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3"/>
  </p:notesMasterIdLst>
  <p:sldIdLst>
    <p:sldId id="256" r:id="rId2"/>
    <p:sldId id="257" r:id="rId3"/>
    <p:sldId id="258" r:id="rId4"/>
    <p:sldId id="259" r:id="rId5"/>
    <p:sldId id="260" r:id="rId6"/>
    <p:sldId id="262" r:id="rId7"/>
    <p:sldId id="263" r:id="rId8"/>
    <p:sldId id="264" r:id="rId9"/>
    <p:sldId id="265" r:id="rId10"/>
    <p:sldId id="266" r:id="rId11"/>
    <p:sldId id="267" r:id="rId12"/>
  </p:sldIdLst>
  <p:sldSz cx="12192000" cy="6858000"/>
  <p:notesSz cx="6858000" cy="9144000"/>
  <p:embeddedFontLst>
    <p:embeddedFont>
      <p:font typeface="Manrope"/>
      <p:regular r:id="rId14"/>
      <p:bold r:id="rId15"/>
    </p:embeddedFont>
    <p:embeddedFont>
      <p:font typeface="Onest"/>
      <p:regular r:id="rId16"/>
      <p:bold r:id="rId17"/>
    </p:embeddedFont>
  </p:embeddedFont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083" autoAdjust="0"/>
  </p:normalViewPr>
  <p:slideViewPr>
    <p:cSldViewPr snapToGrid="0">
      <p:cViewPr>
        <p:scale>
          <a:sx n="100" d="100"/>
          <a:sy n="100" d="100"/>
        </p:scale>
        <p:origin x="954"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a:xfrm>
            <a:off x="685800" y="4400550"/>
            <a:ext cx="5486400" cy="3600450"/>
          </a:xfrm>
          <a:prstGeom prst="rect">
            <a:avLst/>
          </a:prstGeom>
        </p:spPr>
        <p:txBody>
          <a:bodyPr/>
          <a:lstStyle/>
          <a:p>
            <a:r>
              <a:rPr lang="ru-RU" sz="1200"/>
              <a:t>Добрый день, коллеги! Рад приветствовать вас на нашем докладе. Сегодня я расскажу о том, как организовано наставничество в Городской поликлинике №44. Надеюсь, этот опыт будет полезен вам в вашей будущей профессиональной деятельности.</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a:xfrm>
            <a:off x="685800" y="4400550"/>
            <a:ext cx="5486400" cy="3600450"/>
          </a:xfrm>
          <a:prstGeom prst="rect">
            <a:avLst/>
          </a:prstGeom>
        </p:spPr>
        <p:txBody>
          <a:bodyPr/>
          <a:lstStyle/>
          <a:p>
            <a:r>
              <a:rPr lang="ru-RU" sz="1200"/>
              <a:t>Наставничество в нашей поликлинике решает три ключевые задачи. Первая — это повышение профессиональной компетенции: мы помогаем молодым врачам и медсёстрам быстрее освоить практические навыки и работу с документацией. Вторая — обеспечение преемственности и качества медицинской помощи: опытные специалисты передают свои знания, чтобы стандарты не снижались. И третья — адаптация молодых сотрудников, чтобы они чувствовали себя уверенно с первых дней. Эти цели закреплены в нашем Положении о наставничестве.</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a:xfrm>
            <a:off x="685800" y="4400550"/>
            <a:ext cx="5486400" cy="3600450"/>
          </a:xfrm>
          <a:prstGeom prst="rect">
            <a:avLst/>
          </a:prstGeom>
        </p:spPr>
        <p:txBody>
          <a:bodyPr/>
          <a:lstStyle/>
          <a:p>
            <a:r>
              <a:rPr lang="ru-RU" sz="1200"/>
              <a:t>На этом слайде мы видим, кому назначается наставник. Это три категории: во-первых, те, кто впервые прошёл первичную аккредитацию — это выпускники медицинских вузов. Во-вторых, целевики — те, кто учился по целевому договору. И в-третьих, сотрудники, у которых был длительный перерыв в работе или перевод на новую должность. Для каждой из этих категорий наставничество помогает быстрее адаптироваться и войти в рабочий процесс.</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a:xfrm>
            <a:off x="685800" y="4400550"/>
            <a:ext cx="5486400" cy="3600450"/>
          </a:xfrm>
          <a:prstGeom prst="rect">
            <a:avLst/>
          </a:prstGeom>
        </p:spPr>
        <p:txBody>
          <a:bodyPr/>
          <a:lstStyle/>
          <a:p>
            <a:r>
              <a:rPr lang="ru-RU" sz="1200"/>
              <a:t>Наставником может стать не каждый, а только тот, кто соответствует строгим критериям. Во-первых, это стаж медицинской деятельности не менее пяти лет. Во-вторых, у кандидата не должно быть дисциплинарных взысканий за последние один-два года. В-третьих, преимущество отдают заведующим отделениями и опытным врачам, которые уже зарекомендовали себя. И ещё один важный момент: наставничество — дело добровольное, его нельзя навязать, требуется письменное согласие обеих сторон. Дальше мы разберём, какие права и обязанности появляются у наставника.</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a:xfrm>
            <a:off x="685800" y="4400550"/>
            <a:ext cx="5486400" cy="3600450"/>
          </a:xfrm>
          <a:prstGeom prst="rect">
            <a:avLst/>
          </a:prstGeom>
        </p:spPr>
        <p:txBody>
          <a:bodyPr/>
          <a:lstStyle/>
          <a:p>
            <a:r>
              <a:rPr lang="ru-RU" sz="1200"/>
              <a:t>Наставничество начинается с добровольного согласия обеих сторон — и наставника, и наставляемого. Только после этого главный врач издаёт приказ. Важно помнить: один наставник может вести не более трёх человек одновременно. Если возникает необходимость замены — например, наставник увольняется, переводится или уходит в длительный отпуск — процедура запускается заново, с нового приказа главного врача. Таким образом, мы гарантируем прозрачность и законность каждого этапа.</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a:xfrm>
            <a:off x="685800" y="4400550"/>
            <a:ext cx="5486400" cy="3600450"/>
          </a:xfrm>
          <a:prstGeom prst="rect">
            <a:avLst/>
          </a:prstGeom>
        </p:spPr>
        <p:txBody>
          <a:bodyPr/>
          <a:lstStyle/>
          <a:p>
            <a:r>
              <a:rPr lang="ru-RU" sz="1200"/>
              <a:t>Коллеги, срок наставничества определён Приказом Минздрава №166Н и составляет от полутора до трёх лет. Конкретный срок зависит от специальности: для одних направлений установлен минимальный период, для других — максимальный. Также важно помнить, что по соглашению сторон или при необходимости наставничество может быть прекращено досрочно. Эти гибкие рамки позволяют адаптировать программу под реальные потребности каждого молодого специалиста. Дальше мы разберём, как организован сам процесс наставничества.</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a:xfrm>
            <a:off x="685800" y="4400550"/>
            <a:ext cx="5486400" cy="3600450"/>
          </a:xfrm>
          <a:prstGeom prst="rect">
            <a:avLst/>
          </a:prstGeom>
        </p:spPr>
        <p:txBody>
          <a:bodyPr/>
          <a:lstStyle/>
          <a:p>
            <a:r>
              <a:rPr lang="ru-RU" sz="1200"/>
              <a:t>Коллеги, на этом слайде мы видим, какие результаты считаются показателями эффективной работы наставника. В нашем положении чётко прописано, что должно быть сформировано у наставляемого: практические навыки, знание нормативной базы, мотивация, самостоятельность и дисциплина. Особо подчеркну безопасные методы труда — это основа нашей работы. Если эти критерии достигнуты, значит, наставничество прошло успешно. Далее мы рассмотрим, как оценивается эта работа.</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a:xfrm>
            <a:off x="685800" y="4400550"/>
            <a:ext cx="5486400" cy="3600450"/>
          </a:xfrm>
          <a:prstGeom prst="rect">
            <a:avLst/>
          </a:prstGeom>
        </p:spPr>
        <p:txBody>
          <a:bodyPr/>
          <a:lstStyle/>
          <a:p>
            <a:r>
              <a:rPr lang="ru-RU" sz="1200"/>
              <a:t>На этом слайде мы видим перечень прав и обязанностей наставника. Права позволяют наставнику эффективно выстраивать взаимодействие: знакомиться с личными делами, давать указания, контролировать. Обязанности направлены на качественное обучение: передача опыта, контроль, доклады руководителю и соблюдение этики. Наставник работает на добровольной основе и может отказаться. Эти правила помогают создать системный подход к адаптации новых сотрудников.</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a:xfrm>
            <a:off x="685800" y="4400550"/>
            <a:ext cx="5486400" cy="3600450"/>
          </a:xfrm>
          <a:prstGeom prst="rect">
            <a:avLst/>
          </a:prstGeom>
        </p:spPr>
        <p:txBody>
          <a:bodyPr/>
          <a:lstStyle/>
          <a:p>
            <a:r>
              <a:rPr lang="ru-RU" sz="1200"/>
              <a:t>На этом слайде — ваши права и обязанности как наставляемых. Вы имеете право пользоваться всеми ресурсами поликлиники, участвовать в составлении своего плана обучения и, конечно, обращаться за помощью. Если что-то идёт не так — вы можете попросить замены наставника. В то же время помните: вы обязаны изучать документы, выполнять план, соблюдать режим и вместе с наставником исправлять ошибки. Это основа, которая поможет вам быстрее адаптироваться и стать самостоятельными специалистами. Дальше мы разберём, как устроен индивидуальный план.</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a:xfrm>
            <a:off x="685800" y="4400550"/>
            <a:ext cx="5486400" cy="3600450"/>
          </a:xfrm>
          <a:prstGeom prst="rect">
            <a:avLst/>
          </a:prstGeom>
        </p:spPr>
        <p:txBody>
          <a:bodyPr/>
          <a:lstStyle/>
          <a:p>
            <a:r>
              <a:rPr lang="ru-RU" sz="1200"/>
              <a:t>Теперь давайте рассмотрим, какие меры поощрения предусмотрены для наставников и какая ответственность их ждёт при ненадлежащем исполнении. Слева вы видите поощрения: это стимулирующие выплаты, благодарности, звание «Лучший наставник», доска почёта и включение в кадровый резерв. Справа — возможные дисциплинарные взыскания, вплоть до снятия с наставничества. Важно понимать, что система мотивации и контроля работает в обе стороны: мы ценим труд наставников, но и требуем добросовестного отношения к своим обязанностям. Это создаёт баланс, который способствует качественной подготовке молодых специалистов.</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cNvSpPr>
            <a:spLocks noGrp="1"/>
          </p:cNvSpPr>
          <p:nvPr>
            <p:ph type="body" idx="1"/>
          </p:nvPr>
        </p:nvSpPr>
        <p:spPr>
          <a:xfrm>
            <a:off x="685800" y="4400550"/>
            <a:ext cx="5486400" cy="3600450"/>
          </a:xfrm>
          <a:prstGeom prst="rect">
            <a:avLst/>
          </a:prstGeom>
        </p:spPr>
        <p:txBody>
          <a:bodyPr/>
          <a:lstStyle/>
          <a:p>
            <a:r>
              <a:rPr lang="ru-RU" sz="1200"/>
              <a:t>Спасибо, что были сегодня. Если у вас есть вопросы по теме наставничества или нашей поликлиники, я готов ответить.</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2.jpeg"/><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3"/>
          <p:cNvPicPr/>
          <p:nvPr/>
        </p:nvPicPr>
        <p:blipFill>
          <a:blip r:embed="rId3"/>
          <a:stretch>
            <a:fillRect/>
          </a:stretch>
        </p:blipFill>
        <p:spPr>
          <a:xfrm>
            <a:off x="762000" y="533346"/>
            <a:ext cx="254000" cy="254000"/>
          </a:xfrm>
          <a:prstGeom prst="rect">
            <a:avLst/>
          </a:prstGeom>
        </p:spPr>
      </p:pic>
      <p:sp>
        <p:nvSpPr>
          <p:cNvPr id="4" name="text4"/>
          <p:cNvSpPr>
            <a:spLocks noChangeArrowheads="1"/>
          </p:cNvSpPr>
          <p:nvPr/>
        </p:nvSpPr>
        <p:spPr>
          <a:xfrm>
            <a:off x="762000" y="2858853"/>
            <a:ext cx="11303000" cy="180340"/>
          </a:xfrm>
          <a:prstGeom prst="rect">
            <a:avLst/>
          </a:prstGeom>
          <a:noFill/>
        </p:spPr>
        <p:txBody>
          <a:bodyPr wrap="square" lIns="0" tIns="0" rIns="0" bIns="0" anchor="t"/>
          <a:lstStyle/>
          <a:p>
            <a:pPr>
              <a:lnSpc>
                <a:spcPts val="1320"/>
              </a:lnSpc>
            </a:pPr>
            <a:r>
              <a:rPr lang="ru-RU" sz="1100" cap="all" spc="198" dirty="0">
                <a:solidFill>
                  <a:srgbClr val="002060"/>
                </a:solidFill>
                <a:latin typeface="Onest"/>
              </a:rPr>
              <a:t>Для студентов-медиков · Практика наставничества</a:t>
            </a:r>
          </a:p>
        </p:txBody>
      </p:sp>
      <p:sp>
        <p:nvSpPr>
          <p:cNvPr id="5" name="text5"/>
          <p:cNvSpPr>
            <a:spLocks noChangeArrowheads="1"/>
          </p:cNvSpPr>
          <p:nvPr/>
        </p:nvSpPr>
        <p:spPr>
          <a:xfrm>
            <a:off x="762000" y="3093189"/>
            <a:ext cx="9232900" cy="2093046"/>
          </a:xfrm>
          <a:prstGeom prst="rect">
            <a:avLst/>
          </a:prstGeom>
          <a:noFill/>
        </p:spPr>
        <p:txBody>
          <a:bodyPr wrap="square" lIns="0" tIns="0" rIns="0" bIns="0" anchor="t"/>
          <a:lstStyle/>
          <a:p>
            <a:pPr>
              <a:lnSpc>
                <a:spcPts val="5460"/>
              </a:lnSpc>
            </a:pPr>
            <a:r>
              <a:rPr lang="ru-RU" sz="5200" b="1" spc="-129" dirty="0">
                <a:solidFill>
                  <a:srgbClr val="002060"/>
                </a:solidFill>
                <a:latin typeface="Manrope"/>
              </a:rPr>
              <a:t>Наставничество в здравоохранении: опыт ГП №44</a:t>
            </a:r>
          </a:p>
        </p:txBody>
      </p:sp>
      <p:sp>
        <p:nvSpPr>
          <p:cNvPr id="6" name="text6"/>
          <p:cNvSpPr>
            <a:spLocks noChangeArrowheads="1"/>
          </p:cNvSpPr>
          <p:nvPr/>
        </p:nvSpPr>
        <p:spPr>
          <a:xfrm>
            <a:off x="762000" y="5273116"/>
            <a:ext cx="6375400" cy="584200"/>
          </a:xfrm>
          <a:prstGeom prst="rect">
            <a:avLst/>
          </a:prstGeom>
          <a:noFill/>
        </p:spPr>
        <p:txBody>
          <a:bodyPr wrap="square" lIns="0" tIns="0" rIns="0" bIns="0" anchor="t"/>
          <a:lstStyle/>
          <a:p>
            <a:pPr>
              <a:lnSpc>
                <a:spcPts val="2250"/>
              </a:lnSpc>
            </a:pPr>
            <a:r>
              <a:rPr lang="ru-RU" sz="1500" dirty="0">
                <a:solidFill>
                  <a:srgbClr val="002060"/>
                </a:solidFill>
                <a:latin typeface="Onest"/>
              </a:rPr>
              <a:t>Как мы готовим молодых специалистов к самостоятельной работе в условиях реальной поликлиники</a:t>
            </a:r>
          </a:p>
        </p:txBody>
      </p:sp>
      <p:sp>
        <p:nvSpPr>
          <p:cNvPr id="7" name="text7"/>
          <p:cNvSpPr>
            <a:spLocks noChangeArrowheads="1"/>
          </p:cNvSpPr>
          <p:nvPr/>
        </p:nvSpPr>
        <p:spPr>
          <a:xfrm>
            <a:off x="762000" y="6026727"/>
            <a:ext cx="11303000" cy="195580"/>
          </a:xfrm>
          <a:prstGeom prst="rect">
            <a:avLst/>
          </a:prstGeom>
          <a:noFill/>
        </p:spPr>
        <p:txBody>
          <a:bodyPr wrap="square" lIns="0" tIns="0" rIns="0" bIns="0" anchor="t"/>
          <a:lstStyle/>
          <a:p>
            <a:pPr>
              <a:lnSpc>
                <a:spcPts val="1440"/>
              </a:lnSpc>
            </a:pPr>
            <a:r>
              <a:rPr lang="ru-RU" sz="1200" b="1" dirty="0">
                <a:solidFill>
                  <a:srgbClr val="002060"/>
                </a:solidFill>
                <a:latin typeface="Onest"/>
              </a:rPr>
              <a:t>СПб «Городская поликлиника №44»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2"/>
          <p:cNvPicPr/>
          <p:nvPr/>
        </p:nvPicPr>
        <p:blipFill>
          <a:blip r:embed="rId3"/>
          <a:stretch>
            <a:fillRect/>
          </a:stretch>
        </p:blipFill>
        <p:spPr>
          <a:xfrm>
            <a:off x="0" y="0"/>
            <a:ext cx="12192000" cy="6858000"/>
          </a:xfrm>
          <a:prstGeom prst="rect">
            <a:avLst/>
          </a:prstGeom>
        </p:spPr>
      </p:pic>
      <p:sp>
        <p:nvSpPr>
          <p:cNvPr id="3" name="card3"/>
          <p:cNvSpPr/>
          <p:nvPr/>
        </p:nvSpPr>
        <p:spPr>
          <a:xfrm>
            <a:off x="762000" y="635000"/>
            <a:ext cx="1353975" cy="220266"/>
          </a:xfrm>
          <a:prstGeom prst="roundRect">
            <a:avLst>
              <a:gd name="adj" fmla="val 50000"/>
            </a:avLst>
          </a:prstGeom>
          <a:solidFill>
            <a:srgbClr val="DAEAF7"/>
          </a:solidFill>
          <a:ln>
            <a:noFill/>
          </a:ln>
        </p:spPr>
      </p:sp>
      <p:sp>
        <p:nvSpPr>
          <p:cNvPr id="4" name="card4"/>
          <p:cNvSpPr/>
          <p:nvPr/>
        </p:nvSpPr>
        <p:spPr>
          <a:xfrm>
            <a:off x="762000" y="1637560"/>
            <a:ext cx="5257782" cy="2089547"/>
          </a:xfrm>
          <a:prstGeom prst="roundRect">
            <a:avLst>
              <a:gd name="adj" fmla="val 7293"/>
            </a:avLst>
          </a:prstGeom>
          <a:noFill/>
          <a:ln w="5773" cap="flat">
            <a:solidFill>
              <a:schemeClr val="bg2"/>
            </a:solidFill>
          </a:ln>
        </p:spPr>
      </p:sp>
      <p:sp>
        <p:nvSpPr>
          <p:cNvPr id="5" name="card5"/>
          <p:cNvSpPr/>
          <p:nvPr/>
        </p:nvSpPr>
        <p:spPr>
          <a:xfrm>
            <a:off x="6172128" y="1637560"/>
            <a:ext cx="5257872" cy="2089547"/>
          </a:xfrm>
          <a:prstGeom prst="roundRect">
            <a:avLst>
              <a:gd name="adj" fmla="val 7293"/>
            </a:avLst>
          </a:prstGeom>
          <a:noFill/>
          <a:ln w="5773" cap="flat">
            <a:solidFill>
              <a:schemeClr val="bg2"/>
            </a:solidFill>
          </a:ln>
        </p:spPr>
      </p:sp>
      <p:sp>
        <p:nvSpPr>
          <p:cNvPr id="6" name="card6"/>
          <p:cNvSpPr/>
          <p:nvPr/>
        </p:nvSpPr>
        <p:spPr>
          <a:xfrm>
            <a:off x="762000" y="3879453"/>
            <a:ext cx="5257782" cy="2089547"/>
          </a:xfrm>
          <a:prstGeom prst="roundRect">
            <a:avLst>
              <a:gd name="adj" fmla="val 7293"/>
            </a:avLst>
          </a:prstGeom>
          <a:noFill/>
          <a:ln w="5773" cap="flat">
            <a:solidFill>
              <a:schemeClr val="bg2"/>
            </a:solidFill>
          </a:ln>
        </p:spPr>
      </p:sp>
      <p:sp>
        <p:nvSpPr>
          <p:cNvPr id="7" name="text7"/>
          <p:cNvSpPr>
            <a:spLocks noChangeArrowheads="1"/>
          </p:cNvSpPr>
          <p:nvPr/>
        </p:nvSpPr>
        <p:spPr>
          <a:xfrm>
            <a:off x="889000" y="674236"/>
            <a:ext cx="1354514" cy="131445"/>
          </a:xfrm>
          <a:prstGeom prst="rect">
            <a:avLst/>
          </a:prstGeom>
          <a:noFill/>
        </p:spPr>
        <p:txBody>
          <a:bodyPr wrap="square" lIns="0" tIns="0" rIns="0" bIns="0" anchor="t"/>
          <a:lstStyle/>
          <a:p>
            <a:pPr>
              <a:lnSpc>
                <a:spcPts val="935"/>
              </a:lnSpc>
            </a:pPr>
            <a:r>
              <a:rPr lang="ru-RU" sz="850" b="1" cap="all" spc="34">
                <a:solidFill>
                  <a:schemeClr val="accent1"/>
                </a:solidFill>
                <a:latin typeface="Onest"/>
              </a:rPr>
              <a:t>Наставничество</a:t>
            </a:r>
          </a:p>
        </p:txBody>
      </p:sp>
      <p:sp>
        <p:nvSpPr>
          <p:cNvPr id="8" name="text8"/>
          <p:cNvSpPr>
            <a:spLocks noChangeArrowheads="1"/>
          </p:cNvSpPr>
          <p:nvPr/>
        </p:nvSpPr>
        <p:spPr>
          <a:xfrm>
            <a:off x="762000" y="785993"/>
            <a:ext cx="11303000" cy="439420"/>
          </a:xfrm>
          <a:prstGeom prst="rect">
            <a:avLst/>
          </a:prstGeom>
          <a:noFill/>
        </p:spPr>
        <p:txBody>
          <a:bodyPr wrap="square" lIns="0" tIns="0" rIns="0" bIns="0" anchor="t"/>
          <a:lstStyle/>
          <a:p>
            <a:pPr>
              <a:lnSpc>
                <a:spcPts val="3360"/>
              </a:lnSpc>
            </a:pPr>
            <a:r>
              <a:rPr lang="ru-RU" sz="3200" b="1" spc="-63" dirty="0">
                <a:solidFill>
                  <a:schemeClr val="tx1"/>
                </a:solidFill>
                <a:latin typeface="Manrope"/>
              </a:rPr>
              <a:t>Цели и задачи</a:t>
            </a:r>
          </a:p>
        </p:txBody>
      </p:sp>
      <p:sp>
        <p:nvSpPr>
          <p:cNvPr id="9" name="text9"/>
          <p:cNvSpPr>
            <a:spLocks noChangeArrowheads="1"/>
          </p:cNvSpPr>
          <p:nvPr/>
        </p:nvSpPr>
        <p:spPr>
          <a:xfrm>
            <a:off x="1072555" y="1922679"/>
            <a:ext cx="5271672" cy="180340"/>
          </a:xfrm>
          <a:prstGeom prst="rect">
            <a:avLst/>
          </a:prstGeom>
          <a:noFill/>
        </p:spPr>
        <p:txBody>
          <a:bodyPr wrap="square" lIns="0" tIns="0" rIns="0" bIns="0" anchor="t"/>
          <a:lstStyle/>
          <a:p>
            <a:pPr>
              <a:lnSpc>
                <a:spcPts val="1320"/>
              </a:lnSpc>
            </a:pPr>
            <a:r>
              <a:rPr lang="ru-RU" sz="1100">
                <a:solidFill>
                  <a:schemeClr val="accent1"/>
                </a:solidFill>
                <a:latin typeface="Onest"/>
              </a:rPr>
              <a:t>01</a:t>
            </a:r>
          </a:p>
        </p:txBody>
      </p:sp>
      <p:sp>
        <p:nvSpPr>
          <p:cNvPr id="10" name="text10"/>
          <p:cNvSpPr>
            <a:spLocks noChangeArrowheads="1"/>
          </p:cNvSpPr>
          <p:nvPr/>
        </p:nvSpPr>
        <p:spPr>
          <a:xfrm>
            <a:off x="1072555" y="2222861"/>
            <a:ext cx="5271672" cy="256540"/>
          </a:xfrm>
          <a:prstGeom prst="rect">
            <a:avLst/>
          </a:prstGeom>
          <a:noFill/>
        </p:spPr>
        <p:txBody>
          <a:bodyPr wrap="square" lIns="0" tIns="0" rIns="0" bIns="0" anchor="t"/>
          <a:lstStyle/>
          <a:p>
            <a:pPr>
              <a:lnSpc>
                <a:spcPts val="1920"/>
              </a:lnSpc>
            </a:pPr>
            <a:r>
              <a:rPr lang="ru-RU" sz="1600" b="1" dirty="0">
                <a:solidFill>
                  <a:schemeClr val="tx1"/>
                </a:solidFill>
                <a:latin typeface="Onest"/>
              </a:rPr>
              <a:t>Повышение компетенции</a:t>
            </a:r>
          </a:p>
        </p:txBody>
      </p:sp>
      <p:sp>
        <p:nvSpPr>
          <p:cNvPr id="11" name="text11"/>
          <p:cNvSpPr>
            <a:spLocks noChangeArrowheads="1"/>
          </p:cNvSpPr>
          <p:nvPr/>
        </p:nvSpPr>
        <p:spPr>
          <a:xfrm>
            <a:off x="1072555" y="2568824"/>
            <a:ext cx="5271672" cy="248920"/>
          </a:xfrm>
          <a:prstGeom prst="rect">
            <a:avLst/>
          </a:prstGeom>
          <a:noFill/>
        </p:spPr>
        <p:txBody>
          <a:bodyPr wrap="square" lIns="0" tIns="0" rIns="0" bIns="0" anchor="t"/>
          <a:lstStyle/>
          <a:p>
            <a:pPr>
              <a:lnSpc>
                <a:spcPts val="1860"/>
              </a:lnSpc>
            </a:pPr>
            <a:r>
              <a:rPr lang="ru-RU" sz="1200" dirty="0">
                <a:solidFill>
                  <a:srgbClr val="657F92"/>
                </a:solidFill>
                <a:latin typeface="Onest"/>
              </a:rPr>
              <a:t>Развитие профессиональных навыков и знаний работников</a:t>
            </a:r>
          </a:p>
        </p:txBody>
      </p:sp>
      <p:sp>
        <p:nvSpPr>
          <p:cNvPr id="12" name="text12"/>
          <p:cNvSpPr>
            <a:spLocks noChangeArrowheads="1"/>
          </p:cNvSpPr>
          <p:nvPr/>
        </p:nvSpPr>
        <p:spPr>
          <a:xfrm>
            <a:off x="6482682" y="1922679"/>
            <a:ext cx="5271763" cy="180340"/>
          </a:xfrm>
          <a:prstGeom prst="rect">
            <a:avLst/>
          </a:prstGeom>
          <a:noFill/>
        </p:spPr>
        <p:txBody>
          <a:bodyPr wrap="square" lIns="0" tIns="0" rIns="0" bIns="0" anchor="t"/>
          <a:lstStyle/>
          <a:p>
            <a:pPr>
              <a:lnSpc>
                <a:spcPts val="1320"/>
              </a:lnSpc>
            </a:pPr>
            <a:r>
              <a:rPr lang="ru-RU" sz="1100">
                <a:solidFill>
                  <a:schemeClr val="accent1"/>
                </a:solidFill>
                <a:latin typeface="Onest"/>
              </a:rPr>
              <a:t>02</a:t>
            </a:r>
          </a:p>
        </p:txBody>
      </p:sp>
      <p:sp>
        <p:nvSpPr>
          <p:cNvPr id="13" name="text13"/>
          <p:cNvSpPr>
            <a:spLocks noChangeArrowheads="1"/>
          </p:cNvSpPr>
          <p:nvPr/>
        </p:nvSpPr>
        <p:spPr>
          <a:xfrm>
            <a:off x="6482682" y="2222861"/>
            <a:ext cx="5271763" cy="256540"/>
          </a:xfrm>
          <a:prstGeom prst="rect">
            <a:avLst/>
          </a:prstGeom>
          <a:noFill/>
        </p:spPr>
        <p:txBody>
          <a:bodyPr wrap="square" lIns="0" tIns="0" rIns="0" bIns="0" anchor="t"/>
          <a:lstStyle/>
          <a:p>
            <a:pPr>
              <a:lnSpc>
                <a:spcPts val="1920"/>
              </a:lnSpc>
            </a:pPr>
            <a:r>
              <a:rPr lang="ru-RU" sz="1600" b="1">
                <a:solidFill>
                  <a:schemeClr val="tx1"/>
                </a:solidFill>
                <a:latin typeface="Onest"/>
              </a:rPr>
              <a:t>Преемственность и качество</a:t>
            </a:r>
          </a:p>
        </p:txBody>
      </p:sp>
      <p:sp>
        <p:nvSpPr>
          <p:cNvPr id="14" name="text14"/>
          <p:cNvSpPr>
            <a:spLocks noChangeArrowheads="1"/>
          </p:cNvSpPr>
          <p:nvPr/>
        </p:nvSpPr>
        <p:spPr>
          <a:xfrm>
            <a:off x="6482683" y="2568823"/>
            <a:ext cx="4857762" cy="1158283"/>
          </a:xfrm>
          <a:prstGeom prst="rect">
            <a:avLst/>
          </a:prstGeom>
          <a:noFill/>
        </p:spPr>
        <p:txBody>
          <a:bodyPr wrap="square" lIns="0" tIns="0" rIns="0" bIns="0" anchor="t"/>
          <a:lstStyle/>
          <a:p>
            <a:pPr algn="just">
              <a:lnSpc>
                <a:spcPts val="1860"/>
              </a:lnSpc>
            </a:pPr>
            <a:r>
              <a:rPr lang="ru-RU" sz="1200" dirty="0">
                <a:solidFill>
                  <a:srgbClr val="657F92"/>
                </a:solidFill>
                <a:latin typeface="Onest"/>
              </a:rPr>
              <a:t>Обеспечение передачи опыта и высокого уровня медпомощи</a:t>
            </a:r>
            <a:endParaRPr lang="en-US" sz="1200" dirty="0">
              <a:solidFill>
                <a:srgbClr val="657F92"/>
              </a:solidFill>
              <a:latin typeface="Onest"/>
            </a:endParaRPr>
          </a:p>
          <a:p>
            <a:pPr>
              <a:lnSpc>
                <a:spcPts val="1860"/>
              </a:lnSpc>
            </a:pPr>
            <a:r>
              <a:rPr lang="ru-RU" sz="1200" dirty="0">
                <a:solidFill>
                  <a:srgbClr val="657F92"/>
                </a:solidFill>
                <a:latin typeface="Onest"/>
              </a:rPr>
              <a:t>В подразделении работает 7 врачей кандидатов-наук, а так же большинство из специалистов имеют высшую категорию по своей специальности</a:t>
            </a:r>
          </a:p>
        </p:txBody>
      </p:sp>
      <p:sp>
        <p:nvSpPr>
          <p:cNvPr id="15" name="text15"/>
          <p:cNvSpPr>
            <a:spLocks noChangeArrowheads="1"/>
          </p:cNvSpPr>
          <p:nvPr/>
        </p:nvSpPr>
        <p:spPr>
          <a:xfrm>
            <a:off x="1072555" y="4164572"/>
            <a:ext cx="5271672" cy="180340"/>
          </a:xfrm>
          <a:prstGeom prst="rect">
            <a:avLst/>
          </a:prstGeom>
          <a:noFill/>
        </p:spPr>
        <p:txBody>
          <a:bodyPr wrap="square" lIns="0" tIns="0" rIns="0" bIns="0" anchor="t"/>
          <a:lstStyle/>
          <a:p>
            <a:pPr>
              <a:lnSpc>
                <a:spcPts val="1320"/>
              </a:lnSpc>
            </a:pPr>
            <a:r>
              <a:rPr lang="ru-RU" sz="1100">
                <a:solidFill>
                  <a:schemeClr val="accent1"/>
                </a:solidFill>
                <a:latin typeface="Onest"/>
              </a:rPr>
              <a:t>03</a:t>
            </a:r>
          </a:p>
        </p:txBody>
      </p:sp>
      <p:sp>
        <p:nvSpPr>
          <p:cNvPr id="16" name="text16"/>
          <p:cNvSpPr>
            <a:spLocks noChangeArrowheads="1"/>
          </p:cNvSpPr>
          <p:nvPr/>
        </p:nvSpPr>
        <p:spPr>
          <a:xfrm>
            <a:off x="1072555" y="4464753"/>
            <a:ext cx="5271672" cy="256540"/>
          </a:xfrm>
          <a:prstGeom prst="rect">
            <a:avLst/>
          </a:prstGeom>
          <a:noFill/>
        </p:spPr>
        <p:txBody>
          <a:bodyPr wrap="square" lIns="0" tIns="0" rIns="0" bIns="0" anchor="t"/>
          <a:lstStyle/>
          <a:p>
            <a:pPr>
              <a:lnSpc>
                <a:spcPts val="1920"/>
              </a:lnSpc>
            </a:pPr>
            <a:r>
              <a:rPr lang="ru-RU" sz="1600" b="1">
                <a:solidFill>
                  <a:schemeClr val="tx1"/>
                </a:solidFill>
                <a:latin typeface="Onest"/>
              </a:rPr>
              <a:t>Адаптация специалистов</a:t>
            </a:r>
          </a:p>
        </p:txBody>
      </p:sp>
      <p:sp>
        <p:nvSpPr>
          <p:cNvPr id="17" name="text17"/>
          <p:cNvSpPr>
            <a:spLocks noChangeArrowheads="1"/>
          </p:cNvSpPr>
          <p:nvPr/>
        </p:nvSpPr>
        <p:spPr>
          <a:xfrm>
            <a:off x="1072555" y="4810716"/>
            <a:ext cx="5271672" cy="248920"/>
          </a:xfrm>
          <a:prstGeom prst="rect">
            <a:avLst/>
          </a:prstGeom>
          <a:noFill/>
        </p:spPr>
        <p:txBody>
          <a:bodyPr wrap="square" lIns="0" tIns="0" rIns="0" bIns="0" anchor="t"/>
          <a:lstStyle/>
          <a:p>
            <a:pPr>
              <a:lnSpc>
                <a:spcPts val="1860"/>
              </a:lnSpc>
            </a:pPr>
            <a:r>
              <a:rPr lang="ru-RU" sz="1200">
                <a:solidFill>
                  <a:srgbClr val="657F92"/>
                </a:solidFill>
                <a:latin typeface="Onest"/>
              </a:rPr>
              <a:t>Помощь молодым сотрудникам в освоении на рабочем месте</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2"/>
          <p:cNvPicPr/>
          <p:nvPr/>
        </p:nvPicPr>
        <p:blipFill>
          <a:blip r:embed="rId3"/>
          <a:stretch>
            <a:fillRect/>
          </a:stretch>
        </p:blipFill>
        <p:spPr>
          <a:xfrm>
            <a:off x="0" y="0"/>
            <a:ext cx="12192000" cy="6858000"/>
          </a:xfrm>
          <a:prstGeom prst="rect">
            <a:avLst/>
          </a:prstGeom>
        </p:spPr>
      </p:pic>
      <p:sp>
        <p:nvSpPr>
          <p:cNvPr id="3" name="card3"/>
          <p:cNvSpPr/>
          <p:nvPr/>
        </p:nvSpPr>
        <p:spPr>
          <a:xfrm>
            <a:off x="5486400" y="2922060"/>
            <a:ext cx="330128" cy="330128"/>
          </a:xfrm>
          <a:prstGeom prst="roundRect">
            <a:avLst>
              <a:gd name="adj" fmla="val 50000"/>
            </a:avLst>
          </a:prstGeom>
          <a:solidFill>
            <a:schemeClr val="accent1"/>
          </a:solidFill>
          <a:ln>
            <a:noFill/>
          </a:ln>
        </p:spPr>
      </p:sp>
      <p:sp>
        <p:nvSpPr>
          <p:cNvPr id="4" name="card4"/>
          <p:cNvSpPr/>
          <p:nvPr/>
        </p:nvSpPr>
        <p:spPr>
          <a:xfrm>
            <a:off x="5486400" y="3480752"/>
            <a:ext cx="330128" cy="330128"/>
          </a:xfrm>
          <a:prstGeom prst="roundRect">
            <a:avLst>
              <a:gd name="adj" fmla="val 50000"/>
            </a:avLst>
          </a:prstGeom>
          <a:solidFill>
            <a:schemeClr val="accent1"/>
          </a:solidFill>
          <a:ln>
            <a:noFill/>
          </a:ln>
        </p:spPr>
      </p:sp>
      <p:pic>
        <p:nvPicPr>
          <p:cNvPr id="6" name="pic6"/>
          <p:cNvPicPr/>
          <p:nvPr/>
        </p:nvPicPr>
        <p:blipFill>
          <a:blip r:embed="rId4">
            <a:extLst>
              <a:ext uri="{96DAC541-7B7A-43D3-8B79-37D633B846F1}">
                <asvg:svgBlip xmlns:asvg="http://schemas.microsoft.com/office/drawing/2016/SVG/main" r:embed="rId5"/>
              </a:ext>
            </a:extLst>
          </a:blip>
          <a:stretch>
            <a:fillRect/>
          </a:stretch>
        </p:blipFill>
        <p:spPr>
          <a:xfrm>
            <a:off x="5575246" y="3023624"/>
            <a:ext cx="152346" cy="127000"/>
          </a:xfrm>
          <a:prstGeom prst="rect">
            <a:avLst/>
          </a:prstGeom>
        </p:spPr>
      </p:pic>
      <p:pic>
        <p:nvPicPr>
          <p:cNvPr id="7" name="pic7"/>
          <p:cNvPicPr/>
          <p:nvPr/>
        </p:nvPicPr>
        <p:blipFill>
          <a:blip r:embed="rId4">
            <a:extLst>
              <a:ext uri="{96DAC541-7B7A-43D3-8B79-37D633B846F1}">
                <asvg:svgBlip xmlns:asvg="http://schemas.microsoft.com/office/drawing/2016/SVG/main" r:embed="rId5"/>
              </a:ext>
            </a:extLst>
          </a:blip>
          <a:stretch>
            <a:fillRect/>
          </a:stretch>
        </p:blipFill>
        <p:spPr>
          <a:xfrm>
            <a:off x="5575246" y="3582316"/>
            <a:ext cx="152346" cy="127000"/>
          </a:xfrm>
          <a:prstGeom prst="rect">
            <a:avLst/>
          </a:prstGeom>
        </p:spPr>
      </p:pic>
      <p:sp>
        <p:nvSpPr>
          <p:cNvPr id="9" name="text9"/>
          <p:cNvSpPr>
            <a:spLocks noChangeArrowheads="1"/>
          </p:cNvSpPr>
          <p:nvPr/>
        </p:nvSpPr>
        <p:spPr>
          <a:xfrm>
            <a:off x="762000" y="2561648"/>
            <a:ext cx="3962400" cy="919379"/>
          </a:xfrm>
          <a:prstGeom prst="rect">
            <a:avLst/>
          </a:prstGeom>
          <a:noFill/>
        </p:spPr>
        <p:txBody>
          <a:bodyPr wrap="square" lIns="0" tIns="0" rIns="0" bIns="0" anchor="t"/>
          <a:lstStyle/>
          <a:p>
            <a:pPr>
              <a:lnSpc>
                <a:spcPts val="3570"/>
              </a:lnSpc>
            </a:pPr>
            <a:r>
              <a:rPr lang="ru-RU" sz="3400" b="1" spc="-67" dirty="0">
                <a:solidFill>
                  <a:schemeClr val="tx1"/>
                </a:solidFill>
                <a:latin typeface="Manrope"/>
              </a:rPr>
              <a:t>Кому назначается наставник?</a:t>
            </a:r>
          </a:p>
        </p:txBody>
      </p:sp>
      <p:sp>
        <p:nvSpPr>
          <p:cNvPr id="10" name="text10"/>
          <p:cNvSpPr>
            <a:spLocks noChangeArrowheads="1"/>
          </p:cNvSpPr>
          <p:nvPr/>
        </p:nvSpPr>
        <p:spPr>
          <a:xfrm>
            <a:off x="762000" y="3711593"/>
            <a:ext cx="3962400" cy="524308"/>
          </a:xfrm>
          <a:prstGeom prst="rect">
            <a:avLst/>
          </a:prstGeom>
          <a:noFill/>
        </p:spPr>
        <p:txBody>
          <a:bodyPr wrap="square" lIns="0" tIns="0" rIns="0" bIns="0" anchor="t"/>
          <a:lstStyle/>
          <a:p>
            <a:pPr>
              <a:lnSpc>
                <a:spcPts val="2014"/>
              </a:lnSpc>
            </a:pPr>
            <a:r>
              <a:rPr lang="ru-RU" sz="1300">
                <a:solidFill>
                  <a:srgbClr val="657F92"/>
                </a:solidFill>
                <a:latin typeface="Onest"/>
              </a:rPr>
              <a:t>Наставничество устанавливается для трёх категорий сотрудников</a:t>
            </a:r>
          </a:p>
        </p:txBody>
      </p:sp>
      <p:sp>
        <p:nvSpPr>
          <p:cNvPr id="11" name="text11"/>
          <p:cNvSpPr>
            <a:spLocks noChangeArrowheads="1"/>
          </p:cNvSpPr>
          <p:nvPr/>
        </p:nvSpPr>
        <p:spPr>
          <a:xfrm>
            <a:off x="5994310" y="2864001"/>
            <a:ext cx="5009735" cy="446245"/>
          </a:xfrm>
          <a:prstGeom prst="rect">
            <a:avLst/>
          </a:prstGeom>
          <a:noFill/>
        </p:spPr>
        <p:txBody>
          <a:bodyPr wrap="square" lIns="0" tIns="0" rIns="0" bIns="0" anchor="t"/>
          <a:lstStyle/>
          <a:p>
            <a:pPr>
              <a:lnSpc>
                <a:spcPts val="1813"/>
              </a:lnSpc>
            </a:pPr>
            <a:r>
              <a:rPr lang="ru-RU" sz="1450" b="1" dirty="0">
                <a:solidFill>
                  <a:schemeClr val="tx1"/>
                </a:solidFill>
                <a:latin typeface="Onest"/>
              </a:rPr>
              <a:t>Впервые прошедшие первичную аккредитацию, а так же лица, получившие образование по целевому обучению</a:t>
            </a:r>
          </a:p>
        </p:txBody>
      </p:sp>
      <p:sp>
        <p:nvSpPr>
          <p:cNvPr id="13" name="text13"/>
          <p:cNvSpPr>
            <a:spLocks noChangeArrowheads="1"/>
          </p:cNvSpPr>
          <p:nvPr/>
        </p:nvSpPr>
        <p:spPr>
          <a:xfrm>
            <a:off x="5994310" y="3524372"/>
            <a:ext cx="6083643" cy="242888"/>
          </a:xfrm>
          <a:prstGeom prst="rect">
            <a:avLst/>
          </a:prstGeom>
          <a:noFill/>
        </p:spPr>
        <p:txBody>
          <a:bodyPr wrap="square" lIns="0" tIns="0" rIns="0" bIns="0" anchor="t"/>
          <a:lstStyle/>
          <a:p>
            <a:pPr>
              <a:lnSpc>
                <a:spcPts val="1813"/>
              </a:lnSpc>
            </a:pPr>
            <a:r>
              <a:rPr lang="ru-RU" sz="1450" b="1" dirty="0">
                <a:solidFill>
                  <a:schemeClr val="tx1"/>
                </a:solidFill>
                <a:latin typeface="Onest"/>
              </a:rPr>
              <a:t>С перерывом в работе или переводом на новую должность</a:t>
            </a:r>
          </a:p>
        </p:txBody>
      </p:sp>
      <p:sp>
        <p:nvSpPr>
          <p:cNvPr id="14" name="text14"/>
          <p:cNvSpPr>
            <a:spLocks noChangeArrowheads="1"/>
          </p:cNvSpPr>
          <p:nvPr/>
        </p:nvSpPr>
        <p:spPr>
          <a:xfrm>
            <a:off x="127000" y="6467799"/>
            <a:ext cx="11303000" cy="165100"/>
          </a:xfrm>
          <a:prstGeom prst="rect">
            <a:avLst/>
          </a:prstGeom>
          <a:noFill/>
        </p:spPr>
        <p:txBody>
          <a:bodyPr wrap="square" lIns="0" tIns="0" rIns="0" bIns="0" anchor="t"/>
          <a:lstStyle/>
          <a:p>
            <a:pPr algn="r">
              <a:lnSpc>
                <a:spcPts val="1200"/>
              </a:lnSpc>
            </a:pPr>
            <a:r>
              <a:rPr lang="ru-RU" sz="1000">
                <a:solidFill>
                  <a:srgbClr val="99ACBA"/>
                </a:solidFill>
                <a:latin typeface="Onest"/>
              </a:rPr>
              <a:t>Источник: Положение о наставничестве СПб ГБУЗ ГП №44, 2026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2"/>
          <p:cNvPicPr/>
          <p:nvPr/>
        </p:nvPicPr>
        <p:blipFill>
          <a:blip r:embed="rId3"/>
          <a:stretch>
            <a:fillRect/>
          </a:stretch>
        </p:blipFill>
        <p:spPr>
          <a:xfrm>
            <a:off x="0" y="0"/>
            <a:ext cx="12192000" cy="6858000"/>
          </a:xfrm>
          <a:prstGeom prst="rect">
            <a:avLst/>
          </a:prstGeom>
        </p:spPr>
      </p:pic>
      <p:sp>
        <p:nvSpPr>
          <p:cNvPr id="3" name="card3"/>
          <p:cNvSpPr/>
          <p:nvPr/>
        </p:nvSpPr>
        <p:spPr>
          <a:xfrm>
            <a:off x="762000" y="635000"/>
            <a:ext cx="1042518" cy="220266"/>
          </a:xfrm>
          <a:prstGeom prst="roundRect">
            <a:avLst>
              <a:gd name="adj" fmla="val 50000"/>
            </a:avLst>
          </a:prstGeom>
          <a:solidFill>
            <a:srgbClr val="DAEAF7"/>
          </a:solidFill>
          <a:ln>
            <a:noFill/>
          </a:ln>
        </p:spPr>
      </p:sp>
      <p:sp>
        <p:nvSpPr>
          <p:cNvPr id="4" name="card4"/>
          <p:cNvSpPr/>
          <p:nvPr/>
        </p:nvSpPr>
        <p:spPr>
          <a:xfrm>
            <a:off x="762000" y="1637560"/>
            <a:ext cx="5257782" cy="1971386"/>
          </a:xfrm>
          <a:prstGeom prst="roundRect">
            <a:avLst>
              <a:gd name="adj" fmla="val 7730"/>
            </a:avLst>
          </a:prstGeom>
          <a:noFill/>
          <a:ln w="5773" cap="flat">
            <a:solidFill>
              <a:schemeClr val="bg2"/>
            </a:solidFill>
          </a:ln>
        </p:spPr>
      </p:sp>
      <p:sp>
        <p:nvSpPr>
          <p:cNvPr id="5" name="card5"/>
          <p:cNvSpPr/>
          <p:nvPr/>
        </p:nvSpPr>
        <p:spPr>
          <a:xfrm>
            <a:off x="6172128" y="1637560"/>
            <a:ext cx="5257872" cy="1971386"/>
          </a:xfrm>
          <a:prstGeom prst="roundRect">
            <a:avLst>
              <a:gd name="adj" fmla="val 7730"/>
            </a:avLst>
          </a:prstGeom>
          <a:noFill/>
          <a:ln w="5773" cap="flat">
            <a:solidFill>
              <a:schemeClr val="bg2"/>
            </a:solidFill>
          </a:ln>
        </p:spPr>
      </p:sp>
      <p:sp>
        <p:nvSpPr>
          <p:cNvPr id="6" name="card6"/>
          <p:cNvSpPr/>
          <p:nvPr/>
        </p:nvSpPr>
        <p:spPr>
          <a:xfrm>
            <a:off x="762000" y="3761293"/>
            <a:ext cx="5257782" cy="2207707"/>
          </a:xfrm>
          <a:prstGeom prst="roundRect">
            <a:avLst>
              <a:gd name="adj" fmla="val 6903"/>
            </a:avLst>
          </a:prstGeom>
          <a:noFill/>
          <a:ln w="5773" cap="flat">
            <a:solidFill>
              <a:schemeClr val="bg2"/>
            </a:solidFill>
          </a:ln>
        </p:spPr>
      </p:sp>
      <p:sp>
        <p:nvSpPr>
          <p:cNvPr id="7" name="card7"/>
          <p:cNvSpPr/>
          <p:nvPr/>
        </p:nvSpPr>
        <p:spPr>
          <a:xfrm>
            <a:off x="6172128" y="3761293"/>
            <a:ext cx="5257872" cy="2207707"/>
          </a:xfrm>
          <a:prstGeom prst="roundRect">
            <a:avLst>
              <a:gd name="adj" fmla="val 6903"/>
            </a:avLst>
          </a:prstGeom>
          <a:noFill/>
          <a:ln w="5773" cap="flat">
            <a:solidFill>
              <a:schemeClr val="bg2"/>
            </a:solidFill>
          </a:ln>
        </p:spPr>
      </p:sp>
      <p:sp>
        <p:nvSpPr>
          <p:cNvPr id="8" name="text8"/>
          <p:cNvSpPr>
            <a:spLocks noChangeArrowheads="1"/>
          </p:cNvSpPr>
          <p:nvPr/>
        </p:nvSpPr>
        <p:spPr>
          <a:xfrm>
            <a:off x="889000" y="674236"/>
            <a:ext cx="980766" cy="131445"/>
          </a:xfrm>
          <a:prstGeom prst="rect">
            <a:avLst/>
          </a:prstGeom>
          <a:noFill/>
        </p:spPr>
        <p:txBody>
          <a:bodyPr wrap="square" lIns="0" tIns="0" rIns="0" bIns="0" anchor="t"/>
          <a:lstStyle/>
          <a:p>
            <a:pPr>
              <a:lnSpc>
                <a:spcPts val="935"/>
              </a:lnSpc>
            </a:pPr>
            <a:r>
              <a:rPr lang="ru-RU" sz="850" b="1" cap="all" spc="34">
                <a:solidFill>
                  <a:schemeClr val="accent1"/>
                </a:solidFill>
                <a:latin typeface="Onest"/>
              </a:rPr>
              <a:t>Требования</a:t>
            </a:r>
          </a:p>
        </p:txBody>
      </p:sp>
      <p:sp>
        <p:nvSpPr>
          <p:cNvPr id="9" name="text9"/>
          <p:cNvSpPr>
            <a:spLocks noChangeArrowheads="1"/>
          </p:cNvSpPr>
          <p:nvPr/>
        </p:nvSpPr>
        <p:spPr>
          <a:xfrm>
            <a:off x="762000" y="785993"/>
            <a:ext cx="11303000" cy="439420"/>
          </a:xfrm>
          <a:prstGeom prst="rect">
            <a:avLst/>
          </a:prstGeom>
          <a:noFill/>
        </p:spPr>
        <p:txBody>
          <a:bodyPr wrap="square" lIns="0" tIns="0" rIns="0" bIns="0" anchor="t"/>
          <a:lstStyle/>
          <a:p>
            <a:pPr>
              <a:lnSpc>
                <a:spcPts val="3360"/>
              </a:lnSpc>
            </a:pPr>
            <a:r>
              <a:rPr lang="ru-RU" sz="3200" b="1" spc="-63">
                <a:solidFill>
                  <a:schemeClr val="tx1"/>
                </a:solidFill>
                <a:latin typeface="Manrope"/>
              </a:rPr>
              <a:t>Кто может стать наставником</a:t>
            </a:r>
          </a:p>
        </p:txBody>
      </p:sp>
      <p:sp>
        <p:nvSpPr>
          <p:cNvPr id="10" name="text10"/>
          <p:cNvSpPr>
            <a:spLocks noChangeArrowheads="1"/>
          </p:cNvSpPr>
          <p:nvPr/>
        </p:nvSpPr>
        <p:spPr>
          <a:xfrm>
            <a:off x="1072555" y="1922679"/>
            <a:ext cx="5271672" cy="180340"/>
          </a:xfrm>
          <a:prstGeom prst="rect">
            <a:avLst/>
          </a:prstGeom>
          <a:noFill/>
        </p:spPr>
        <p:txBody>
          <a:bodyPr wrap="square" lIns="0" tIns="0" rIns="0" bIns="0" anchor="t"/>
          <a:lstStyle/>
          <a:p>
            <a:pPr>
              <a:lnSpc>
                <a:spcPts val="1320"/>
              </a:lnSpc>
            </a:pPr>
            <a:r>
              <a:rPr lang="ru-RU" sz="1100">
                <a:solidFill>
                  <a:schemeClr val="accent1"/>
                </a:solidFill>
                <a:latin typeface="Onest"/>
              </a:rPr>
              <a:t>01</a:t>
            </a:r>
          </a:p>
        </p:txBody>
      </p:sp>
      <p:sp>
        <p:nvSpPr>
          <p:cNvPr id="11" name="text11"/>
          <p:cNvSpPr>
            <a:spLocks noChangeArrowheads="1"/>
          </p:cNvSpPr>
          <p:nvPr/>
        </p:nvSpPr>
        <p:spPr>
          <a:xfrm>
            <a:off x="1072555" y="2222861"/>
            <a:ext cx="5271672" cy="256540"/>
          </a:xfrm>
          <a:prstGeom prst="rect">
            <a:avLst/>
          </a:prstGeom>
          <a:noFill/>
        </p:spPr>
        <p:txBody>
          <a:bodyPr wrap="square" lIns="0" tIns="0" rIns="0" bIns="0" anchor="t"/>
          <a:lstStyle/>
          <a:p>
            <a:pPr>
              <a:lnSpc>
                <a:spcPts val="1920"/>
              </a:lnSpc>
            </a:pPr>
            <a:r>
              <a:rPr lang="ru-RU" sz="1600" b="1">
                <a:solidFill>
                  <a:schemeClr val="tx1"/>
                </a:solidFill>
                <a:latin typeface="Onest"/>
              </a:rPr>
              <a:t>Стаж не менее 5 лет</a:t>
            </a:r>
          </a:p>
        </p:txBody>
      </p:sp>
      <p:sp>
        <p:nvSpPr>
          <p:cNvPr id="12" name="text12"/>
          <p:cNvSpPr>
            <a:spLocks noChangeArrowheads="1"/>
          </p:cNvSpPr>
          <p:nvPr/>
        </p:nvSpPr>
        <p:spPr>
          <a:xfrm>
            <a:off x="1072555" y="2568824"/>
            <a:ext cx="5271672" cy="248920"/>
          </a:xfrm>
          <a:prstGeom prst="rect">
            <a:avLst/>
          </a:prstGeom>
          <a:noFill/>
        </p:spPr>
        <p:txBody>
          <a:bodyPr wrap="square" lIns="0" tIns="0" rIns="0" bIns="0" anchor="t"/>
          <a:lstStyle/>
          <a:p>
            <a:pPr>
              <a:lnSpc>
                <a:spcPts val="1860"/>
              </a:lnSpc>
            </a:pPr>
            <a:r>
              <a:rPr lang="ru-RU" sz="1200">
                <a:solidFill>
                  <a:srgbClr val="657F92"/>
                </a:solidFill>
                <a:latin typeface="Onest"/>
              </a:rPr>
              <a:t>Медицинская деятельность по специальности не менее 5 лет</a:t>
            </a:r>
          </a:p>
        </p:txBody>
      </p:sp>
      <p:sp>
        <p:nvSpPr>
          <p:cNvPr id="13" name="text13"/>
          <p:cNvSpPr>
            <a:spLocks noChangeArrowheads="1"/>
          </p:cNvSpPr>
          <p:nvPr/>
        </p:nvSpPr>
        <p:spPr>
          <a:xfrm>
            <a:off x="6482682" y="1922679"/>
            <a:ext cx="5271763" cy="180340"/>
          </a:xfrm>
          <a:prstGeom prst="rect">
            <a:avLst/>
          </a:prstGeom>
          <a:noFill/>
        </p:spPr>
        <p:txBody>
          <a:bodyPr wrap="square" lIns="0" tIns="0" rIns="0" bIns="0" anchor="t"/>
          <a:lstStyle/>
          <a:p>
            <a:pPr>
              <a:lnSpc>
                <a:spcPts val="1320"/>
              </a:lnSpc>
            </a:pPr>
            <a:r>
              <a:rPr lang="ru-RU" sz="1100">
                <a:solidFill>
                  <a:schemeClr val="accent1"/>
                </a:solidFill>
                <a:latin typeface="Onest"/>
              </a:rPr>
              <a:t>02</a:t>
            </a:r>
          </a:p>
        </p:txBody>
      </p:sp>
      <p:sp>
        <p:nvSpPr>
          <p:cNvPr id="14" name="text14"/>
          <p:cNvSpPr>
            <a:spLocks noChangeArrowheads="1"/>
          </p:cNvSpPr>
          <p:nvPr/>
        </p:nvSpPr>
        <p:spPr>
          <a:xfrm>
            <a:off x="6482682" y="2222861"/>
            <a:ext cx="5271763" cy="256540"/>
          </a:xfrm>
          <a:prstGeom prst="rect">
            <a:avLst/>
          </a:prstGeom>
          <a:noFill/>
        </p:spPr>
        <p:txBody>
          <a:bodyPr wrap="square" lIns="0" tIns="0" rIns="0" bIns="0" anchor="t"/>
          <a:lstStyle/>
          <a:p>
            <a:pPr>
              <a:lnSpc>
                <a:spcPts val="1920"/>
              </a:lnSpc>
            </a:pPr>
            <a:r>
              <a:rPr lang="ru-RU" sz="1600" b="1">
                <a:solidFill>
                  <a:schemeClr val="tx1"/>
                </a:solidFill>
                <a:latin typeface="Onest"/>
              </a:rPr>
              <a:t>Отсутствие взысканий</a:t>
            </a:r>
          </a:p>
        </p:txBody>
      </p:sp>
      <p:sp>
        <p:nvSpPr>
          <p:cNvPr id="15" name="text15"/>
          <p:cNvSpPr>
            <a:spLocks noChangeArrowheads="1"/>
          </p:cNvSpPr>
          <p:nvPr/>
        </p:nvSpPr>
        <p:spPr>
          <a:xfrm>
            <a:off x="6482682" y="2568824"/>
            <a:ext cx="5271763" cy="248920"/>
          </a:xfrm>
          <a:prstGeom prst="rect">
            <a:avLst/>
          </a:prstGeom>
          <a:noFill/>
        </p:spPr>
        <p:txBody>
          <a:bodyPr wrap="square" lIns="0" tIns="0" rIns="0" bIns="0" anchor="t"/>
          <a:lstStyle/>
          <a:p>
            <a:pPr>
              <a:lnSpc>
                <a:spcPts val="1860"/>
              </a:lnSpc>
            </a:pPr>
            <a:r>
              <a:rPr lang="ru-RU" sz="1200">
                <a:solidFill>
                  <a:srgbClr val="657F92"/>
                </a:solidFill>
                <a:latin typeface="Onest"/>
              </a:rPr>
              <a:t>Нет дисциплинарных взысканий за последние 1–2 года</a:t>
            </a:r>
          </a:p>
        </p:txBody>
      </p:sp>
      <p:sp>
        <p:nvSpPr>
          <p:cNvPr id="16" name="text16"/>
          <p:cNvSpPr>
            <a:spLocks noChangeArrowheads="1"/>
          </p:cNvSpPr>
          <p:nvPr/>
        </p:nvSpPr>
        <p:spPr>
          <a:xfrm>
            <a:off x="1072555" y="4046411"/>
            <a:ext cx="5271672" cy="180340"/>
          </a:xfrm>
          <a:prstGeom prst="rect">
            <a:avLst/>
          </a:prstGeom>
          <a:noFill/>
        </p:spPr>
        <p:txBody>
          <a:bodyPr wrap="square" lIns="0" tIns="0" rIns="0" bIns="0" anchor="t"/>
          <a:lstStyle/>
          <a:p>
            <a:pPr>
              <a:lnSpc>
                <a:spcPts val="1320"/>
              </a:lnSpc>
            </a:pPr>
            <a:r>
              <a:rPr lang="ru-RU" sz="1100">
                <a:solidFill>
                  <a:schemeClr val="accent1"/>
                </a:solidFill>
                <a:latin typeface="Onest"/>
              </a:rPr>
              <a:t>03</a:t>
            </a:r>
          </a:p>
        </p:txBody>
      </p:sp>
      <p:sp>
        <p:nvSpPr>
          <p:cNvPr id="17" name="text17"/>
          <p:cNvSpPr>
            <a:spLocks noChangeArrowheads="1"/>
          </p:cNvSpPr>
          <p:nvPr/>
        </p:nvSpPr>
        <p:spPr>
          <a:xfrm>
            <a:off x="1072555" y="4346593"/>
            <a:ext cx="5271672" cy="256540"/>
          </a:xfrm>
          <a:prstGeom prst="rect">
            <a:avLst/>
          </a:prstGeom>
          <a:noFill/>
        </p:spPr>
        <p:txBody>
          <a:bodyPr wrap="square" lIns="0" tIns="0" rIns="0" bIns="0" anchor="t"/>
          <a:lstStyle/>
          <a:p>
            <a:pPr>
              <a:lnSpc>
                <a:spcPts val="1920"/>
              </a:lnSpc>
            </a:pPr>
            <a:r>
              <a:rPr lang="ru-RU" sz="1600" b="1" dirty="0">
                <a:solidFill>
                  <a:schemeClr val="tx1"/>
                </a:solidFill>
                <a:latin typeface="Onest"/>
              </a:rPr>
              <a:t>Добровольное согласие</a:t>
            </a:r>
          </a:p>
        </p:txBody>
      </p:sp>
      <p:sp>
        <p:nvSpPr>
          <p:cNvPr id="18" name="text18"/>
          <p:cNvSpPr>
            <a:spLocks noChangeArrowheads="1"/>
          </p:cNvSpPr>
          <p:nvPr/>
        </p:nvSpPr>
        <p:spPr>
          <a:xfrm>
            <a:off x="1072555" y="4692556"/>
            <a:ext cx="5271672" cy="248920"/>
          </a:xfrm>
          <a:prstGeom prst="rect">
            <a:avLst/>
          </a:prstGeom>
          <a:noFill/>
        </p:spPr>
        <p:txBody>
          <a:bodyPr wrap="square" lIns="0" tIns="0" rIns="0" bIns="0" anchor="t"/>
          <a:lstStyle/>
          <a:p>
            <a:pPr>
              <a:lnSpc>
                <a:spcPts val="1860"/>
              </a:lnSpc>
            </a:pPr>
            <a:r>
              <a:rPr lang="ru-RU" sz="1200" dirty="0">
                <a:solidFill>
                  <a:srgbClr val="657F92"/>
                </a:solidFill>
                <a:latin typeface="Onest"/>
              </a:rPr>
              <a:t>Назначение только с письменного согласия наставник и наставляемого</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2"/>
          <p:cNvPicPr/>
          <p:nvPr/>
        </p:nvPicPr>
        <p:blipFill>
          <a:blip r:embed="rId3"/>
          <a:stretch>
            <a:fillRect/>
          </a:stretch>
        </p:blipFill>
        <p:spPr>
          <a:xfrm>
            <a:off x="0" y="0"/>
            <a:ext cx="12192000" cy="6858000"/>
          </a:xfrm>
          <a:prstGeom prst="rect">
            <a:avLst/>
          </a:prstGeom>
        </p:spPr>
      </p:pic>
      <p:sp>
        <p:nvSpPr>
          <p:cNvPr id="3" name="card3"/>
          <p:cNvSpPr/>
          <p:nvPr/>
        </p:nvSpPr>
        <p:spPr>
          <a:xfrm>
            <a:off x="762000" y="635000"/>
            <a:ext cx="2329746" cy="220266"/>
          </a:xfrm>
          <a:prstGeom prst="roundRect">
            <a:avLst>
              <a:gd name="adj" fmla="val 50000"/>
            </a:avLst>
          </a:prstGeom>
          <a:solidFill>
            <a:srgbClr val="DAEAF7"/>
          </a:solidFill>
          <a:ln>
            <a:noFill/>
          </a:ln>
        </p:spPr>
      </p:sp>
      <p:pic>
        <p:nvPicPr>
          <p:cNvPr id="4" name="pic4"/>
          <p:cNvPicPr/>
          <p:nvPr/>
        </p:nvPicPr>
        <p:blipFill>
          <a:blip r:embed="rId4"/>
          <a:stretch>
            <a:fillRect/>
          </a:stretch>
        </p:blipFill>
        <p:spPr>
          <a:xfrm>
            <a:off x="762000" y="1624842"/>
            <a:ext cx="10668000" cy="4283003"/>
          </a:xfrm>
          <a:prstGeom prst="rect">
            <a:avLst/>
          </a:prstGeom>
        </p:spPr>
      </p:pic>
      <p:sp>
        <p:nvSpPr>
          <p:cNvPr id="5" name="text5"/>
          <p:cNvSpPr>
            <a:spLocks noChangeArrowheads="1"/>
          </p:cNvSpPr>
          <p:nvPr/>
        </p:nvSpPr>
        <p:spPr>
          <a:xfrm>
            <a:off x="889000" y="674236"/>
            <a:ext cx="2525440" cy="131445"/>
          </a:xfrm>
          <a:prstGeom prst="rect">
            <a:avLst/>
          </a:prstGeom>
          <a:noFill/>
        </p:spPr>
        <p:txBody>
          <a:bodyPr wrap="square" lIns="0" tIns="0" rIns="0" bIns="0" anchor="t"/>
          <a:lstStyle/>
          <a:p>
            <a:pPr>
              <a:lnSpc>
                <a:spcPts val="935"/>
              </a:lnSpc>
            </a:pPr>
            <a:r>
              <a:rPr lang="ru-RU" sz="850" b="1" cap="all" spc="34">
                <a:solidFill>
                  <a:schemeClr val="accent1"/>
                </a:solidFill>
                <a:latin typeface="Onest"/>
              </a:rPr>
              <a:t>Порядок назначения и замены</a:t>
            </a:r>
          </a:p>
        </p:txBody>
      </p:sp>
      <p:sp>
        <p:nvSpPr>
          <p:cNvPr id="6" name="text6"/>
          <p:cNvSpPr>
            <a:spLocks noChangeArrowheads="1"/>
          </p:cNvSpPr>
          <p:nvPr/>
        </p:nvSpPr>
        <p:spPr>
          <a:xfrm>
            <a:off x="762000" y="900275"/>
            <a:ext cx="11303000" cy="439420"/>
          </a:xfrm>
          <a:prstGeom prst="rect">
            <a:avLst/>
          </a:prstGeom>
          <a:noFill/>
        </p:spPr>
        <p:txBody>
          <a:bodyPr wrap="square" lIns="0" tIns="0" rIns="0" bIns="0" anchor="t"/>
          <a:lstStyle/>
          <a:p>
            <a:pPr>
              <a:lnSpc>
                <a:spcPts val="3360"/>
              </a:lnSpc>
            </a:pPr>
            <a:r>
              <a:rPr lang="ru-RU" sz="3200" b="1" spc="-63">
                <a:solidFill>
                  <a:schemeClr val="tx1"/>
                </a:solidFill>
                <a:latin typeface="Manrope"/>
              </a:rPr>
              <a:t>Алгоритм: как назначают и меняют наставника</a:t>
            </a:r>
          </a:p>
        </p:txBody>
      </p:sp>
      <p:sp>
        <p:nvSpPr>
          <p:cNvPr id="7" name="text7"/>
          <p:cNvSpPr>
            <a:spLocks noChangeArrowheads="1"/>
          </p:cNvSpPr>
          <p:nvPr/>
        </p:nvSpPr>
        <p:spPr>
          <a:xfrm>
            <a:off x="762000" y="6072909"/>
            <a:ext cx="8255000" cy="210820"/>
          </a:xfrm>
          <a:prstGeom prst="rect">
            <a:avLst/>
          </a:prstGeom>
          <a:noFill/>
        </p:spPr>
        <p:txBody>
          <a:bodyPr wrap="square" lIns="0" tIns="0" rIns="0" bIns="0" anchor="t"/>
          <a:lstStyle/>
          <a:p>
            <a:pPr>
              <a:lnSpc>
                <a:spcPts val="1560"/>
              </a:lnSpc>
            </a:pPr>
            <a:r>
              <a:rPr lang="ru-RU" sz="1300">
                <a:solidFill>
                  <a:srgbClr val="657F92"/>
                </a:solidFill>
                <a:latin typeface="Onest"/>
              </a:rPr>
              <a:t>Максимум 3 наставляемых на одного наставника</a:t>
            </a:r>
          </a:p>
        </p:txBody>
      </p:sp>
      <p:sp>
        <p:nvSpPr>
          <p:cNvPr id="8" name="text8"/>
          <p:cNvSpPr>
            <a:spLocks noChangeArrowheads="1"/>
          </p:cNvSpPr>
          <p:nvPr/>
        </p:nvSpPr>
        <p:spPr>
          <a:xfrm>
            <a:off x="127000" y="6467799"/>
            <a:ext cx="11303000" cy="165100"/>
          </a:xfrm>
          <a:prstGeom prst="rect">
            <a:avLst/>
          </a:prstGeom>
          <a:noFill/>
        </p:spPr>
        <p:txBody>
          <a:bodyPr wrap="square" lIns="0" tIns="0" rIns="0" bIns="0" anchor="t"/>
          <a:lstStyle/>
          <a:p>
            <a:pPr algn="r">
              <a:lnSpc>
                <a:spcPts val="1200"/>
              </a:lnSpc>
            </a:pPr>
            <a:r>
              <a:rPr lang="ru-RU" sz="1000">
                <a:solidFill>
                  <a:srgbClr val="99ACBA"/>
                </a:solidFill>
                <a:latin typeface="Onest"/>
              </a:rPr>
              <a:t>Положение о наставничестве ГП №44, 2026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2"/>
          <p:cNvPicPr/>
          <p:nvPr/>
        </p:nvPicPr>
        <p:blipFill>
          <a:blip r:embed="rId3"/>
          <a:stretch>
            <a:fillRect/>
          </a:stretch>
        </p:blipFill>
        <p:spPr>
          <a:xfrm>
            <a:off x="0" y="0"/>
            <a:ext cx="12192000" cy="6858000"/>
          </a:xfrm>
          <a:prstGeom prst="rect">
            <a:avLst/>
          </a:prstGeom>
        </p:spPr>
      </p:pic>
      <p:sp>
        <p:nvSpPr>
          <p:cNvPr id="3" name="card3"/>
          <p:cNvSpPr/>
          <p:nvPr/>
        </p:nvSpPr>
        <p:spPr>
          <a:xfrm>
            <a:off x="762000" y="1514619"/>
            <a:ext cx="1790177" cy="220266"/>
          </a:xfrm>
          <a:prstGeom prst="roundRect">
            <a:avLst>
              <a:gd name="adj" fmla="val 50000"/>
            </a:avLst>
          </a:prstGeom>
          <a:solidFill>
            <a:srgbClr val="DAEAF7"/>
          </a:solidFill>
          <a:ln>
            <a:noFill/>
          </a:ln>
        </p:spPr>
      </p:sp>
      <p:sp>
        <p:nvSpPr>
          <p:cNvPr id="4" name="card4"/>
          <p:cNvSpPr/>
          <p:nvPr/>
        </p:nvSpPr>
        <p:spPr>
          <a:xfrm>
            <a:off x="762000" y="3129179"/>
            <a:ext cx="5232436" cy="1810111"/>
          </a:xfrm>
          <a:prstGeom prst="roundRect">
            <a:avLst>
              <a:gd name="adj" fmla="val 8419"/>
            </a:avLst>
          </a:prstGeom>
          <a:solidFill>
            <a:schemeClr val="bg2"/>
          </a:solidFill>
          <a:ln>
            <a:noFill/>
          </a:ln>
          <a:effectLst>
            <a:outerShdw blurRad="228600" dist="76200" dir="5400000" rotWithShape="0">
              <a:srgbClr val="1A4059">
                <a:alpha val="7843"/>
              </a:srgbClr>
            </a:outerShdw>
          </a:effectLst>
        </p:spPr>
      </p:sp>
      <p:sp>
        <p:nvSpPr>
          <p:cNvPr id="5" name="card5"/>
          <p:cNvSpPr/>
          <p:nvPr/>
        </p:nvSpPr>
        <p:spPr>
          <a:xfrm>
            <a:off x="6197564" y="3129179"/>
            <a:ext cx="5232436" cy="1810111"/>
          </a:xfrm>
          <a:prstGeom prst="roundRect">
            <a:avLst>
              <a:gd name="adj" fmla="val 8419"/>
            </a:avLst>
          </a:prstGeom>
          <a:solidFill>
            <a:schemeClr val="bg2"/>
          </a:solidFill>
          <a:ln>
            <a:noFill/>
          </a:ln>
          <a:effectLst>
            <a:outerShdw blurRad="228600" dist="76200" dir="5400000" rotWithShape="0">
              <a:srgbClr val="1A4059">
                <a:alpha val="7843"/>
              </a:srgbClr>
            </a:outerShdw>
          </a:effectLst>
        </p:spPr>
      </p:sp>
      <p:sp>
        <p:nvSpPr>
          <p:cNvPr id="6" name="text6"/>
          <p:cNvSpPr>
            <a:spLocks noChangeArrowheads="1"/>
          </p:cNvSpPr>
          <p:nvPr/>
        </p:nvSpPr>
        <p:spPr>
          <a:xfrm>
            <a:off x="889000" y="1553856"/>
            <a:ext cx="1877956" cy="131445"/>
          </a:xfrm>
          <a:prstGeom prst="rect">
            <a:avLst/>
          </a:prstGeom>
          <a:noFill/>
        </p:spPr>
        <p:txBody>
          <a:bodyPr wrap="square" lIns="0" tIns="0" rIns="0" bIns="0" anchor="t"/>
          <a:lstStyle/>
          <a:p>
            <a:pPr>
              <a:lnSpc>
                <a:spcPts val="935"/>
              </a:lnSpc>
            </a:pPr>
            <a:r>
              <a:rPr lang="ru-RU" sz="850" b="1" cap="all" spc="34">
                <a:solidFill>
                  <a:schemeClr val="accent1"/>
                </a:solidFill>
                <a:latin typeface="Onest"/>
              </a:rPr>
              <a:t>Сроки наставничества</a:t>
            </a:r>
          </a:p>
        </p:txBody>
      </p:sp>
      <p:sp>
        <p:nvSpPr>
          <p:cNvPr id="7" name="text7"/>
          <p:cNvSpPr>
            <a:spLocks noChangeArrowheads="1"/>
          </p:cNvSpPr>
          <p:nvPr/>
        </p:nvSpPr>
        <p:spPr>
          <a:xfrm>
            <a:off x="762000" y="1844567"/>
            <a:ext cx="10693400" cy="1025994"/>
          </a:xfrm>
          <a:prstGeom prst="rect">
            <a:avLst/>
          </a:prstGeom>
          <a:noFill/>
        </p:spPr>
        <p:txBody>
          <a:bodyPr wrap="square" lIns="0" tIns="0" rIns="0" bIns="0" anchor="t"/>
          <a:lstStyle/>
          <a:p>
            <a:pPr>
              <a:lnSpc>
                <a:spcPts val="3989"/>
              </a:lnSpc>
            </a:pPr>
            <a:r>
              <a:rPr lang="ru-RU" sz="3800" b="1" spc="-75">
                <a:solidFill>
                  <a:schemeClr val="tx1"/>
                </a:solidFill>
                <a:latin typeface="Manrope"/>
              </a:rPr>
              <a:t>От 1,5 до 3 лет в зависимости от специальности</a:t>
            </a:r>
          </a:p>
        </p:txBody>
      </p:sp>
      <p:sp>
        <p:nvSpPr>
          <p:cNvPr id="8" name="text8"/>
          <p:cNvSpPr>
            <a:spLocks noChangeArrowheads="1"/>
          </p:cNvSpPr>
          <p:nvPr/>
        </p:nvSpPr>
        <p:spPr>
          <a:xfrm>
            <a:off x="1041346" y="3318506"/>
            <a:ext cx="5308744" cy="622300"/>
          </a:xfrm>
          <a:prstGeom prst="rect">
            <a:avLst/>
          </a:prstGeom>
          <a:noFill/>
        </p:spPr>
        <p:txBody>
          <a:bodyPr wrap="square" lIns="0" tIns="0" rIns="0" bIns="0" anchor="t"/>
          <a:lstStyle/>
          <a:p>
            <a:pPr>
              <a:lnSpc>
                <a:spcPts val="4800"/>
              </a:lnSpc>
            </a:pPr>
            <a:r>
              <a:rPr lang="ru-RU" sz="4800" b="1" spc="-143">
                <a:solidFill>
                  <a:schemeClr val="accent1"/>
                </a:solidFill>
                <a:latin typeface="Manrope"/>
              </a:rPr>
              <a:t>1,5 года</a:t>
            </a:r>
          </a:p>
        </p:txBody>
      </p:sp>
      <p:sp>
        <p:nvSpPr>
          <p:cNvPr id="9" name="text9"/>
          <p:cNvSpPr>
            <a:spLocks noChangeArrowheads="1"/>
          </p:cNvSpPr>
          <p:nvPr/>
        </p:nvSpPr>
        <p:spPr>
          <a:xfrm>
            <a:off x="1041346" y="4119652"/>
            <a:ext cx="5308744" cy="241300"/>
          </a:xfrm>
          <a:prstGeom prst="rect">
            <a:avLst/>
          </a:prstGeom>
          <a:noFill/>
        </p:spPr>
        <p:txBody>
          <a:bodyPr wrap="square" lIns="0" tIns="0" rIns="0" bIns="0" anchor="t"/>
          <a:lstStyle/>
          <a:p>
            <a:pPr>
              <a:lnSpc>
                <a:spcPts val="1800"/>
              </a:lnSpc>
            </a:pPr>
            <a:r>
              <a:rPr lang="ru-RU" sz="1500" b="1">
                <a:solidFill>
                  <a:schemeClr val="tx1"/>
                </a:solidFill>
                <a:latin typeface="Onest"/>
              </a:rPr>
              <a:t>Минимальный срок</a:t>
            </a:r>
          </a:p>
        </p:txBody>
      </p:sp>
      <p:sp>
        <p:nvSpPr>
          <p:cNvPr id="10" name="text10"/>
          <p:cNvSpPr>
            <a:spLocks noChangeArrowheads="1"/>
          </p:cNvSpPr>
          <p:nvPr/>
        </p:nvSpPr>
        <p:spPr>
          <a:xfrm>
            <a:off x="1041346" y="4438235"/>
            <a:ext cx="5308744" cy="195580"/>
          </a:xfrm>
          <a:prstGeom prst="rect">
            <a:avLst/>
          </a:prstGeom>
          <a:noFill/>
        </p:spPr>
        <p:txBody>
          <a:bodyPr wrap="square" lIns="0" tIns="0" rIns="0" bIns="0" anchor="t"/>
          <a:lstStyle/>
          <a:p>
            <a:pPr>
              <a:lnSpc>
                <a:spcPts val="1440"/>
              </a:lnSpc>
            </a:pPr>
            <a:r>
              <a:rPr lang="ru-RU" sz="1200">
                <a:solidFill>
                  <a:srgbClr val="657F92"/>
                </a:solidFill>
                <a:latin typeface="Onest"/>
              </a:rPr>
              <a:t>для отдельных специальностей</a:t>
            </a:r>
          </a:p>
        </p:txBody>
      </p:sp>
      <p:sp>
        <p:nvSpPr>
          <p:cNvPr id="11" name="text11"/>
          <p:cNvSpPr>
            <a:spLocks noChangeArrowheads="1"/>
          </p:cNvSpPr>
          <p:nvPr/>
        </p:nvSpPr>
        <p:spPr>
          <a:xfrm>
            <a:off x="6476910" y="3318506"/>
            <a:ext cx="5308744" cy="622300"/>
          </a:xfrm>
          <a:prstGeom prst="rect">
            <a:avLst/>
          </a:prstGeom>
          <a:noFill/>
        </p:spPr>
        <p:txBody>
          <a:bodyPr wrap="square" lIns="0" tIns="0" rIns="0" bIns="0" anchor="t"/>
          <a:lstStyle/>
          <a:p>
            <a:pPr>
              <a:lnSpc>
                <a:spcPts val="4800"/>
              </a:lnSpc>
            </a:pPr>
            <a:r>
              <a:rPr lang="ru-RU" sz="4800" b="1" spc="-143">
                <a:solidFill>
                  <a:schemeClr val="accent1"/>
                </a:solidFill>
                <a:latin typeface="Manrope"/>
              </a:rPr>
              <a:t>3 года</a:t>
            </a:r>
          </a:p>
        </p:txBody>
      </p:sp>
      <p:sp>
        <p:nvSpPr>
          <p:cNvPr id="12" name="text12"/>
          <p:cNvSpPr>
            <a:spLocks noChangeArrowheads="1"/>
          </p:cNvSpPr>
          <p:nvPr/>
        </p:nvSpPr>
        <p:spPr>
          <a:xfrm>
            <a:off x="6476910" y="4119652"/>
            <a:ext cx="5308744" cy="241300"/>
          </a:xfrm>
          <a:prstGeom prst="rect">
            <a:avLst/>
          </a:prstGeom>
          <a:noFill/>
        </p:spPr>
        <p:txBody>
          <a:bodyPr wrap="square" lIns="0" tIns="0" rIns="0" bIns="0" anchor="t"/>
          <a:lstStyle/>
          <a:p>
            <a:pPr>
              <a:lnSpc>
                <a:spcPts val="1800"/>
              </a:lnSpc>
            </a:pPr>
            <a:r>
              <a:rPr lang="ru-RU" sz="1500" b="1">
                <a:solidFill>
                  <a:schemeClr val="tx1"/>
                </a:solidFill>
                <a:latin typeface="Onest"/>
              </a:rPr>
              <a:t>Максимальный срок</a:t>
            </a:r>
          </a:p>
        </p:txBody>
      </p:sp>
      <p:sp>
        <p:nvSpPr>
          <p:cNvPr id="13" name="text13"/>
          <p:cNvSpPr>
            <a:spLocks noChangeArrowheads="1"/>
          </p:cNvSpPr>
          <p:nvPr/>
        </p:nvSpPr>
        <p:spPr>
          <a:xfrm>
            <a:off x="6476910" y="4438235"/>
            <a:ext cx="5308744" cy="195580"/>
          </a:xfrm>
          <a:prstGeom prst="rect">
            <a:avLst/>
          </a:prstGeom>
          <a:noFill/>
        </p:spPr>
        <p:txBody>
          <a:bodyPr wrap="square" lIns="0" tIns="0" rIns="0" bIns="0" anchor="t"/>
          <a:lstStyle/>
          <a:p>
            <a:pPr>
              <a:lnSpc>
                <a:spcPts val="1440"/>
              </a:lnSpc>
            </a:pPr>
            <a:r>
              <a:rPr lang="ru-RU" sz="1200">
                <a:solidFill>
                  <a:srgbClr val="657F92"/>
                </a:solidFill>
                <a:latin typeface="Onest"/>
              </a:rPr>
              <a:t>для отдельных специальностей</a:t>
            </a:r>
          </a:p>
        </p:txBody>
      </p:sp>
      <p:sp>
        <p:nvSpPr>
          <p:cNvPr id="14" name="text14"/>
          <p:cNvSpPr>
            <a:spLocks noChangeArrowheads="1"/>
          </p:cNvSpPr>
          <p:nvPr/>
        </p:nvSpPr>
        <p:spPr>
          <a:xfrm>
            <a:off x="762000" y="5129790"/>
            <a:ext cx="8255000" cy="210820"/>
          </a:xfrm>
          <a:prstGeom prst="rect">
            <a:avLst/>
          </a:prstGeom>
          <a:noFill/>
        </p:spPr>
        <p:txBody>
          <a:bodyPr wrap="square" lIns="0" tIns="0" rIns="0" bIns="0" anchor="t"/>
          <a:lstStyle/>
          <a:p>
            <a:pPr>
              <a:lnSpc>
                <a:spcPts val="1560"/>
              </a:lnSpc>
            </a:pPr>
            <a:r>
              <a:rPr lang="ru-RU" sz="1300">
                <a:solidFill>
                  <a:srgbClr val="657F92"/>
                </a:solidFill>
                <a:latin typeface="Onest"/>
              </a:rPr>
              <a:t>Возможно досрочное прекращение по инициативе сторон</a:t>
            </a:r>
          </a:p>
        </p:txBody>
      </p:sp>
      <p:sp>
        <p:nvSpPr>
          <p:cNvPr id="15" name="text15"/>
          <p:cNvSpPr>
            <a:spLocks noChangeArrowheads="1"/>
          </p:cNvSpPr>
          <p:nvPr/>
        </p:nvSpPr>
        <p:spPr>
          <a:xfrm>
            <a:off x="127000" y="6467799"/>
            <a:ext cx="11303000" cy="165100"/>
          </a:xfrm>
          <a:prstGeom prst="rect">
            <a:avLst/>
          </a:prstGeom>
          <a:noFill/>
        </p:spPr>
        <p:txBody>
          <a:bodyPr wrap="square" lIns="0" tIns="0" rIns="0" bIns="0" anchor="t"/>
          <a:lstStyle/>
          <a:p>
            <a:pPr algn="r">
              <a:lnSpc>
                <a:spcPts val="1200"/>
              </a:lnSpc>
            </a:pPr>
            <a:r>
              <a:rPr lang="ru-RU" sz="1000">
                <a:solidFill>
                  <a:srgbClr val="99ACBA"/>
                </a:solidFill>
                <a:latin typeface="Onest"/>
              </a:rPr>
              <a:t>Приказ Минздрава №166Н от 05.03.2026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2"/>
          <p:cNvPicPr/>
          <p:nvPr/>
        </p:nvPicPr>
        <p:blipFill>
          <a:blip r:embed="rId3"/>
          <a:stretch>
            <a:fillRect/>
          </a:stretch>
        </p:blipFill>
        <p:spPr>
          <a:xfrm>
            <a:off x="0" y="0"/>
            <a:ext cx="12192000" cy="6858000"/>
          </a:xfrm>
          <a:prstGeom prst="rect">
            <a:avLst/>
          </a:prstGeom>
        </p:spPr>
      </p:pic>
      <p:sp>
        <p:nvSpPr>
          <p:cNvPr id="3" name="card3"/>
          <p:cNvSpPr/>
          <p:nvPr/>
        </p:nvSpPr>
        <p:spPr>
          <a:xfrm>
            <a:off x="762000" y="635000"/>
            <a:ext cx="1353975" cy="220266"/>
          </a:xfrm>
          <a:prstGeom prst="roundRect">
            <a:avLst>
              <a:gd name="adj" fmla="val 50000"/>
            </a:avLst>
          </a:prstGeom>
          <a:solidFill>
            <a:srgbClr val="DAEAF7"/>
          </a:solidFill>
          <a:ln>
            <a:noFill/>
          </a:ln>
        </p:spPr>
      </p:sp>
      <p:sp>
        <p:nvSpPr>
          <p:cNvPr id="4" name="card4"/>
          <p:cNvSpPr/>
          <p:nvPr/>
        </p:nvSpPr>
        <p:spPr>
          <a:xfrm>
            <a:off x="762000" y="1637560"/>
            <a:ext cx="5257782" cy="4585439"/>
          </a:xfrm>
          <a:prstGeom prst="roundRect">
            <a:avLst>
              <a:gd name="adj" fmla="val 3323"/>
            </a:avLst>
          </a:prstGeom>
          <a:noFill/>
          <a:ln w="5773" cap="flat">
            <a:solidFill>
              <a:srgbClr val="D8E9F6"/>
            </a:solidFill>
          </a:ln>
        </p:spPr>
      </p:sp>
      <p:sp>
        <p:nvSpPr>
          <p:cNvPr id="5" name="card5"/>
          <p:cNvSpPr/>
          <p:nvPr/>
        </p:nvSpPr>
        <p:spPr>
          <a:xfrm>
            <a:off x="1072555" y="2257497"/>
            <a:ext cx="228564" cy="228564"/>
          </a:xfrm>
          <a:prstGeom prst="roundRect">
            <a:avLst>
              <a:gd name="adj" fmla="val 50000"/>
            </a:avLst>
          </a:prstGeom>
          <a:solidFill>
            <a:srgbClr val="D8E9F6"/>
          </a:solidFill>
          <a:ln>
            <a:noFill/>
          </a:ln>
        </p:spPr>
      </p:sp>
      <p:sp>
        <p:nvSpPr>
          <p:cNvPr id="6" name="card6"/>
          <p:cNvSpPr/>
          <p:nvPr/>
        </p:nvSpPr>
        <p:spPr>
          <a:xfrm>
            <a:off x="1072555" y="2882936"/>
            <a:ext cx="228564" cy="228564"/>
          </a:xfrm>
          <a:prstGeom prst="roundRect">
            <a:avLst>
              <a:gd name="adj" fmla="val 50000"/>
            </a:avLst>
          </a:prstGeom>
          <a:solidFill>
            <a:srgbClr val="D8E9F6"/>
          </a:solidFill>
          <a:ln>
            <a:noFill/>
          </a:ln>
        </p:spPr>
      </p:sp>
      <p:sp>
        <p:nvSpPr>
          <p:cNvPr id="7" name="card7"/>
          <p:cNvSpPr/>
          <p:nvPr/>
        </p:nvSpPr>
        <p:spPr>
          <a:xfrm>
            <a:off x="6172128" y="1637560"/>
            <a:ext cx="5257872" cy="4585439"/>
          </a:xfrm>
          <a:prstGeom prst="roundRect">
            <a:avLst>
              <a:gd name="adj" fmla="val 3323"/>
            </a:avLst>
          </a:prstGeom>
          <a:noFill/>
          <a:ln w="5773" cap="flat">
            <a:solidFill>
              <a:srgbClr val="D8E9F6"/>
            </a:solidFill>
          </a:ln>
        </p:spPr>
      </p:sp>
      <p:sp>
        <p:nvSpPr>
          <p:cNvPr id="8" name="card8"/>
          <p:cNvSpPr/>
          <p:nvPr/>
        </p:nvSpPr>
        <p:spPr>
          <a:xfrm>
            <a:off x="6482682" y="2257497"/>
            <a:ext cx="228564" cy="228564"/>
          </a:xfrm>
          <a:prstGeom prst="roundRect">
            <a:avLst>
              <a:gd name="adj" fmla="val 50000"/>
            </a:avLst>
          </a:prstGeom>
          <a:solidFill>
            <a:srgbClr val="D8E9F6"/>
          </a:solidFill>
          <a:ln>
            <a:noFill/>
          </a:ln>
        </p:spPr>
      </p:sp>
      <p:sp>
        <p:nvSpPr>
          <p:cNvPr id="9" name="card9"/>
          <p:cNvSpPr/>
          <p:nvPr/>
        </p:nvSpPr>
        <p:spPr>
          <a:xfrm>
            <a:off x="6482682" y="2882936"/>
            <a:ext cx="228564" cy="228564"/>
          </a:xfrm>
          <a:prstGeom prst="roundRect">
            <a:avLst>
              <a:gd name="adj" fmla="val 50000"/>
            </a:avLst>
          </a:prstGeom>
          <a:solidFill>
            <a:srgbClr val="D8E9F6"/>
          </a:solidFill>
          <a:ln>
            <a:noFill/>
          </a:ln>
        </p:spPr>
      </p:sp>
      <p:pic>
        <p:nvPicPr>
          <p:cNvPr id="10" name="pic10"/>
          <p:cNvPicPr/>
          <p:nvPr/>
        </p:nvPicPr>
        <p:blipFill>
          <a:blip r:embed="rId4">
            <a:extLst>
              <a:ext uri="{96DAC541-7B7A-43D3-8B79-37D633B846F1}">
                <asvg:svgBlip xmlns:asvg="http://schemas.microsoft.com/office/drawing/2016/SVG/main" r:embed="rId5"/>
              </a:ext>
            </a:extLst>
          </a:blip>
          <a:stretch>
            <a:fillRect/>
          </a:stretch>
        </p:blipFill>
        <p:spPr>
          <a:xfrm>
            <a:off x="1136055" y="2330468"/>
            <a:ext cx="101564" cy="82532"/>
          </a:xfrm>
          <a:prstGeom prst="rect">
            <a:avLst/>
          </a:prstGeom>
        </p:spPr>
      </p:pic>
      <p:pic>
        <p:nvPicPr>
          <p:cNvPr id="11" name="pic11"/>
          <p:cNvPicPr/>
          <p:nvPr/>
        </p:nvPicPr>
        <p:blipFill>
          <a:blip r:embed="rId6">
            <a:extLst>
              <a:ext uri="{96DAC541-7B7A-43D3-8B79-37D633B846F1}">
                <asvg:svgBlip xmlns:asvg="http://schemas.microsoft.com/office/drawing/2016/SVG/main" r:embed="rId5"/>
              </a:ext>
            </a:extLst>
          </a:blip>
          <a:stretch>
            <a:fillRect/>
          </a:stretch>
        </p:blipFill>
        <p:spPr>
          <a:xfrm>
            <a:off x="1136055" y="2955907"/>
            <a:ext cx="101564" cy="82532"/>
          </a:xfrm>
          <a:prstGeom prst="rect">
            <a:avLst/>
          </a:prstGeom>
        </p:spPr>
      </p:pic>
      <p:pic>
        <p:nvPicPr>
          <p:cNvPr id="12" name="pic12"/>
          <p:cNvPicPr/>
          <p:nvPr/>
        </p:nvPicPr>
        <p:blipFill>
          <a:blip r:embed="rId7">
            <a:extLst>
              <a:ext uri="{96DAC541-7B7A-43D3-8B79-37D633B846F1}">
                <asvg:svgBlip xmlns:asvg="http://schemas.microsoft.com/office/drawing/2016/SVG/main" r:embed="rId8"/>
              </a:ext>
            </a:extLst>
          </a:blip>
          <a:stretch>
            <a:fillRect/>
          </a:stretch>
        </p:blipFill>
        <p:spPr>
          <a:xfrm>
            <a:off x="6552496" y="2327311"/>
            <a:ext cx="88846" cy="88846"/>
          </a:xfrm>
          <a:prstGeom prst="rect">
            <a:avLst/>
          </a:prstGeom>
        </p:spPr>
      </p:pic>
      <p:pic>
        <p:nvPicPr>
          <p:cNvPr id="13" name="pic13"/>
          <p:cNvPicPr/>
          <p:nvPr/>
        </p:nvPicPr>
        <p:blipFill>
          <a:blip r:embed="rId9">
            <a:extLst>
              <a:ext uri="{96DAC541-7B7A-43D3-8B79-37D633B846F1}">
                <asvg:svgBlip xmlns:asvg="http://schemas.microsoft.com/office/drawing/2016/SVG/main" r:embed="rId8"/>
              </a:ext>
            </a:extLst>
          </a:blip>
          <a:stretch>
            <a:fillRect/>
          </a:stretch>
        </p:blipFill>
        <p:spPr>
          <a:xfrm>
            <a:off x="6552496" y="2952750"/>
            <a:ext cx="88846" cy="88846"/>
          </a:xfrm>
          <a:prstGeom prst="rect">
            <a:avLst/>
          </a:prstGeom>
        </p:spPr>
      </p:pic>
      <p:sp>
        <p:nvSpPr>
          <p:cNvPr id="14" name="text14"/>
          <p:cNvSpPr>
            <a:spLocks noChangeArrowheads="1"/>
          </p:cNvSpPr>
          <p:nvPr/>
        </p:nvSpPr>
        <p:spPr>
          <a:xfrm>
            <a:off x="889000" y="674236"/>
            <a:ext cx="1354514" cy="131445"/>
          </a:xfrm>
          <a:prstGeom prst="rect">
            <a:avLst/>
          </a:prstGeom>
          <a:noFill/>
        </p:spPr>
        <p:txBody>
          <a:bodyPr wrap="square" lIns="0" tIns="0" rIns="0" bIns="0" anchor="t"/>
          <a:lstStyle/>
          <a:p>
            <a:pPr>
              <a:lnSpc>
                <a:spcPts val="935"/>
              </a:lnSpc>
            </a:pPr>
            <a:r>
              <a:rPr lang="ru-RU" sz="850" b="1" cap="all" spc="34">
                <a:solidFill>
                  <a:schemeClr val="accent1"/>
                </a:solidFill>
                <a:latin typeface="Onest"/>
              </a:rPr>
              <a:t>Наставничество</a:t>
            </a:r>
          </a:p>
        </p:txBody>
      </p:sp>
      <p:sp>
        <p:nvSpPr>
          <p:cNvPr id="15" name="text15"/>
          <p:cNvSpPr>
            <a:spLocks noChangeArrowheads="1"/>
          </p:cNvSpPr>
          <p:nvPr/>
        </p:nvSpPr>
        <p:spPr>
          <a:xfrm>
            <a:off x="762000" y="785993"/>
            <a:ext cx="11303000" cy="439420"/>
          </a:xfrm>
          <a:prstGeom prst="rect">
            <a:avLst/>
          </a:prstGeom>
          <a:noFill/>
        </p:spPr>
        <p:txBody>
          <a:bodyPr wrap="square" lIns="0" tIns="0" rIns="0" bIns="0" anchor="t"/>
          <a:lstStyle/>
          <a:p>
            <a:pPr>
              <a:lnSpc>
                <a:spcPts val="3360"/>
              </a:lnSpc>
            </a:pPr>
            <a:r>
              <a:rPr lang="ru-RU" sz="3200" b="1" spc="-63">
                <a:solidFill>
                  <a:schemeClr val="tx1"/>
                </a:solidFill>
                <a:latin typeface="Manrope"/>
              </a:rPr>
              <a:t>Результаты эффективной работы наставника</a:t>
            </a:r>
          </a:p>
        </p:txBody>
      </p:sp>
      <p:sp>
        <p:nvSpPr>
          <p:cNvPr id="16" name="text16"/>
          <p:cNvSpPr>
            <a:spLocks noChangeArrowheads="1"/>
          </p:cNvSpPr>
          <p:nvPr/>
        </p:nvSpPr>
        <p:spPr>
          <a:xfrm>
            <a:off x="1072555" y="1922679"/>
            <a:ext cx="5271672" cy="149860"/>
          </a:xfrm>
          <a:prstGeom prst="rect">
            <a:avLst/>
          </a:prstGeom>
          <a:noFill/>
        </p:spPr>
        <p:txBody>
          <a:bodyPr wrap="square" lIns="0" tIns="0" rIns="0" bIns="0" anchor="t"/>
          <a:lstStyle/>
          <a:p>
            <a:pPr>
              <a:lnSpc>
                <a:spcPts val="1080"/>
              </a:lnSpc>
            </a:pPr>
            <a:r>
              <a:rPr lang="ru-RU" sz="900" cap="all" spc="144">
                <a:solidFill>
                  <a:schemeClr val="accent1"/>
                </a:solidFill>
                <a:latin typeface="Onest"/>
              </a:rPr>
              <a:t>Критерии успешного наставни…</a:t>
            </a:r>
          </a:p>
        </p:txBody>
      </p:sp>
      <p:sp>
        <p:nvSpPr>
          <p:cNvPr id="17" name="text17"/>
          <p:cNvSpPr>
            <a:spLocks noChangeArrowheads="1"/>
          </p:cNvSpPr>
          <p:nvPr/>
        </p:nvSpPr>
        <p:spPr>
          <a:xfrm>
            <a:off x="1440746" y="2254971"/>
            <a:ext cx="4293881" cy="473075"/>
          </a:xfrm>
          <a:prstGeom prst="rect">
            <a:avLst/>
          </a:prstGeom>
          <a:noFill/>
        </p:spPr>
        <p:txBody>
          <a:bodyPr wrap="square" lIns="0" tIns="0" rIns="0" bIns="0" anchor="t"/>
          <a:lstStyle/>
          <a:p>
            <a:pPr>
              <a:lnSpc>
                <a:spcPts val="1813"/>
              </a:lnSpc>
            </a:pPr>
            <a:r>
              <a:rPr lang="ru-RU" sz="1250">
                <a:solidFill>
                  <a:schemeClr val="tx1"/>
                </a:solidFill>
                <a:latin typeface="Onest"/>
              </a:rPr>
              <a:t>Формирование практических навыков и безопасных методов труда</a:t>
            </a:r>
          </a:p>
        </p:txBody>
      </p:sp>
      <p:sp>
        <p:nvSpPr>
          <p:cNvPr id="18" name="text18"/>
          <p:cNvSpPr>
            <a:spLocks noChangeArrowheads="1"/>
          </p:cNvSpPr>
          <p:nvPr/>
        </p:nvSpPr>
        <p:spPr>
          <a:xfrm>
            <a:off x="1440746" y="2880410"/>
            <a:ext cx="4811117" cy="242888"/>
          </a:xfrm>
          <a:prstGeom prst="rect">
            <a:avLst/>
          </a:prstGeom>
          <a:noFill/>
        </p:spPr>
        <p:txBody>
          <a:bodyPr wrap="square" lIns="0" tIns="0" rIns="0" bIns="0" anchor="t"/>
          <a:lstStyle/>
          <a:p>
            <a:pPr>
              <a:lnSpc>
                <a:spcPts val="1813"/>
              </a:lnSpc>
            </a:pPr>
            <a:r>
              <a:rPr lang="ru-RU" sz="1250">
                <a:solidFill>
                  <a:schemeClr val="tx1"/>
                </a:solidFill>
                <a:latin typeface="Onest"/>
              </a:rPr>
              <a:t>Освоение и применение нормативных правовых актов</a:t>
            </a:r>
          </a:p>
        </p:txBody>
      </p:sp>
      <p:sp>
        <p:nvSpPr>
          <p:cNvPr id="19" name="text19"/>
          <p:cNvSpPr>
            <a:spLocks noChangeArrowheads="1"/>
          </p:cNvSpPr>
          <p:nvPr/>
        </p:nvSpPr>
        <p:spPr>
          <a:xfrm>
            <a:off x="6482682" y="1922679"/>
            <a:ext cx="5271763" cy="149860"/>
          </a:xfrm>
          <a:prstGeom prst="rect">
            <a:avLst/>
          </a:prstGeom>
          <a:noFill/>
        </p:spPr>
        <p:txBody>
          <a:bodyPr wrap="square" lIns="0" tIns="0" rIns="0" bIns="0" anchor="t"/>
          <a:lstStyle/>
          <a:p>
            <a:pPr>
              <a:lnSpc>
                <a:spcPts val="1080"/>
              </a:lnSpc>
            </a:pPr>
            <a:r>
              <a:rPr lang="ru-RU" sz="900" cap="all" spc="144">
                <a:solidFill>
                  <a:schemeClr val="tx1"/>
                </a:solidFill>
                <a:latin typeface="Onest"/>
              </a:rPr>
              <a:t>Что недопустимо</a:t>
            </a:r>
          </a:p>
        </p:txBody>
      </p:sp>
      <p:sp>
        <p:nvSpPr>
          <p:cNvPr id="20" name="text20"/>
          <p:cNvSpPr>
            <a:spLocks noChangeArrowheads="1"/>
          </p:cNvSpPr>
          <p:nvPr/>
        </p:nvSpPr>
        <p:spPr>
          <a:xfrm>
            <a:off x="6850874" y="2254971"/>
            <a:ext cx="4293971" cy="473075"/>
          </a:xfrm>
          <a:prstGeom prst="rect">
            <a:avLst/>
          </a:prstGeom>
          <a:noFill/>
        </p:spPr>
        <p:txBody>
          <a:bodyPr wrap="square" lIns="0" tIns="0" rIns="0" bIns="0" anchor="t"/>
          <a:lstStyle/>
          <a:p>
            <a:pPr>
              <a:lnSpc>
                <a:spcPts val="1813"/>
              </a:lnSpc>
            </a:pPr>
            <a:r>
              <a:rPr lang="ru-RU" sz="1250">
                <a:solidFill>
                  <a:schemeClr val="tx1"/>
                </a:solidFill>
                <a:latin typeface="Onest"/>
              </a:rPr>
              <a:t>Отсутствие практических навыков, небезопасные приёмы работы</a:t>
            </a:r>
          </a:p>
        </p:txBody>
      </p:sp>
      <p:sp>
        <p:nvSpPr>
          <p:cNvPr id="21" name="text21"/>
          <p:cNvSpPr>
            <a:spLocks noChangeArrowheads="1"/>
          </p:cNvSpPr>
          <p:nvPr/>
        </p:nvSpPr>
        <p:spPr>
          <a:xfrm>
            <a:off x="6850874" y="2880410"/>
            <a:ext cx="4517249" cy="242888"/>
          </a:xfrm>
          <a:prstGeom prst="rect">
            <a:avLst/>
          </a:prstGeom>
          <a:noFill/>
        </p:spPr>
        <p:txBody>
          <a:bodyPr wrap="square" lIns="0" tIns="0" rIns="0" bIns="0" anchor="t"/>
          <a:lstStyle/>
          <a:p>
            <a:pPr>
              <a:lnSpc>
                <a:spcPts val="1813"/>
              </a:lnSpc>
            </a:pPr>
            <a:r>
              <a:rPr lang="ru-RU" sz="1250">
                <a:solidFill>
                  <a:schemeClr val="tx1"/>
                </a:solidFill>
                <a:latin typeface="Onest"/>
              </a:rPr>
              <a:t>Игнорирование НПА, неумение применять теорию</a:t>
            </a:r>
          </a:p>
        </p:txBody>
      </p:sp>
      <p:sp>
        <p:nvSpPr>
          <p:cNvPr id="22" name="text22"/>
          <p:cNvSpPr>
            <a:spLocks noChangeArrowheads="1"/>
          </p:cNvSpPr>
          <p:nvPr/>
        </p:nvSpPr>
        <p:spPr>
          <a:xfrm>
            <a:off x="127000" y="6467799"/>
            <a:ext cx="11303000" cy="165100"/>
          </a:xfrm>
          <a:prstGeom prst="rect">
            <a:avLst/>
          </a:prstGeom>
          <a:noFill/>
        </p:spPr>
        <p:txBody>
          <a:bodyPr wrap="square" lIns="0" tIns="0" rIns="0" bIns="0" anchor="t"/>
          <a:lstStyle/>
          <a:p>
            <a:pPr algn="r">
              <a:lnSpc>
                <a:spcPts val="1200"/>
              </a:lnSpc>
            </a:pPr>
            <a:r>
              <a:rPr lang="ru-RU" sz="1000">
                <a:solidFill>
                  <a:srgbClr val="99ACBA"/>
                </a:solidFill>
                <a:latin typeface="Onest"/>
              </a:rPr>
              <a:t>Положение о наставничестве СПб ГБУЗ ГП №44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2"/>
          <p:cNvPicPr/>
          <p:nvPr/>
        </p:nvPicPr>
        <p:blipFill>
          <a:blip r:embed="rId3"/>
          <a:stretch>
            <a:fillRect/>
          </a:stretch>
        </p:blipFill>
        <p:spPr>
          <a:xfrm>
            <a:off x="0" y="0"/>
            <a:ext cx="12192000" cy="6858000"/>
          </a:xfrm>
          <a:prstGeom prst="rect">
            <a:avLst/>
          </a:prstGeom>
        </p:spPr>
      </p:pic>
      <p:sp>
        <p:nvSpPr>
          <p:cNvPr id="3" name="card3"/>
          <p:cNvSpPr/>
          <p:nvPr/>
        </p:nvSpPr>
        <p:spPr>
          <a:xfrm>
            <a:off x="762000" y="1475653"/>
            <a:ext cx="966481" cy="220266"/>
          </a:xfrm>
          <a:prstGeom prst="roundRect">
            <a:avLst>
              <a:gd name="adj" fmla="val 50000"/>
            </a:avLst>
          </a:prstGeom>
          <a:solidFill>
            <a:srgbClr val="DAEAF7"/>
          </a:solidFill>
          <a:ln>
            <a:noFill/>
          </a:ln>
        </p:spPr>
      </p:sp>
      <p:sp>
        <p:nvSpPr>
          <p:cNvPr id="4" name="text4"/>
          <p:cNvSpPr>
            <a:spLocks noChangeArrowheads="1"/>
          </p:cNvSpPr>
          <p:nvPr/>
        </p:nvSpPr>
        <p:spPr>
          <a:xfrm>
            <a:off x="889000" y="1514890"/>
            <a:ext cx="889521" cy="131445"/>
          </a:xfrm>
          <a:prstGeom prst="rect">
            <a:avLst/>
          </a:prstGeom>
          <a:noFill/>
        </p:spPr>
        <p:txBody>
          <a:bodyPr wrap="square" lIns="0" tIns="0" rIns="0" bIns="0" anchor="t"/>
          <a:lstStyle/>
          <a:p>
            <a:pPr>
              <a:lnSpc>
                <a:spcPts val="935"/>
              </a:lnSpc>
            </a:pPr>
            <a:r>
              <a:rPr lang="ru-RU" sz="850" b="1" cap="all" spc="34">
                <a:solidFill>
                  <a:schemeClr val="accent1"/>
                </a:solidFill>
                <a:latin typeface="Onest"/>
              </a:rPr>
              <a:t>Наставник</a:t>
            </a:r>
          </a:p>
        </p:txBody>
      </p:sp>
      <p:sp>
        <p:nvSpPr>
          <p:cNvPr id="5" name="text5"/>
          <p:cNvSpPr>
            <a:spLocks noChangeArrowheads="1"/>
          </p:cNvSpPr>
          <p:nvPr/>
        </p:nvSpPr>
        <p:spPr>
          <a:xfrm>
            <a:off x="762000" y="1747874"/>
            <a:ext cx="11303000" cy="492760"/>
          </a:xfrm>
          <a:prstGeom prst="rect">
            <a:avLst/>
          </a:prstGeom>
          <a:noFill/>
        </p:spPr>
        <p:txBody>
          <a:bodyPr wrap="square" lIns="0" tIns="0" rIns="0" bIns="0" anchor="t"/>
          <a:lstStyle/>
          <a:p>
            <a:pPr>
              <a:lnSpc>
                <a:spcPts val="3780"/>
              </a:lnSpc>
            </a:pPr>
            <a:r>
              <a:rPr lang="ru-RU" sz="3600" b="1" spc="-71">
                <a:solidFill>
                  <a:schemeClr val="tx1"/>
                </a:solidFill>
                <a:latin typeface="Manrope"/>
              </a:rPr>
              <a:t>Права и обязанности наставника</a:t>
            </a:r>
          </a:p>
        </p:txBody>
      </p:sp>
      <p:sp>
        <p:nvSpPr>
          <p:cNvPr id="6" name="text6"/>
          <p:cNvSpPr>
            <a:spLocks noChangeArrowheads="1"/>
          </p:cNvSpPr>
          <p:nvPr/>
        </p:nvSpPr>
        <p:spPr>
          <a:xfrm>
            <a:off x="762000" y="2895113"/>
            <a:ext cx="5702282" cy="275590"/>
          </a:xfrm>
          <a:prstGeom prst="rect">
            <a:avLst/>
          </a:prstGeom>
          <a:noFill/>
        </p:spPr>
        <p:txBody>
          <a:bodyPr wrap="square" lIns="0" tIns="0" rIns="0" bIns="0" anchor="t"/>
          <a:lstStyle/>
          <a:p>
            <a:pPr>
              <a:lnSpc>
                <a:spcPts val="2070"/>
              </a:lnSpc>
            </a:pPr>
            <a:r>
              <a:rPr lang="ru-RU" sz="1800" b="1">
                <a:solidFill>
                  <a:schemeClr val="tx1"/>
                </a:solidFill>
                <a:latin typeface="Onest"/>
              </a:rPr>
              <a:t>Права</a:t>
            </a:r>
          </a:p>
        </p:txBody>
      </p:sp>
      <p:sp>
        <p:nvSpPr>
          <p:cNvPr id="7" name="text7"/>
          <p:cNvSpPr>
            <a:spLocks noChangeArrowheads="1"/>
          </p:cNvSpPr>
          <p:nvPr/>
        </p:nvSpPr>
        <p:spPr>
          <a:xfrm>
            <a:off x="762000" y="3339568"/>
            <a:ext cx="5092682" cy="1150288"/>
          </a:xfrm>
          <a:prstGeom prst="rect">
            <a:avLst/>
          </a:prstGeom>
          <a:noFill/>
        </p:spPr>
        <p:txBody>
          <a:bodyPr wrap="square" lIns="0" tIns="0" rIns="0" bIns="0" anchor="t"/>
          <a:lstStyle/>
          <a:p>
            <a:pPr>
              <a:lnSpc>
                <a:spcPts val="2239"/>
              </a:lnSpc>
            </a:pPr>
            <a:r>
              <a:rPr lang="ru-RU" sz="1400">
                <a:solidFill>
                  <a:srgbClr val="657F92"/>
                </a:solidFill>
                <a:latin typeface="Onest"/>
              </a:rPr>
              <a:t>Знакомство с личным делом, внесение предложений о поощрении или взыскании, требование выполнения указаний и контроль деятельности наставляемого. Также право обратиться с просьбой о сложении обязанностей.</a:t>
            </a:r>
          </a:p>
        </p:txBody>
      </p:sp>
      <p:sp>
        <p:nvSpPr>
          <p:cNvPr id="8" name="text8"/>
          <p:cNvSpPr>
            <a:spLocks noChangeArrowheads="1"/>
          </p:cNvSpPr>
          <p:nvPr/>
        </p:nvSpPr>
        <p:spPr>
          <a:xfrm>
            <a:off x="6362628" y="2895113"/>
            <a:ext cx="5702372" cy="275590"/>
          </a:xfrm>
          <a:prstGeom prst="rect">
            <a:avLst/>
          </a:prstGeom>
          <a:noFill/>
        </p:spPr>
        <p:txBody>
          <a:bodyPr wrap="square" lIns="0" tIns="0" rIns="0" bIns="0" anchor="t"/>
          <a:lstStyle/>
          <a:p>
            <a:pPr>
              <a:lnSpc>
                <a:spcPts val="2070"/>
              </a:lnSpc>
            </a:pPr>
            <a:r>
              <a:rPr lang="ru-RU" sz="1800" b="1">
                <a:solidFill>
                  <a:schemeClr val="tx1"/>
                </a:solidFill>
                <a:latin typeface="Onest"/>
              </a:rPr>
              <a:t>Обязанности</a:t>
            </a:r>
          </a:p>
        </p:txBody>
      </p:sp>
      <p:sp>
        <p:nvSpPr>
          <p:cNvPr id="9" name="text9"/>
          <p:cNvSpPr>
            <a:spLocks noChangeArrowheads="1"/>
          </p:cNvSpPr>
          <p:nvPr/>
        </p:nvSpPr>
        <p:spPr>
          <a:xfrm>
            <a:off x="6362628" y="3339568"/>
            <a:ext cx="5092772" cy="1434685"/>
          </a:xfrm>
          <a:prstGeom prst="rect">
            <a:avLst/>
          </a:prstGeom>
          <a:noFill/>
        </p:spPr>
        <p:txBody>
          <a:bodyPr wrap="square" lIns="0" tIns="0" rIns="0" bIns="0" anchor="t"/>
          <a:lstStyle/>
          <a:p>
            <a:pPr>
              <a:lnSpc>
                <a:spcPts val="2239"/>
              </a:lnSpc>
            </a:pPr>
            <a:r>
              <a:rPr lang="ru-RU" sz="1400">
                <a:solidFill>
                  <a:srgbClr val="657F92"/>
                </a:solidFill>
                <a:latin typeface="Onest"/>
              </a:rPr>
              <a:t>Обучать наставляемого практическим навыкам, контролировать работу, докладывать руководителю о процессе адаптации, соблюдать профессиональную этику. Также передавать опыт, формировать дисциплину и привлекать к общественной жизни.</a:t>
            </a:r>
          </a:p>
        </p:txBody>
      </p:sp>
      <p:sp>
        <p:nvSpPr>
          <p:cNvPr id="10" name="text10"/>
          <p:cNvSpPr>
            <a:spLocks noChangeArrowheads="1"/>
          </p:cNvSpPr>
          <p:nvPr/>
        </p:nvSpPr>
        <p:spPr>
          <a:xfrm>
            <a:off x="762000" y="5168665"/>
            <a:ext cx="8255000" cy="210820"/>
          </a:xfrm>
          <a:prstGeom prst="rect">
            <a:avLst/>
          </a:prstGeom>
          <a:noFill/>
        </p:spPr>
        <p:txBody>
          <a:bodyPr wrap="square" lIns="0" tIns="0" rIns="0" bIns="0" anchor="t"/>
          <a:lstStyle/>
          <a:p>
            <a:pPr>
              <a:lnSpc>
                <a:spcPts val="1560"/>
              </a:lnSpc>
            </a:pPr>
            <a:r>
              <a:rPr lang="ru-RU" sz="1300">
                <a:solidFill>
                  <a:srgbClr val="657F92"/>
                </a:solidFill>
                <a:latin typeface="Onest"/>
              </a:rPr>
              <a:t>Согласно Положению о наставничестве СПб ГБУЗ ГП №44</a:t>
            </a:r>
          </a:p>
        </p:txBody>
      </p:sp>
      <p:sp>
        <p:nvSpPr>
          <p:cNvPr id="11" name="text11"/>
          <p:cNvSpPr>
            <a:spLocks noChangeArrowheads="1"/>
          </p:cNvSpPr>
          <p:nvPr/>
        </p:nvSpPr>
        <p:spPr>
          <a:xfrm>
            <a:off x="127000" y="6467799"/>
            <a:ext cx="11303000" cy="165100"/>
          </a:xfrm>
          <a:prstGeom prst="rect">
            <a:avLst/>
          </a:prstGeom>
          <a:noFill/>
        </p:spPr>
        <p:txBody>
          <a:bodyPr wrap="square" lIns="0" tIns="0" rIns="0" bIns="0" anchor="t"/>
          <a:lstStyle/>
          <a:p>
            <a:pPr algn="r">
              <a:lnSpc>
                <a:spcPts val="1200"/>
              </a:lnSpc>
            </a:pPr>
            <a:r>
              <a:rPr lang="ru-RU" sz="1000">
                <a:solidFill>
                  <a:srgbClr val="99ACBA"/>
                </a:solidFill>
                <a:latin typeface="Onest"/>
              </a:rPr>
              <a:t>Положение о наставничестве СПб ГБУЗ ГП №44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2"/>
          <p:cNvPicPr/>
          <p:nvPr/>
        </p:nvPicPr>
        <p:blipFill>
          <a:blip r:embed="rId3"/>
          <a:stretch>
            <a:fillRect/>
          </a:stretch>
        </p:blipFill>
        <p:spPr>
          <a:xfrm>
            <a:off x="0" y="0"/>
            <a:ext cx="12192000" cy="6858000"/>
          </a:xfrm>
          <a:prstGeom prst="rect">
            <a:avLst/>
          </a:prstGeom>
        </p:spPr>
      </p:pic>
      <p:sp>
        <p:nvSpPr>
          <p:cNvPr id="3" name="card3"/>
          <p:cNvSpPr/>
          <p:nvPr/>
        </p:nvSpPr>
        <p:spPr>
          <a:xfrm>
            <a:off x="738331" y="2823008"/>
            <a:ext cx="161619" cy="161619"/>
          </a:xfrm>
          <a:prstGeom prst="roundRect">
            <a:avLst>
              <a:gd name="adj" fmla="val 29467"/>
            </a:avLst>
          </a:prstGeom>
          <a:solidFill>
            <a:schemeClr val="accent1"/>
          </a:solidFill>
          <a:ln>
            <a:noFill/>
          </a:ln>
        </p:spPr>
      </p:sp>
      <p:sp>
        <p:nvSpPr>
          <p:cNvPr id="4" name="card4"/>
          <p:cNvSpPr/>
          <p:nvPr/>
        </p:nvSpPr>
        <p:spPr>
          <a:xfrm>
            <a:off x="738331" y="4090391"/>
            <a:ext cx="161619" cy="161619"/>
          </a:xfrm>
          <a:prstGeom prst="roundRect">
            <a:avLst>
              <a:gd name="adj" fmla="val 29467"/>
            </a:avLst>
          </a:prstGeom>
          <a:solidFill>
            <a:schemeClr val="accent1"/>
          </a:solidFill>
          <a:ln>
            <a:noFill/>
          </a:ln>
        </p:spPr>
      </p:sp>
      <p:sp>
        <p:nvSpPr>
          <p:cNvPr id="5" name="text5"/>
          <p:cNvSpPr>
            <a:spLocks noChangeArrowheads="1"/>
          </p:cNvSpPr>
          <p:nvPr/>
        </p:nvSpPr>
        <p:spPr>
          <a:xfrm>
            <a:off x="762000" y="1751301"/>
            <a:ext cx="11303000" cy="519430"/>
          </a:xfrm>
          <a:prstGeom prst="rect">
            <a:avLst/>
          </a:prstGeom>
          <a:noFill/>
        </p:spPr>
        <p:txBody>
          <a:bodyPr wrap="square" lIns="0" tIns="0" rIns="0" bIns="0" anchor="t"/>
          <a:lstStyle/>
          <a:p>
            <a:pPr>
              <a:lnSpc>
                <a:spcPts val="3990"/>
              </a:lnSpc>
            </a:pPr>
            <a:r>
              <a:rPr lang="ru-RU" sz="3800" b="1" spc="-75">
                <a:solidFill>
                  <a:schemeClr val="tx1"/>
                </a:solidFill>
                <a:latin typeface="Manrope"/>
              </a:rPr>
              <a:t>Права и обязанности наставляемого</a:t>
            </a:r>
          </a:p>
        </p:txBody>
      </p:sp>
      <p:sp>
        <p:nvSpPr>
          <p:cNvPr id="6" name="text6"/>
          <p:cNvSpPr>
            <a:spLocks noChangeArrowheads="1"/>
          </p:cNvSpPr>
          <p:nvPr/>
        </p:nvSpPr>
        <p:spPr>
          <a:xfrm>
            <a:off x="1079410" y="2743624"/>
            <a:ext cx="9232990" cy="1026084"/>
          </a:xfrm>
          <a:prstGeom prst="rect">
            <a:avLst/>
          </a:prstGeom>
          <a:noFill/>
        </p:spPr>
        <p:txBody>
          <a:bodyPr wrap="square" lIns="0" tIns="0" rIns="0" bIns="0" anchor="t"/>
          <a:lstStyle/>
          <a:p>
            <a:pPr>
              <a:lnSpc>
                <a:spcPts val="2660"/>
              </a:lnSpc>
            </a:pPr>
            <a:r>
              <a:rPr lang="ru-RU" sz="1900" b="1">
                <a:solidFill>
                  <a:schemeClr val="tx1"/>
                </a:solidFill>
                <a:latin typeface="Onest"/>
              </a:rPr>
              <a:t>Права</a:t>
            </a:r>
            <a:r>
              <a:rPr lang="ru-RU" sz="1900">
                <a:solidFill>
                  <a:schemeClr val="tx1"/>
                </a:solidFill>
                <a:latin typeface="Onest"/>
              </a:rPr>
              <a:t> Пользоваться ресурсами, участвовать в составлении индивидуального плана, обращаться к наставнику за помощью, ходатайствовать о замене наста…</a:t>
            </a:r>
          </a:p>
        </p:txBody>
      </p:sp>
      <p:sp>
        <p:nvSpPr>
          <p:cNvPr id="7" name="text7"/>
          <p:cNvSpPr>
            <a:spLocks noChangeArrowheads="1"/>
          </p:cNvSpPr>
          <p:nvPr/>
        </p:nvSpPr>
        <p:spPr>
          <a:xfrm>
            <a:off x="1079410" y="4011008"/>
            <a:ext cx="9232990" cy="1026085"/>
          </a:xfrm>
          <a:prstGeom prst="rect">
            <a:avLst/>
          </a:prstGeom>
          <a:noFill/>
        </p:spPr>
        <p:txBody>
          <a:bodyPr wrap="square" lIns="0" tIns="0" rIns="0" bIns="0" anchor="t"/>
          <a:lstStyle/>
          <a:p>
            <a:pPr>
              <a:lnSpc>
                <a:spcPts val="2660"/>
              </a:lnSpc>
            </a:pPr>
            <a:r>
              <a:rPr lang="ru-RU" sz="1900" b="1">
                <a:solidFill>
                  <a:schemeClr val="tx1"/>
                </a:solidFill>
                <a:latin typeface="Onest"/>
              </a:rPr>
              <a:t>Обязанности</a:t>
            </a:r>
            <a:r>
              <a:rPr lang="ru-RU" sz="1900">
                <a:solidFill>
                  <a:schemeClr val="tx1"/>
                </a:solidFill>
                <a:latin typeface="Onest"/>
              </a:rPr>
              <a:t> Изучать нормативные документы, выполнять мероприятия плана, соблюдать трудовой распорядок, устранять совместно с наставником ошибки.</a:t>
            </a:r>
          </a:p>
        </p:txBody>
      </p:sp>
      <p:sp>
        <p:nvSpPr>
          <p:cNvPr id="8" name="text8"/>
          <p:cNvSpPr>
            <a:spLocks noChangeArrowheads="1"/>
          </p:cNvSpPr>
          <p:nvPr/>
        </p:nvSpPr>
        <p:spPr>
          <a:xfrm>
            <a:off x="127000" y="6467799"/>
            <a:ext cx="11303000" cy="165100"/>
          </a:xfrm>
          <a:prstGeom prst="rect">
            <a:avLst/>
          </a:prstGeom>
          <a:noFill/>
        </p:spPr>
        <p:txBody>
          <a:bodyPr wrap="square" lIns="0" tIns="0" rIns="0" bIns="0" anchor="t"/>
          <a:lstStyle/>
          <a:p>
            <a:pPr algn="r">
              <a:lnSpc>
                <a:spcPts val="1200"/>
              </a:lnSpc>
            </a:pPr>
            <a:r>
              <a:rPr lang="ru-RU" sz="1000">
                <a:solidFill>
                  <a:srgbClr val="99ACBA"/>
                </a:solidFill>
                <a:latin typeface="Onest"/>
              </a:rPr>
              <a:t>Источник: Положение о наставничестве СПб ГБУЗ ГП №44, 2026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2"/>
          <p:cNvPicPr/>
          <p:nvPr/>
        </p:nvPicPr>
        <p:blipFill>
          <a:blip r:embed="rId3"/>
          <a:stretch>
            <a:fillRect/>
          </a:stretch>
        </p:blipFill>
        <p:spPr>
          <a:xfrm>
            <a:off x="0" y="0"/>
            <a:ext cx="12192000" cy="6858000"/>
          </a:xfrm>
          <a:prstGeom prst="rect">
            <a:avLst/>
          </a:prstGeom>
        </p:spPr>
      </p:pic>
      <p:sp>
        <p:nvSpPr>
          <p:cNvPr id="3" name="card3"/>
          <p:cNvSpPr/>
          <p:nvPr/>
        </p:nvSpPr>
        <p:spPr>
          <a:xfrm>
            <a:off x="762000" y="635000"/>
            <a:ext cx="966481" cy="220266"/>
          </a:xfrm>
          <a:prstGeom prst="roundRect">
            <a:avLst>
              <a:gd name="adj" fmla="val 50000"/>
            </a:avLst>
          </a:prstGeom>
          <a:solidFill>
            <a:srgbClr val="DAEAF7"/>
          </a:solidFill>
          <a:ln>
            <a:noFill/>
          </a:ln>
        </p:spPr>
      </p:sp>
      <p:sp>
        <p:nvSpPr>
          <p:cNvPr id="4" name="text4"/>
          <p:cNvSpPr>
            <a:spLocks noChangeArrowheads="1"/>
          </p:cNvSpPr>
          <p:nvPr/>
        </p:nvSpPr>
        <p:spPr>
          <a:xfrm>
            <a:off x="889000" y="674236"/>
            <a:ext cx="889521" cy="131445"/>
          </a:xfrm>
          <a:prstGeom prst="rect">
            <a:avLst/>
          </a:prstGeom>
          <a:noFill/>
        </p:spPr>
        <p:txBody>
          <a:bodyPr wrap="square" lIns="0" tIns="0" rIns="0" bIns="0" anchor="t"/>
          <a:lstStyle/>
          <a:p>
            <a:pPr>
              <a:lnSpc>
                <a:spcPts val="935"/>
              </a:lnSpc>
            </a:pPr>
            <a:r>
              <a:rPr lang="ru-RU" sz="850" b="1" cap="all" spc="34">
                <a:solidFill>
                  <a:schemeClr val="accent1"/>
                </a:solidFill>
                <a:latin typeface="Onest"/>
              </a:rPr>
              <a:t>Наставник</a:t>
            </a:r>
          </a:p>
        </p:txBody>
      </p:sp>
      <p:sp>
        <p:nvSpPr>
          <p:cNvPr id="5" name="text5"/>
          <p:cNvSpPr>
            <a:spLocks noChangeArrowheads="1"/>
          </p:cNvSpPr>
          <p:nvPr/>
        </p:nvSpPr>
        <p:spPr>
          <a:xfrm>
            <a:off x="762000" y="785993"/>
            <a:ext cx="11303000" cy="439420"/>
          </a:xfrm>
          <a:prstGeom prst="rect">
            <a:avLst/>
          </a:prstGeom>
          <a:noFill/>
        </p:spPr>
        <p:txBody>
          <a:bodyPr wrap="square" lIns="0" tIns="0" rIns="0" bIns="0" anchor="t"/>
          <a:lstStyle/>
          <a:p>
            <a:pPr>
              <a:lnSpc>
                <a:spcPts val="3360"/>
              </a:lnSpc>
            </a:pPr>
            <a:r>
              <a:rPr lang="ru-RU" sz="3200" b="1" spc="-63">
                <a:solidFill>
                  <a:schemeClr val="tx1"/>
                </a:solidFill>
                <a:latin typeface="Manrope"/>
              </a:rPr>
              <a:t>Меры поощрения и ответственность</a:t>
            </a:r>
          </a:p>
        </p:txBody>
      </p:sp>
      <p:sp>
        <p:nvSpPr>
          <p:cNvPr id="6" name="text6"/>
          <p:cNvSpPr>
            <a:spLocks noChangeArrowheads="1"/>
          </p:cNvSpPr>
          <p:nvPr/>
        </p:nvSpPr>
        <p:spPr>
          <a:xfrm>
            <a:off x="1561883" y="1963088"/>
            <a:ext cx="1594355" cy="287020"/>
          </a:xfrm>
          <a:prstGeom prst="rect">
            <a:avLst/>
          </a:prstGeom>
          <a:noFill/>
        </p:spPr>
        <p:txBody>
          <a:bodyPr wrap="square" lIns="0" tIns="0" rIns="0" bIns="0" anchor="t"/>
          <a:lstStyle/>
          <a:p>
            <a:pPr>
              <a:lnSpc>
                <a:spcPts val="2160"/>
              </a:lnSpc>
            </a:pPr>
            <a:r>
              <a:rPr lang="ru-RU" sz="1800" b="1">
                <a:solidFill>
                  <a:schemeClr val="tx1"/>
                </a:solidFill>
                <a:latin typeface="Onest"/>
              </a:rPr>
              <a:t>Поощрения</a:t>
            </a:r>
          </a:p>
        </p:txBody>
      </p:sp>
      <p:sp>
        <p:nvSpPr>
          <p:cNvPr id="7" name="text7"/>
          <p:cNvSpPr>
            <a:spLocks noChangeArrowheads="1"/>
          </p:cNvSpPr>
          <p:nvPr/>
        </p:nvSpPr>
        <p:spPr>
          <a:xfrm>
            <a:off x="1092128" y="2520986"/>
            <a:ext cx="5232526" cy="260350"/>
          </a:xfrm>
          <a:prstGeom prst="rect">
            <a:avLst/>
          </a:prstGeom>
          <a:noFill/>
        </p:spPr>
        <p:txBody>
          <a:bodyPr wrap="square" lIns="0" tIns="0" rIns="0" bIns="0" anchor="t"/>
          <a:lstStyle/>
          <a:p>
            <a:pPr>
              <a:lnSpc>
                <a:spcPts val="1950"/>
              </a:lnSpc>
            </a:pPr>
            <a:r>
              <a:rPr lang="ru-RU" sz="1300">
                <a:solidFill>
                  <a:schemeClr val="tx1"/>
                </a:solidFill>
                <a:latin typeface="Onest"/>
              </a:rPr>
              <a:t>Стимулирующие выплаты и благодарности</a:t>
            </a:r>
          </a:p>
        </p:txBody>
      </p:sp>
      <p:sp>
        <p:nvSpPr>
          <p:cNvPr id="8" name="text8"/>
          <p:cNvSpPr>
            <a:spLocks noChangeArrowheads="1"/>
          </p:cNvSpPr>
          <p:nvPr/>
        </p:nvSpPr>
        <p:spPr>
          <a:xfrm>
            <a:off x="1092128" y="2946364"/>
            <a:ext cx="5232526" cy="260350"/>
          </a:xfrm>
          <a:prstGeom prst="rect">
            <a:avLst/>
          </a:prstGeom>
          <a:noFill/>
        </p:spPr>
        <p:txBody>
          <a:bodyPr wrap="square" lIns="0" tIns="0" rIns="0" bIns="0" anchor="t"/>
          <a:lstStyle/>
          <a:p>
            <a:pPr>
              <a:lnSpc>
                <a:spcPts val="1950"/>
              </a:lnSpc>
            </a:pPr>
            <a:r>
              <a:rPr lang="ru-RU" sz="1300">
                <a:solidFill>
                  <a:schemeClr val="tx1"/>
                </a:solidFill>
                <a:latin typeface="Onest"/>
              </a:rPr>
              <a:t>Звание «Лучший наставник» и доска почёта</a:t>
            </a:r>
          </a:p>
        </p:txBody>
      </p:sp>
      <p:sp>
        <p:nvSpPr>
          <p:cNvPr id="9" name="text9"/>
          <p:cNvSpPr>
            <a:spLocks noChangeArrowheads="1"/>
          </p:cNvSpPr>
          <p:nvPr/>
        </p:nvSpPr>
        <p:spPr>
          <a:xfrm>
            <a:off x="1092128" y="3371741"/>
            <a:ext cx="5232526" cy="260350"/>
          </a:xfrm>
          <a:prstGeom prst="rect">
            <a:avLst/>
          </a:prstGeom>
          <a:noFill/>
        </p:spPr>
        <p:txBody>
          <a:bodyPr wrap="square" lIns="0" tIns="0" rIns="0" bIns="0" anchor="t"/>
          <a:lstStyle/>
          <a:p>
            <a:pPr>
              <a:lnSpc>
                <a:spcPts val="1950"/>
              </a:lnSpc>
            </a:pPr>
            <a:r>
              <a:rPr lang="ru-RU" sz="1300">
                <a:solidFill>
                  <a:schemeClr val="tx1"/>
                </a:solidFill>
                <a:latin typeface="Onest"/>
              </a:rPr>
              <a:t>Включение в кадровый резерв</a:t>
            </a:r>
          </a:p>
        </p:txBody>
      </p:sp>
      <p:sp>
        <p:nvSpPr>
          <p:cNvPr id="10" name="text10"/>
          <p:cNvSpPr>
            <a:spLocks noChangeArrowheads="1"/>
          </p:cNvSpPr>
          <p:nvPr/>
        </p:nvSpPr>
        <p:spPr>
          <a:xfrm>
            <a:off x="6972011" y="1963088"/>
            <a:ext cx="2360901" cy="287020"/>
          </a:xfrm>
          <a:prstGeom prst="rect">
            <a:avLst/>
          </a:prstGeom>
          <a:noFill/>
        </p:spPr>
        <p:txBody>
          <a:bodyPr wrap="square" lIns="0" tIns="0" rIns="0" bIns="0" anchor="t"/>
          <a:lstStyle/>
          <a:p>
            <a:pPr>
              <a:lnSpc>
                <a:spcPts val="2160"/>
              </a:lnSpc>
            </a:pPr>
            <a:r>
              <a:rPr lang="ru-RU" sz="1800" b="1">
                <a:solidFill>
                  <a:schemeClr val="tx1"/>
                </a:solidFill>
                <a:latin typeface="Onest"/>
              </a:rPr>
              <a:t>Ответственность</a:t>
            </a:r>
          </a:p>
        </p:txBody>
      </p:sp>
      <p:sp>
        <p:nvSpPr>
          <p:cNvPr id="11" name="text11"/>
          <p:cNvSpPr>
            <a:spLocks noChangeArrowheads="1"/>
          </p:cNvSpPr>
          <p:nvPr/>
        </p:nvSpPr>
        <p:spPr>
          <a:xfrm>
            <a:off x="6502255" y="2521013"/>
            <a:ext cx="4623016" cy="507891"/>
          </a:xfrm>
          <a:prstGeom prst="rect">
            <a:avLst/>
          </a:prstGeom>
          <a:noFill/>
        </p:spPr>
        <p:txBody>
          <a:bodyPr wrap="square" lIns="0" tIns="0" rIns="0" bIns="0" anchor="t"/>
          <a:lstStyle/>
          <a:p>
            <a:pPr>
              <a:lnSpc>
                <a:spcPts val="1950"/>
              </a:lnSpc>
            </a:pPr>
            <a:r>
              <a:rPr lang="ru-RU" sz="1300">
                <a:solidFill>
                  <a:schemeClr val="tx1"/>
                </a:solidFill>
                <a:latin typeface="Onest"/>
              </a:rPr>
              <a:t>Дисциплинарное взыскание за ненадлежащее исполнение обязанностей</a:t>
            </a:r>
          </a:p>
        </p:txBody>
      </p:sp>
      <p:sp>
        <p:nvSpPr>
          <p:cNvPr id="12" name="text12"/>
          <p:cNvSpPr>
            <a:spLocks noChangeArrowheads="1"/>
          </p:cNvSpPr>
          <p:nvPr/>
        </p:nvSpPr>
        <p:spPr>
          <a:xfrm>
            <a:off x="6502255" y="3193960"/>
            <a:ext cx="5232616" cy="260350"/>
          </a:xfrm>
          <a:prstGeom prst="rect">
            <a:avLst/>
          </a:prstGeom>
          <a:noFill/>
        </p:spPr>
        <p:txBody>
          <a:bodyPr wrap="square" lIns="0" tIns="0" rIns="0" bIns="0" anchor="t"/>
          <a:lstStyle/>
          <a:p>
            <a:pPr>
              <a:lnSpc>
                <a:spcPts val="1950"/>
              </a:lnSpc>
            </a:pPr>
            <a:r>
              <a:rPr lang="ru-RU" sz="1300">
                <a:solidFill>
                  <a:schemeClr val="tx1"/>
                </a:solidFill>
                <a:latin typeface="Onest"/>
              </a:rPr>
              <a:t>Ответственность за нарушение требований положения</a:t>
            </a:r>
          </a:p>
        </p:txBody>
      </p:sp>
      <p:sp>
        <p:nvSpPr>
          <p:cNvPr id="13" name="text13"/>
          <p:cNvSpPr>
            <a:spLocks noChangeArrowheads="1"/>
          </p:cNvSpPr>
          <p:nvPr/>
        </p:nvSpPr>
        <p:spPr>
          <a:xfrm>
            <a:off x="6502255" y="3619338"/>
            <a:ext cx="5232616" cy="260350"/>
          </a:xfrm>
          <a:prstGeom prst="rect">
            <a:avLst/>
          </a:prstGeom>
          <a:noFill/>
        </p:spPr>
        <p:txBody>
          <a:bodyPr wrap="square" lIns="0" tIns="0" rIns="0" bIns="0" anchor="t"/>
          <a:lstStyle/>
          <a:p>
            <a:pPr>
              <a:lnSpc>
                <a:spcPts val="1950"/>
              </a:lnSpc>
            </a:pPr>
            <a:r>
              <a:rPr lang="ru-RU" sz="1300">
                <a:solidFill>
                  <a:schemeClr val="tx1"/>
                </a:solidFill>
                <a:latin typeface="Onest"/>
              </a:rPr>
              <a:t>Снятие с наставничества при невыполнении плана</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2"/>
          <p:cNvPicPr/>
          <p:nvPr/>
        </p:nvPicPr>
        <p:blipFill>
          <a:blip r:embed="rId3"/>
          <a:stretch>
            <a:fillRect/>
          </a:stretch>
        </p:blipFill>
        <p:spPr>
          <a:xfrm>
            <a:off x="0" y="0"/>
            <a:ext cx="12192000" cy="6858000"/>
          </a:xfrm>
          <a:prstGeom prst="rect">
            <a:avLst/>
          </a:prstGeom>
        </p:spPr>
      </p:pic>
      <p:sp>
        <p:nvSpPr>
          <p:cNvPr id="3" name="card3"/>
          <p:cNvSpPr/>
          <p:nvPr/>
        </p:nvSpPr>
        <p:spPr>
          <a:xfrm>
            <a:off x="762000" y="4019261"/>
            <a:ext cx="4686282" cy="903883"/>
          </a:xfrm>
          <a:prstGeom prst="roundRect">
            <a:avLst>
              <a:gd name="adj" fmla="val 16860"/>
            </a:avLst>
          </a:prstGeom>
          <a:noFill/>
          <a:ln w="5773" cap="flat">
            <a:solidFill>
              <a:srgbClr val="D8E9F6"/>
            </a:solidFill>
          </a:ln>
        </p:spPr>
      </p:sp>
      <p:sp>
        <p:nvSpPr>
          <p:cNvPr id="4" name="card4"/>
          <p:cNvSpPr/>
          <p:nvPr/>
        </p:nvSpPr>
        <p:spPr>
          <a:xfrm>
            <a:off x="5600628" y="4019261"/>
            <a:ext cx="4686372" cy="903883"/>
          </a:xfrm>
          <a:prstGeom prst="roundRect">
            <a:avLst>
              <a:gd name="adj" fmla="val 16860"/>
            </a:avLst>
          </a:prstGeom>
          <a:noFill/>
          <a:ln w="5773" cap="flat">
            <a:solidFill>
              <a:srgbClr val="D8E9F6"/>
            </a:solidFill>
          </a:ln>
        </p:spPr>
      </p:sp>
      <p:sp>
        <p:nvSpPr>
          <p:cNvPr id="5" name="text5"/>
          <p:cNvSpPr>
            <a:spLocks noChangeArrowheads="1"/>
          </p:cNvSpPr>
          <p:nvPr/>
        </p:nvSpPr>
        <p:spPr>
          <a:xfrm>
            <a:off x="762000" y="1934856"/>
            <a:ext cx="11303000" cy="180340"/>
          </a:xfrm>
          <a:prstGeom prst="rect">
            <a:avLst/>
          </a:prstGeom>
          <a:noFill/>
        </p:spPr>
        <p:txBody>
          <a:bodyPr wrap="square" lIns="0" tIns="0" rIns="0" bIns="0" anchor="t"/>
          <a:lstStyle/>
          <a:p>
            <a:pPr>
              <a:lnSpc>
                <a:spcPts val="1320"/>
              </a:lnSpc>
            </a:pPr>
            <a:r>
              <a:rPr lang="ru-RU" sz="1100" cap="all" spc="198">
                <a:solidFill>
                  <a:schemeClr val="accent1"/>
                </a:solidFill>
                <a:latin typeface="Onest"/>
              </a:rPr>
              <a:t>Финал</a:t>
            </a:r>
          </a:p>
        </p:txBody>
      </p:sp>
      <p:sp>
        <p:nvSpPr>
          <p:cNvPr id="6" name="text6"/>
          <p:cNvSpPr>
            <a:spLocks noChangeArrowheads="1"/>
          </p:cNvSpPr>
          <p:nvPr/>
        </p:nvSpPr>
        <p:spPr>
          <a:xfrm>
            <a:off x="762000" y="2149529"/>
            <a:ext cx="11303000" cy="901700"/>
          </a:xfrm>
          <a:prstGeom prst="rect">
            <a:avLst/>
          </a:prstGeom>
          <a:noFill/>
        </p:spPr>
        <p:txBody>
          <a:bodyPr wrap="square" lIns="0" tIns="0" rIns="0" bIns="0" anchor="t"/>
          <a:lstStyle/>
          <a:p>
            <a:pPr>
              <a:lnSpc>
                <a:spcPts val="7000"/>
              </a:lnSpc>
            </a:pPr>
            <a:r>
              <a:rPr lang="ru-RU" sz="7000" b="1" spc="-209">
                <a:solidFill>
                  <a:schemeClr val="tx1"/>
                </a:solidFill>
                <a:latin typeface="Manrope"/>
              </a:rPr>
              <a:t>Спасибо за внимание!</a:t>
            </a:r>
          </a:p>
        </p:txBody>
      </p:sp>
      <p:sp>
        <p:nvSpPr>
          <p:cNvPr id="7" name="text7"/>
          <p:cNvSpPr>
            <a:spLocks noChangeArrowheads="1"/>
          </p:cNvSpPr>
          <p:nvPr/>
        </p:nvSpPr>
        <p:spPr>
          <a:xfrm>
            <a:off x="762000" y="3195836"/>
            <a:ext cx="6985000" cy="298450"/>
          </a:xfrm>
          <a:prstGeom prst="rect">
            <a:avLst/>
          </a:prstGeom>
          <a:noFill/>
        </p:spPr>
        <p:txBody>
          <a:bodyPr wrap="square" lIns="0" tIns="0" rIns="0" bIns="0" anchor="t"/>
          <a:lstStyle/>
          <a:p>
            <a:pPr>
              <a:lnSpc>
                <a:spcPts val="2250"/>
              </a:lnSpc>
            </a:pPr>
            <a:r>
              <a:rPr lang="ru-RU" sz="1500">
                <a:solidFill>
                  <a:srgbClr val="657F92"/>
                </a:solidFill>
                <a:latin typeface="Onest"/>
              </a:rPr>
              <a:t>Благодарим за внимание! Ваши вопросы и предложения.</a:t>
            </a:r>
          </a:p>
        </p:txBody>
      </p:sp>
      <p:sp>
        <p:nvSpPr>
          <p:cNvPr id="8" name="text8"/>
          <p:cNvSpPr>
            <a:spLocks noChangeArrowheads="1"/>
          </p:cNvSpPr>
          <p:nvPr/>
        </p:nvSpPr>
        <p:spPr>
          <a:xfrm>
            <a:off x="1021773" y="4253598"/>
            <a:ext cx="4801736" cy="134620"/>
          </a:xfrm>
          <a:prstGeom prst="rect">
            <a:avLst/>
          </a:prstGeom>
          <a:noFill/>
        </p:spPr>
        <p:txBody>
          <a:bodyPr wrap="square" lIns="0" tIns="0" rIns="0" bIns="0" anchor="t"/>
          <a:lstStyle/>
          <a:p>
            <a:pPr>
              <a:lnSpc>
                <a:spcPts val="960"/>
              </a:lnSpc>
            </a:pPr>
            <a:r>
              <a:rPr lang="ru-RU" sz="800" cap="all" spc="112">
                <a:solidFill>
                  <a:srgbClr val="657F92"/>
                </a:solidFill>
                <a:latin typeface="Onest"/>
              </a:rPr>
              <a:t>Главный врач</a:t>
            </a:r>
          </a:p>
        </p:txBody>
      </p:sp>
      <p:sp>
        <p:nvSpPr>
          <p:cNvPr id="9" name="text9"/>
          <p:cNvSpPr>
            <a:spLocks noChangeArrowheads="1"/>
          </p:cNvSpPr>
          <p:nvPr/>
        </p:nvSpPr>
        <p:spPr>
          <a:xfrm>
            <a:off x="1021773" y="4469444"/>
            <a:ext cx="4801736" cy="218440"/>
          </a:xfrm>
          <a:prstGeom prst="rect">
            <a:avLst/>
          </a:prstGeom>
          <a:noFill/>
        </p:spPr>
        <p:txBody>
          <a:bodyPr wrap="square" lIns="0" tIns="0" rIns="0" bIns="0" anchor="t"/>
          <a:lstStyle/>
          <a:p>
            <a:pPr>
              <a:lnSpc>
                <a:spcPts val="1620"/>
              </a:lnSpc>
            </a:pPr>
            <a:r>
              <a:rPr lang="ru-RU" sz="1350" b="1">
                <a:solidFill>
                  <a:schemeClr val="tx1"/>
                </a:solidFill>
                <a:latin typeface="Onest"/>
              </a:rPr>
              <a:t>В.В. Гопеенко</a:t>
            </a:r>
          </a:p>
        </p:txBody>
      </p:sp>
      <p:sp>
        <p:nvSpPr>
          <p:cNvPr id="10" name="text10"/>
          <p:cNvSpPr>
            <a:spLocks noChangeArrowheads="1"/>
          </p:cNvSpPr>
          <p:nvPr/>
        </p:nvSpPr>
        <p:spPr>
          <a:xfrm>
            <a:off x="5860400" y="4253598"/>
            <a:ext cx="4801827" cy="134620"/>
          </a:xfrm>
          <a:prstGeom prst="rect">
            <a:avLst/>
          </a:prstGeom>
          <a:noFill/>
        </p:spPr>
        <p:txBody>
          <a:bodyPr wrap="square" lIns="0" tIns="0" rIns="0" bIns="0" anchor="t"/>
          <a:lstStyle/>
          <a:p>
            <a:pPr>
              <a:lnSpc>
                <a:spcPts val="960"/>
              </a:lnSpc>
            </a:pPr>
            <a:r>
              <a:rPr lang="ru-RU" sz="800" cap="all" spc="112">
                <a:solidFill>
                  <a:srgbClr val="657F92"/>
                </a:solidFill>
                <a:latin typeface="Onest"/>
              </a:rPr>
              <a:t>Учреждение</a:t>
            </a:r>
          </a:p>
        </p:txBody>
      </p:sp>
      <p:sp>
        <p:nvSpPr>
          <p:cNvPr id="11" name="text11"/>
          <p:cNvSpPr>
            <a:spLocks noChangeArrowheads="1"/>
          </p:cNvSpPr>
          <p:nvPr/>
        </p:nvSpPr>
        <p:spPr>
          <a:xfrm>
            <a:off x="5860400" y="4469444"/>
            <a:ext cx="4801827" cy="218440"/>
          </a:xfrm>
          <a:prstGeom prst="rect">
            <a:avLst/>
          </a:prstGeom>
          <a:noFill/>
        </p:spPr>
        <p:txBody>
          <a:bodyPr wrap="square" lIns="0" tIns="0" rIns="0" bIns="0" anchor="t"/>
          <a:lstStyle/>
          <a:p>
            <a:pPr>
              <a:lnSpc>
                <a:spcPts val="1620"/>
              </a:lnSpc>
            </a:pPr>
            <a:r>
              <a:rPr lang="ru-RU" sz="1350" b="1">
                <a:solidFill>
                  <a:schemeClr val="tx1"/>
                </a:solidFill>
                <a:latin typeface="Onest"/>
              </a:rPr>
              <a:t>СПб ГБУЗ «Городская поликлиника №44»</a:t>
            </a:r>
          </a:p>
        </p:txBody>
      </p:sp>
    </p:spTree>
  </p:cSld>
  <p:clrMapOvr>
    <a:masterClrMapping/>
  </p:clrMapOvr>
</p:sld>
</file>

<file path=ppt/theme/theme1.xml><?xml version="1.0" encoding="utf-8"?>
<a:theme xmlns:a="http://schemas.openxmlformats.org/drawingml/2006/main" name="slaida">
  <a:themeElements>
    <a:clrScheme name="slaida">
      <a:dk1>
        <a:srgbClr val="173C56"/>
      </a:dk1>
      <a:lt1>
        <a:srgbClr val="F1F8FC"/>
      </a:lt1>
      <a:dk2>
        <a:srgbClr val="173C56"/>
      </a:dk2>
      <a:lt2>
        <a:srgbClr val="FFFFFF"/>
      </a:lt2>
      <a:accent1>
        <a:srgbClr val="1C84C9"/>
      </a:accent1>
      <a:accent2>
        <a:srgbClr val="2F7D52"/>
      </a:accent2>
      <a:accent3>
        <a:srgbClr val="C0473C"/>
      </a:accent3>
      <a:accent4>
        <a:srgbClr val="FFC000"/>
      </a:accent4>
      <a:accent5>
        <a:srgbClr val="5B9BD5"/>
      </a:accent5>
      <a:accent6>
        <a:srgbClr val="70AD47"/>
      </a:accent6>
      <a:hlink>
        <a:srgbClr val="0563C1"/>
      </a:hlink>
      <a:folHlink>
        <a:srgbClr val="954F72"/>
      </a:folHlink>
    </a:clrScheme>
    <a:fontScheme name="slaida">
      <a:majorFont>
        <a:latin typeface="Manrope"/>
        <a:ea typeface=""/>
        <a:cs typeface=""/>
      </a:majorFont>
      <a:minorFont>
        <a:latin typeface="Onest"/>
        <a:ea typeface=""/>
        <a:cs typeface=""/>
      </a:minorFont>
    </a:fontScheme>
    <a:fmtScheme name="slaida">
      <a:fillStyleLst>
        <a:solidFill>
          <a:schemeClr val="phClr"/>
        </a:solidFill>
        <a:solidFill>
          <a:schemeClr val="phClr"/>
        </a:solidFill>
        <a:solidFill>
          <a:schemeClr val="phClr"/>
        </a:soli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slaida">
  <a:themeElements>
    <a:clrScheme name="slaida">
      <a:dk1>
        <a:srgbClr val="173C56"/>
      </a:dk1>
      <a:lt1>
        <a:srgbClr val="F1F8FC"/>
      </a:lt1>
      <a:dk2>
        <a:srgbClr val="173C56"/>
      </a:dk2>
      <a:lt2>
        <a:srgbClr val="FFFFFF"/>
      </a:lt2>
      <a:accent1>
        <a:srgbClr val="1C84C9"/>
      </a:accent1>
      <a:accent2>
        <a:srgbClr val="2F7D52"/>
      </a:accent2>
      <a:accent3>
        <a:srgbClr val="C0473C"/>
      </a:accent3>
      <a:accent4>
        <a:srgbClr val="FFC000"/>
      </a:accent4>
      <a:accent5>
        <a:srgbClr val="5B9BD5"/>
      </a:accent5>
      <a:accent6>
        <a:srgbClr val="70AD47"/>
      </a:accent6>
      <a:hlink>
        <a:srgbClr val="0563C1"/>
      </a:hlink>
      <a:folHlink>
        <a:srgbClr val="954F72"/>
      </a:folHlink>
    </a:clrScheme>
    <a:fontScheme name="slaida">
      <a:majorFont>
        <a:latin typeface="Manrope"/>
        <a:ea typeface=""/>
        <a:cs typeface=""/>
      </a:majorFont>
      <a:minorFont>
        <a:latin typeface="Onest"/>
        <a:ea typeface=""/>
        <a:cs typeface=""/>
      </a:minorFont>
    </a:fontScheme>
    <a:fmtScheme name="slaida">
      <a:fillStyleLst>
        <a:solidFill>
          <a:schemeClr val="phClr"/>
        </a:solidFill>
        <a:solidFill>
          <a:schemeClr val="phClr"/>
        </a:solidFill>
        <a:solidFill>
          <a:schemeClr val="phClr"/>
        </a:soli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TotalTime>
  <Words>1257</Words>
  <Application>Microsoft Office PowerPoint</Application>
  <PresentationFormat>Широкоэкранный</PresentationFormat>
  <Paragraphs>95</Paragraphs>
  <Slides>11</Slides>
  <Notes>11</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11</vt:i4>
      </vt:variant>
    </vt:vector>
  </HeadingPairs>
  <TitlesOfParts>
    <vt:vector size="14" baseType="lpstr">
      <vt:lpstr>Onest</vt:lpstr>
      <vt:lpstr>Manrope</vt:lpstr>
      <vt:lpstr>slaida</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Привет, составь мне текст для презентации по слайдам из следующего положения. Презентация для медиков-студентов</dc:title>
  <dc:creator>Слайда</dc:creator>
  <cp:lastModifiedBy>Пётр Иванов</cp:lastModifiedBy>
  <cp:revision>2</cp:revision>
  <dcterms:modified xsi:type="dcterms:W3CDTF">2026-07-15T11:55:13Z</dcterms:modified>
</cp:coreProperties>
</file>