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1" r:id="rId3"/>
    <p:sldId id="267" r:id="rId4"/>
    <p:sldId id="263" r:id="rId5"/>
    <p:sldId id="264" r:id="rId6"/>
    <p:sldId id="265" r:id="rId7"/>
    <p:sldId id="266" r:id="rId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470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55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7965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737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0175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393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02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972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19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697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149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909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970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10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518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8C144-0337-48D4-ADBD-3A538E0DBBFD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3401BB8-1EEF-416F-B107-15B14F72B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029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23.rosstat.gov.ru/population_kk?ysclid=mf6o2um6z3541295136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2152" y="510746"/>
            <a:ext cx="8171935" cy="4341340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Механизм рассмотрения заявлений и документов, поступивших от юридических лиц о признании масштабного инвестиционного проекта соответствующим критериям, установленным </a:t>
            </a:r>
            <a:r>
              <a:rPr lang="ru-RU" sz="2000" b="1" u="sng" dirty="0">
                <a:solidFill>
                  <a:schemeClr val="tx1"/>
                </a:solidFill>
              </a:rPr>
              <a:t>пунктом </a:t>
            </a:r>
            <a:r>
              <a:rPr lang="en-US" sz="2000" b="1" u="sng" dirty="0">
                <a:solidFill>
                  <a:schemeClr val="tx1"/>
                </a:solidFill>
              </a:rPr>
              <a:t>“</a:t>
            </a:r>
            <a:r>
              <a:rPr lang="ru-RU" sz="2000" b="1" u="sng" dirty="0">
                <a:solidFill>
                  <a:schemeClr val="tx1"/>
                </a:solidFill>
              </a:rPr>
              <a:t>а</a:t>
            </a:r>
            <a:r>
              <a:rPr lang="en-US" sz="2000" b="1" u="sng" dirty="0">
                <a:solidFill>
                  <a:schemeClr val="tx1"/>
                </a:solidFill>
              </a:rPr>
              <a:t>”</a:t>
            </a:r>
            <a:r>
              <a:rPr lang="ru-RU" sz="2000" b="1" u="sng" dirty="0">
                <a:solidFill>
                  <a:schemeClr val="tx1"/>
                </a:solidFill>
              </a:rPr>
              <a:t> статьи </a:t>
            </a:r>
            <a:r>
              <a:rPr lang="ru-RU" sz="2000" b="1" dirty="0">
                <a:solidFill>
                  <a:schemeClr val="tx1"/>
                </a:solidFill>
              </a:rPr>
              <a:t>1 Закона Краснодарского края от 4 марта 2015 г. № 3123-КЗ «</a:t>
            </a:r>
            <a:r>
              <a:rPr lang="ru-RU" sz="2000" b="1" u="sng" dirty="0">
                <a:solidFill>
                  <a:schemeClr val="tx1"/>
                </a:solidFill>
              </a:rPr>
              <a:t>О предоставлении юридическим лицам земельных участков</a:t>
            </a:r>
            <a:r>
              <a:rPr lang="ru-RU" sz="2000" b="1" dirty="0">
                <a:solidFill>
                  <a:schemeClr val="tx1"/>
                </a:solidFill>
              </a:rPr>
              <a:t>, которые находятся в собственности Краснодарского края или муниципальной собственности либо государственная собственность на которые не разграничена, </a:t>
            </a:r>
            <a:r>
              <a:rPr lang="ru-RU" sz="2000" b="1" u="sng" dirty="0">
                <a:solidFill>
                  <a:schemeClr val="tx1"/>
                </a:solidFill>
              </a:rPr>
              <a:t>в аренду без проведения </a:t>
            </a:r>
            <a:r>
              <a:rPr lang="ru-RU" sz="2000" b="1" u="sng" dirty="0" smtClean="0">
                <a:solidFill>
                  <a:schemeClr val="tx1"/>
                </a:solidFill>
              </a:rPr>
              <a:t>торгов для размещения (реализации) масштабных инвестиционных проектов</a:t>
            </a:r>
            <a:r>
              <a:rPr lang="ru-RU" sz="2000" b="1" dirty="0" smtClean="0">
                <a:solidFill>
                  <a:schemeClr val="tx1"/>
                </a:solidFill>
              </a:rPr>
              <a:t>, </a:t>
            </a:r>
            <a:r>
              <a:rPr lang="ru-RU" sz="2000" b="1" dirty="0">
                <a:solidFill>
                  <a:schemeClr val="tx1"/>
                </a:solidFill>
              </a:rPr>
              <a:t>объектов </a:t>
            </a:r>
            <a:r>
              <a:rPr lang="ru-RU" sz="2000" b="1" dirty="0" smtClean="0">
                <a:solidFill>
                  <a:schemeClr val="tx1"/>
                </a:solidFill>
              </a:rPr>
              <a:t>социально-культурного </a:t>
            </a:r>
            <a:r>
              <a:rPr lang="ru-RU" sz="2000" b="1" dirty="0">
                <a:solidFill>
                  <a:schemeClr val="tx1"/>
                </a:solidFill>
              </a:rPr>
              <a:t>и коммунально-бытового назначения»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8322" y="6225623"/>
            <a:ext cx="11755395" cy="47173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Подготовлен уполномоченным органом - департаментом </a:t>
            </a:r>
            <a:r>
              <a:rPr lang="ru-RU" sz="12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развития бизнеса и внешнеэкономической деятельности Краснодарского </a:t>
            </a:r>
            <a:r>
              <a:rPr lang="ru-RU" sz="12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края (далее – УО)</a:t>
            </a:r>
          </a:p>
          <a:p>
            <a:pPr>
              <a:spcBef>
                <a:spcPts val="0"/>
              </a:spcBef>
            </a:pPr>
            <a:r>
              <a:rPr lang="ru-RU" sz="12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</a:t>
            </a:r>
            <a:r>
              <a:rPr lang="ru-RU" sz="12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 состоянию на </a:t>
            </a:r>
            <a:r>
              <a:rPr lang="ru-RU" sz="12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01 сентября 2025 </a:t>
            </a:r>
            <a:r>
              <a:rPr lang="ru-RU" sz="12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г.</a:t>
            </a:r>
            <a:endParaRPr lang="ru-RU" sz="12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ru-RU" dirty="0"/>
          </a:p>
        </p:txBody>
      </p:sp>
      <p:pic>
        <p:nvPicPr>
          <p:cNvPr id="4" name="Picture 11" descr="https://jur24pro.ru/upload/iblock/bbe/070kno6mdpcej31szoybl69fpl15b9w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8606" y="0"/>
            <a:ext cx="2475729" cy="16147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631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2772" y="345219"/>
            <a:ext cx="8171935" cy="849267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Нормативно-правовые акты</a:t>
            </a:r>
            <a:r>
              <a:rPr lang="en-US" sz="2000" b="1" dirty="0">
                <a:solidFill>
                  <a:schemeClr val="tx1"/>
                </a:solidFill>
              </a:rPr>
              <a:t>:</a:t>
            </a:r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1892" y="1258977"/>
            <a:ext cx="1114579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endParaRPr lang="ru-RU" sz="1200" dirty="0" smtClean="0"/>
          </a:p>
          <a:p>
            <a:pPr marL="285750" indent="-285750" algn="just">
              <a:buFontTx/>
              <a:buChar char="-"/>
            </a:pPr>
            <a:r>
              <a:rPr lang="ru-RU" sz="1200" dirty="0" smtClean="0"/>
              <a:t>Закон </a:t>
            </a:r>
            <a:r>
              <a:rPr lang="ru-RU" sz="1200" dirty="0"/>
              <a:t>Краснодарского края от </a:t>
            </a:r>
            <a:r>
              <a:rPr lang="ru-RU" sz="1200" dirty="0" smtClean="0"/>
              <a:t>4 марта 2015 г. № 3123-КЗ «О предоставлении юридическим лицам земельных участков, которые находятся в собственности Краснодарского края или муниципальной собственности либо государственная собственность на которые не разграничена, в аренду без проведения торгов для размещения (реализации) масштабных инвестиционных проектов, объектов социально-культурного и коммунально-бытового назначения</a:t>
            </a:r>
            <a:r>
              <a:rPr lang="ru-RU" sz="1200" dirty="0" smtClean="0"/>
              <a:t>», </a:t>
            </a:r>
            <a:r>
              <a:rPr lang="ru-RU" sz="1200" dirty="0"/>
              <a:t>далее – Закон 3123-КЗ</a:t>
            </a:r>
            <a:r>
              <a:rPr lang="en-US" sz="1200" dirty="0"/>
              <a:t>;</a:t>
            </a:r>
            <a:endParaRPr lang="ru-RU" sz="1200" dirty="0"/>
          </a:p>
          <a:p>
            <a:pPr marL="285750" indent="-285750" algn="just">
              <a:buFontTx/>
              <a:buChar char="-"/>
            </a:pPr>
            <a:endParaRPr lang="ru-RU" sz="1200" dirty="0"/>
          </a:p>
          <a:p>
            <a:pPr marL="285750" indent="-285750" algn="just">
              <a:buFontTx/>
              <a:buChar char="-"/>
            </a:pPr>
            <a:r>
              <a:rPr lang="ru-RU" sz="1200" dirty="0"/>
              <a:t>Постановление главы администрации (губернатора) Краснодарского края от 9 июня 2015 г. № 522 «Об утверждении Порядка принятия решения о соответствии масштабного инвестиционного проекта, объекта социально-культурного или коммунально-бытового назначения критериям, установленным Законом Краснодарского края от 4 марта 2015 г. № 3123-КЗ, при соблюдении которых допускается предоставление земельных участков, которые находятся в собственности Краснодарского края или муниципальной собственности либо государственная собственность на которые не разграничена, в аренду без проведения </a:t>
            </a:r>
            <a:r>
              <a:rPr lang="ru-RU" sz="1200" dirty="0" smtClean="0"/>
              <a:t>торгов», далее </a:t>
            </a:r>
            <a:r>
              <a:rPr lang="ru-RU" sz="1200" dirty="0"/>
              <a:t>– Порядок</a:t>
            </a:r>
            <a:r>
              <a:rPr lang="en-US" sz="1200" dirty="0"/>
              <a:t>;</a:t>
            </a:r>
            <a:endParaRPr lang="ru-RU" sz="1200" dirty="0"/>
          </a:p>
          <a:p>
            <a:pPr algn="just"/>
            <a:endParaRPr lang="ru-RU" sz="1200" dirty="0"/>
          </a:p>
          <a:p>
            <a:pPr marL="285750" indent="-285750" algn="just">
              <a:buFontTx/>
              <a:buChar char="-"/>
            </a:pPr>
            <a:r>
              <a:rPr lang="ru-RU" sz="1200" dirty="0"/>
              <a:t>Приказ департамента инвестиций и развития малого и среднего предпринимательства Краснодарского края от 11 октября 2017 г. №116 «Об утверждении макета бизнес-плана (технико-экономического обоснования) инвестиционного проекта, предоставляемого инициатором проекта для определения соответствия масштабного инвестиционного проекта критериям, установленным пунктами «а» – «е», «и» – «м» статьи 1 Закона Краснодарского края от 4 марта 2015 г. №3123-КЗ «О предоставлении юридическим лицам земельных участков, которые находятся в собственности Краснодарского края или муниципальной собственности либо государственная собственность на которые не разграничена, в аренду без проведения торгов для размещения (реализации) масштабных инвестиционных проектов, объектов социально-культурного и коммунально-бытового назначения», и требований к нему</a:t>
            </a:r>
            <a:r>
              <a:rPr lang="ru-RU" sz="1200" dirty="0" smtClean="0"/>
              <a:t>», </a:t>
            </a:r>
            <a:r>
              <a:rPr lang="ru-RU" sz="1200" dirty="0"/>
              <a:t>далее – Приказ №116</a:t>
            </a:r>
            <a:r>
              <a:rPr lang="ru-RU" sz="1200" dirty="0" smtClean="0"/>
              <a:t>.</a:t>
            </a:r>
          </a:p>
          <a:p>
            <a:pPr algn="just"/>
            <a:endParaRPr lang="ru-RU" sz="1200" dirty="0" smtClean="0"/>
          </a:p>
          <a:p>
            <a:pPr marL="285750" indent="-285750" algn="just">
              <a:buFontTx/>
              <a:buChar char="-"/>
            </a:pPr>
            <a:r>
              <a:rPr lang="ru-RU" sz="1200" dirty="0" smtClean="0"/>
              <a:t>Приказ</a:t>
            </a:r>
            <a:r>
              <a:rPr lang="ru-RU" sz="1200" dirty="0"/>
              <a:t> департамента инвестиций и развития малого и среднего предпринимательства Краснодарского края от </a:t>
            </a:r>
            <a:r>
              <a:rPr lang="ru-RU" sz="1200" dirty="0" smtClean="0"/>
              <a:t>6 июля 2023 </a:t>
            </a:r>
            <a:r>
              <a:rPr lang="ru-RU" sz="1200" dirty="0"/>
              <a:t>г. </a:t>
            </a:r>
            <a:r>
              <a:rPr lang="ru-RU" sz="1200" dirty="0" smtClean="0"/>
              <a:t>№324 «Об утверждении форм итоговых заключений о соответствии (несоответствии) масштабного инвестиционного проекта, объекта социально-культурного или коммунально-бытового назначения, для реализации (размещения) которого допускается предоставление земельного(</a:t>
            </a:r>
            <a:r>
              <a:rPr lang="ru-RU" sz="1200" dirty="0" err="1" smtClean="0"/>
              <a:t>ых</a:t>
            </a:r>
            <a:r>
              <a:rPr lang="ru-RU" sz="1200" dirty="0" smtClean="0"/>
              <a:t>) участка(</a:t>
            </a:r>
            <a:r>
              <a:rPr lang="ru-RU" sz="1200" dirty="0" err="1" smtClean="0"/>
              <a:t>ов</a:t>
            </a:r>
            <a:r>
              <a:rPr lang="ru-RU" sz="1200" dirty="0" smtClean="0"/>
              <a:t>) в аренду без проведения торгов критериям, установленным Законом Краснодарского края от </a:t>
            </a:r>
            <a:r>
              <a:rPr lang="ru-RU" sz="1200" dirty="0"/>
              <a:t>4 марта 2015 г. № 3123-КЗ «О предоставлении юридическим лицам земельных участков, которые находятся в собственности Краснодарского края или муниципальной собственности либо государственная собственность на которые не разграничена, в аренду без проведения торгов для размещения (реализации) масштабных инвестиционных проектов, объектов социально-культурного и коммунально-бытового назначения</a:t>
            </a:r>
            <a:r>
              <a:rPr lang="ru-RU" sz="1200" dirty="0" smtClean="0"/>
              <a:t>», </a:t>
            </a:r>
            <a:r>
              <a:rPr lang="ru-RU" sz="1200" dirty="0"/>
              <a:t>далее – Приказ </a:t>
            </a:r>
            <a:r>
              <a:rPr lang="ru-RU" sz="1200" dirty="0" smtClean="0"/>
              <a:t>№324.</a:t>
            </a:r>
            <a:endParaRPr lang="ru-RU" sz="1200" dirty="0"/>
          </a:p>
          <a:p>
            <a:pPr marL="285750" indent="-285750" algn="just">
              <a:buFontTx/>
              <a:buChar char="-"/>
            </a:pPr>
            <a:endParaRPr lang="ru-RU" sz="1400" dirty="0"/>
          </a:p>
        </p:txBody>
      </p:sp>
      <p:pic>
        <p:nvPicPr>
          <p:cNvPr id="4" name="Picture 11" descr="https://jur24pro.ru/upload/iblock/bbe/070kno6mdpcej31szoybl69fpl15b9w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8606" y="0"/>
            <a:ext cx="2475729" cy="16147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448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5374" y="0"/>
            <a:ext cx="1179658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Критерии для </a:t>
            </a:r>
            <a:r>
              <a:rPr lang="ru-RU" b="1" dirty="0"/>
              <a:t>масштабных инвестиционных проектов, под которые предоставляются земельные участки, </a:t>
            </a:r>
            <a:r>
              <a:rPr lang="ru-RU" b="1" dirty="0" smtClean="0"/>
              <a:t>находящиеся в </a:t>
            </a:r>
            <a:r>
              <a:rPr lang="ru-RU" b="1" dirty="0"/>
              <a:t>собственности Краснодарского края или муниципальной собственности либо государственная </a:t>
            </a:r>
            <a:r>
              <a:rPr lang="ru-RU" b="1" dirty="0" smtClean="0"/>
              <a:t>собственность </a:t>
            </a:r>
            <a:r>
              <a:rPr lang="ru-RU" b="1" dirty="0"/>
              <a:t>на которые не разграничена, в аренду без проведения торгов</a:t>
            </a:r>
            <a:endParaRPr lang="ru-RU" b="1" dirty="0" smtClean="0"/>
          </a:p>
          <a:p>
            <a:pPr algn="ctr"/>
            <a:endParaRPr lang="ru-RU" sz="800" b="1" u="sng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576480"/>
              </p:ext>
            </p:extLst>
          </p:nvPr>
        </p:nvGraphicFramePr>
        <p:xfrm>
          <a:off x="255373" y="1442206"/>
          <a:ext cx="11697729" cy="51786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76086"/>
                <a:gridCol w="1227438"/>
                <a:gridCol w="4094205"/>
              </a:tblGrid>
              <a:tr h="252896"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пункт а) Закона 3123-КЗ 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167" marR="30167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3063598">
                <a:tc rowSpan="3"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Если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инвестиционные проекты в соответствии с обосновывающими</a:t>
                      </a:r>
                      <a:r>
                        <a:rPr lang="ru-RU" sz="11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документами,</a:t>
                      </a:r>
                      <a:r>
                        <a:rPr lang="ru-RU" sz="11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представленными инициатором проекта,</a:t>
                      </a:r>
                      <a:r>
                        <a:rPr lang="ru-RU" sz="11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предполагают </a:t>
                      </a:r>
                      <a:r>
                        <a:rPr lang="ru-RU" sz="110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строительство либо строительство и</a:t>
                      </a:r>
                      <a:r>
                        <a:rPr lang="ru-RU" sz="1100" b="1" u="sng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реконструкцию объектов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при условии подтверждения инициатором проекта </a:t>
                      </a:r>
                      <a:r>
                        <a:rPr lang="ru-RU" sz="110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полного объема</a:t>
                      </a:r>
                      <a:r>
                        <a:rPr lang="ru-RU" sz="1100" b="1" u="sng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финансирования капитальных вложений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инвестиционному проекту и позволят значительно</a:t>
                      </a:r>
                      <a:r>
                        <a:rPr lang="ru-RU" sz="11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увеличить количество рабочих мест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муниципальном образовании (муниципальном районе,</a:t>
                      </a:r>
                      <a:r>
                        <a:rPr lang="ru-RU" sz="11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муниципальном округе, городском округе), на территории которого они размещаются, </a:t>
                      </a:r>
                      <a:r>
                        <a:rPr lang="ru-RU" sz="110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но не</a:t>
                      </a:r>
                      <a:r>
                        <a:rPr lang="ru-RU" sz="1100" b="1" u="sng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менее чем на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0" algn="just" defTabSz="457200" rtl="0" eaLnBrk="1" latinLnBrk="0" hangingPunct="1"/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▪ 10 рабочих мест на территории муниципального образования с численностью населения до 40 тысяч человек;</a:t>
                      </a:r>
                    </a:p>
                    <a:p>
                      <a:pPr algn="just"/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▪ 15 рабочих мест на территории муниципального образования с численностью населения от 40 тысяч до 60 тысяч человек;</a:t>
                      </a:r>
                    </a:p>
                    <a:p>
                      <a:pPr algn="just"/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▪ 20 рабочих мест на территории муниципального образования с численностью населения от 60 тысяч до 80 тысяч человек;</a:t>
                      </a:r>
                    </a:p>
                    <a:p>
                      <a:pPr algn="just"/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▪ 25 рабочих мест на территории муниципального образования с численностью населения от 80 тысяч до 100 тысяч человек;</a:t>
                      </a:r>
                    </a:p>
                    <a:p>
                      <a:pPr algn="just"/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▪ 50 рабочих мест на территории муниципального района с численностью населения более 100 тысяч человек, за исключением муниципального образования Туапсинский район;</a:t>
                      </a:r>
                    </a:p>
                    <a:p>
                      <a:pPr algn="just"/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▪ 50 рабочих мест на территории городского округа с численностью населения более 100 тысяч человек, а также на территории муниципального образования Туапсинский район, муниципального образования городской округ Сириус, </a:t>
                      </a:r>
                      <a:r>
                        <a:rPr lang="ru-RU" sz="1100" b="1" i="0" u="sng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 этом объем капитальных вложений 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инвестиционному проекту должен составлять: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менее 70 миллионов рублей по видам экономической деятельности, указанным в приложении к Закону 3123-КЗ (перечень видов экономической деятельности, относящихся к обрабатывающему производству в соответствии с ОКВЭД); 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менее 150 миллионов рублей по иным видам экономической деятельности, не указанным в приложении к Закону 3123-КЗ.</a:t>
                      </a:r>
                    </a:p>
                  </a:txBody>
                  <a:tcPr marL="30167" marR="30167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sng" dirty="0" smtClean="0">
                          <a:solidFill>
                            <a:schemeClr val="tx1"/>
                          </a:solidFill>
                          <a:effectLst/>
                        </a:rPr>
                        <a:t>Объекты капитального строительства</a:t>
                      </a:r>
                      <a:endParaRPr lang="ru-RU" sz="1000" u="sng" dirty="0" smtClean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Объекты капитального строительства, должны соответствовать</a:t>
                      </a: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ru-RU" sz="1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кодам классификатора объектов капитального строительства по их назначению и функционально-техническим особенностям, утверждённого приказом Министерства строительства и жилищно-коммунального хозяйства РФ от 2 ноября 2022 г. № 928/</a:t>
                      </a:r>
                      <a:r>
                        <a:rPr lang="ru-RU" sz="1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«Об утверждении классификатора объектов капитального строительства по их назначению и функционально-технологическим особенностям (для целей архитектурно-строительного проектирования и ведения единого государственного реестра заключений экспертизы проектной документации объектов капитального строительства)»</a:t>
                      </a: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buFontTx/>
                        <a:buNone/>
                      </a:pPr>
                      <a:endParaRPr lang="ru-RU" sz="1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общероссийскому классификатору основных фондов (ОКОФ), принятым Приказом Федерального агентства по техническому регулированию и метрологии от 12 декабря 2014 г. № 2018-ст.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167" marR="30167" marT="0" marB="0" anchor="ctr"/>
                </a:tc>
              </a:tr>
              <a:tr h="437657">
                <a:tc vMerge="1">
                  <a:txBody>
                    <a:bodyPr/>
                    <a:lstStyle/>
                    <a:p>
                      <a:pPr algn="just"/>
                      <a:endParaRPr lang="ru-RU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sng" dirty="0" smtClean="0">
                          <a:solidFill>
                            <a:schemeClr val="tx1"/>
                          </a:solidFill>
                          <a:effectLst/>
                        </a:rPr>
                        <a:t>Финансирование</a:t>
                      </a:r>
                      <a:endParaRPr lang="ru-RU" sz="1000" u="sng" dirty="0" smtClean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dirty="0" smtClean="0"/>
                        <a:t>Собственные средства или заемные средства (письменное согласие кредитной организации и/или договор займа)</a:t>
                      </a:r>
                      <a:endParaRPr lang="ru-RU" sz="1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167" marR="30167" marT="0" marB="0" anchor="ctr"/>
                </a:tc>
              </a:tr>
              <a:tr h="1181784">
                <a:tc vMerge="1">
                  <a:txBody>
                    <a:bodyPr/>
                    <a:lstStyle/>
                    <a:p>
                      <a:pPr algn="just"/>
                      <a:endParaRPr lang="ru-RU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sng" dirty="0" smtClean="0">
                          <a:solidFill>
                            <a:schemeClr val="tx1"/>
                          </a:solidFill>
                          <a:effectLst/>
                        </a:rPr>
                        <a:t>Рабочие места</a:t>
                      </a:r>
                      <a:endParaRPr lang="ru-RU" sz="1000" u="sng" dirty="0" smtClean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населения 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муниципальном образовании Краснодарского края в соответствии со статистическими данными Управления Федеральной службы государственной статистики по Краснодарскому краю и Республике Адыгея </a:t>
                      </a:r>
                      <a:r>
                        <a:rPr lang="en-US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https://23.rosstat.gov.ru/population_kk?ysclid=mf6o2um6z3541295136</a:t>
                      </a:r>
                      <a:endParaRPr lang="ru-RU" sz="1000" kern="1200" baseline="0" dirty="0" smtClean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kern="1200" baseline="0" dirty="0" smtClean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kern="1200" baseline="0" dirty="0" smtClean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221284">
                <a:tc gridSpan="3"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167" marR="30167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5372" y="980541"/>
            <a:ext cx="116977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/>
              <a:t>Предоставление земельных участков, которые находятся в собственности Краснодарского края или муниципальной собственности либо государственная собственность на которые не разграничена, в аренду без проведения торгов допускается при соблюдении следующих условий:</a:t>
            </a:r>
            <a:endParaRPr lang="ru-RU" sz="1200" b="1" u="sng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664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86032" y="140043"/>
            <a:ext cx="11541211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Заявление + пакет </a:t>
            </a:r>
            <a:r>
              <a:rPr lang="ru-RU" sz="2000" b="1" dirty="0" smtClean="0"/>
              <a:t>документов</a:t>
            </a:r>
          </a:p>
          <a:p>
            <a:pPr algn="ctr"/>
            <a:endParaRPr lang="ru-RU" sz="8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000" b="1" u="sng" dirty="0" smtClean="0">
                <a:solidFill>
                  <a:srgbClr val="C00000"/>
                </a:solidFill>
              </a:rPr>
              <a:t>Заявление составляется инициатором масштабного инвестиционного проекта </a:t>
            </a:r>
            <a:r>
              <a:rPr lang="ru-RU" sz="1000" b="1" u="sng" dirty="0" smtClean="0"/>
              <a:t>(далее – инициатор МИП) </a:t>
            </a:r>
            <a:r>
              <a:rPr lang="ru-RU" sz="1000" b="1" u="sng" dirty="0" smtClean="0">
                <a:solidFill>
                  <a:srgbClr val="C00000"/>
                </a:solidFill>
              </a:rPr>
              <a:t>по форме согласно приложению</a:t>
            </a:r>
          </a:p>
          <a:p>
            <a:r>
              <a:rPr lang="ru-RU" sz="1000" b="1" u="sng" dirty="0" smtClean="0">
                <a:solidFill>
                  <a:srgbClr val="C00000"/>
                </a:solidFill>
              </a:rPr>
              <a:t> №2 к Порядку (п.2.1.1 Порядка</a:t>
            </a:r>
            <a:r>
              <a:rPr lang="ru-RU" sz="1000" b="1" dirty="0" smtClean="0">
                <a:solidFill>
                  <a:srgbClr val="C00000"/>
                </a:solidFill>
              </a:rPr>
              <a:t>).</a:t>
            </a:r>
          </a:p>
          <a:p>
            <a:endParaRPr lang="ru-RU" sz="1000" b="1" u="sng" dirty="0" smtClean="0"/>
          </a:p>
          <a:p>
            <a:r>
              <a:rPr lang="ru-RU" sz="1000" b="1" u="sng" dirty="0" smtClean="0"/>
              <a:t>К заявлению прилагаются </a:t>
            </a:r>
            <a:r>
              <a:rPr lang="ru-RU" sz="1000" b="1" u="sng" dirty="0"/>
              <a:t>следующие </a:t>
            </a:r>
            <a:r>
              <a:rPr lang="ru-RU" sz="1000" b="1" u="sng" dirty="0" smtClean="0"/>
              <a:t>документы (в соответствии с пунктами Порядка):</a:t>
            </a:r>
            <a:endParaRPr lang="ru-RU" sz="1000" dirty="0"/>
          </a:p>
          <a:p>
            <a:endParaRPr lang="ru-RU" sz="1000" i="1" dirty="0" smtClean="0"/>
          </a:p>
          <a:p>
            <a:r>
              <a:rPr lang="ru-RU" sz="1000" b="1" i="1" dirty="0" smtClean="0">
                <a:solidFill>
                  <a:srgbClr val="C00000"/>
                </a:solidFill>
              </a:rPr>
              <a:t>(</a:t>
            </a:r>
            <a:r>
              <a:rPr lang="ru-RU" sz="1000" b="1" i="1" dirty="0">
                <a:solidFill>
                  <a:srgbClr val="C00000"/>
                </a:solidFill>
              </a:rPr>
              <a:t>п. 2.1.2. - документы, подтверждающие полномочия лица, подписавшего заявление, заверенные в установленном порядке) </a:t>
            </a:r>
            <a:endParaRPr lang="ru-RU" sz="1000" b="1" dirty="0">
              <a:solidFill>
                <a:srgbClr val="C00000"/>
              </a:solidFill>
            </a:endParaRPr>
          </a:p>
          <a:p>
            <a:r>
              <a:rPr lang="ru-RU" sz="1000" b="1" dirty="0"/>
              <a:t>1. Копия решения об избрании…. - 1 экз. (ОБЯЗАТЕЛЬНО!)</a:t>
            </a:r>
            <a:endParaRPr lang="ru-RU" sz="1000" dirty="0"/>
          </a:p>
          <a:p>
            <a:r>
              <a:rPr lang="ru-RU" sz="1000" b="1" dirty="0"/>
              <a:t>2. Копия приказа о назначении…. - 1 экз. (ОБЯЗАТЕЛЬНО!)</a:t>
            </a:r>
            <a:endParaRPr lang="ru-RU" sz="1000" dirty="0"/>
          </a:p>
          <a:p>
            <a:r>
              <a:rPr lang="ru-RU" sz="1000" b="1" dirty="0"/>
              <a:t>3. Копия приказа в вступлении в должность… - 1 экз. (ОБЯЗАТЕЛЬНО!)</a:t>
            </a:r>
            <a:endParaRPr lang="ru-RU" sz="1000" dirty="0"/>
          </a:p>
          <a:p>
            <a:r>
              <a:rPr lang="ru-RU" sz="1000" b="1" dirty="0"/>
              <a:t>4. Доверенность…. - 1 экз. (при необходимости).</a:t>
            </a:r>
            <a:endParaRPr lang="ru-RU" sz="1000" dirty="0"/>
          </a:p>
          <a:p>
            <a:r>
              <a:rPr lang="ru-RU" sz="1000" b="1" dirty="0"/>
              <a:t>5. Иные документы (при необходимости, указать какие конкретно).</a:t>
            </a:r>
            <a:endParaRPr lang="ru-RU" sz="1000" dirty="0"/>
          </a:p>
          <a:p>
            <a:r>
              <a:rPr lang="ru-RU" sz="1000" dirty="0"/>
              <a:t> </a:t>
            </a:r>
          </a:p>
          <a:p>
            <a:r>
              <a:rPr lang="ru-RU" sz="1000" b="1" i="1" dirty="0">
                <a:solidFill>
                  <a:srgbClr val="C00000"/>
                </a:solidFill>
              </a:rPr>
              <a:t>(п. 2.1.3. - при наличии; указанный документ должен быть получен не ранее чем за 30 календарных дней до дня подачи заявления) </a:t>
            </a:r>
            <a:endParaRPr lang="ru-RU" sz="1000" b="1" dirty="0">
              <a:solidFill>
                <a:srgbClr val="C00000"/>
              </a:solidFill>
            </a:endParaRPr>
          </a:p>
          <a:p>
            <a:r>
              <a:rPr lang="ru-RU" sz="1000" b="1" dirty="0"/>
              <a:t>6. Оригинал выписки из Единого государственного реестра юридических лиц от ….№…. — 1 экз. (при наличии)</a:t>
            </a:r>
            <a:endParaRPr lang="ru-RU" sz="1000" dirty="0"/>
          </a:p>
          <a:p>
            <a:r>
              <a:rPr lang="ru-RU" sz="1000" i="1" dirty="0"/>
              <a:t> </a:t>
            </a:r>
            <a:endParaRPr lang="ru-RU" sz="1000" dirty="0"/>
          </a:p>
          <a:p>
            <a:r>
              <a:rPr lang="ru-RU" sz="1000" b="1" i="1" dirty="0">
                <a:solidFill>
                  <a:srgbClr val="C00000"/>
                </a:solidFill>
              </a:rPr>
              <a:t>(п. 2.1.4. - при наличии; указанный документ должен быть получен не ранее чем за 30 календарных дней до дня подачи заявления)</a:t>
            </a:r>
            <a:endParaRPr lang="ru-RU" sz="1000" b="1" dirty="0">
              <a:solidFill>
                <a:srgbClr val="C00000"/>
              </a:solidFill>
            </a:endParaRPr>
          </a:p>
          <a:p>
            <a:r>
              <a:rPr lang="ru-RU" sz="1000" b="1" dirty="0"/>
              <a:t>7. Оригинал выписки из Единого государственного реестра недвижимости об основных характеристиках и зарегистрированных правах на объект недвижимости в отношении земельного участка от….. №…... — 1 экз. (при наличии)</a:t>
            </a:r>
            <a:endParaRPr lang="ru-RU" sz="1000" dirty="0"/>
          </a:p>
          <a:p>
            <a:r>
              <a:rPr lang="ru-RU" sz="1000" dirty="0"/>
              <a:t> </a:t>
            </a:r>
          </a:p>
          <a:p>
            <a:r>
              <a:rPr lang="ru-RU" sz="1000" b="1" i="1" dirty="0">
                <a:solidFill>
                  <a:srgbClr val="C00000"/>
                </a:solidFill>
              </a:rPr>
              <a:t>(п. 2.1.5.) </a:t>
            </a:r>
            <a:endParaRPr lang="ru-RU" sz="1000" b="1" dirty="0">
              <a:solidFill>
                <a:srgbClr val="C00000"/>
              </a:solidFill>
            </a:endParaRPr>
          </a:p>
          <a:p>
            <a:r>
              <a:rPr lang="ru-RU" sz="1000" b="1" dirty="0"/>
              <a:t>8. Бизнес-план инвестиционного проекта </a:t>
            </a:r>
            <a:r>
              <a:rPr lang="ru-RU" sz="1000" b="1" dirty="0" smtClean="0"/>
              <a:t>«________», </a:t>
            </a:r>
            <a:r>
              <a:rPr lang="ru-RU" sz="1000" b="1" dirty="0"/>
              <a:t>соответствующий макету бизнес-плана и требованиям к нему, утвержденным приказом департамента инвестиций и развития малого и среднего предпринимательства Краснодарского края  от 11 октября 2017 г. №</a:t>
            </a:r>
            <a:r>
              <a:rPr lang="ru-RU" sz="1000" b="1" dirty="0" smtClean="0"/>
              <a:t>116, </a:t>
            </a:r>
            <a:r>
              <a:rPr lang="ru-RU" sz="1000" b="1" dirty="0"/>
              <a:t>в печатном виде на бумажном носителе и в электронной форме на съемном носителе — 2 экз. (ОБЯЗАТЕЛЬНО!)</a:t>
            </a:r>
            <a:endParaRPr lang="ru-RU" sz="1000" dirty="0"/>
          </a:p>
          <a:p>
            <a:r>
              <a:rPr lang="ru-RU" sz="1000" dirty="0"/>
              <a:t> </a:t>
            </a:r>
          </a:p>
          <a:p>
            <a:r>
              <a:rPr lang="ru-RU" sz="1000" b="1" i="1" dirty="0">
                <a:solidFill>
                  <a:srgbClr val="C00000"/>
                </a:solidFill>
              </a:rPr>
              <a:t>(п. 2.1.6. - документы, подтверждающие наличие источников финансирования инвестиционного проекта, указанных в бизнес-плане)</a:t>
            </a:r>
            <a:endParaRPr lang="ru-RU" sz="1000" b="1" dirty="0">
              <a:solidFill>
                <a:srgbClr val="C00000"/>
              </a:solidFill>
            </a:endParaRPr>
          </a:p>
          <a:p>
            <a:r>
              <a:rPr lang="ru-RU" sz="1000" b="1" dirty="0"/>
              <a:t>9. Копия бухгалтерской (финансовой) отчетности за </a:t>
            </a:r>
            <a:r>
              <a:rPr lang="ru-RU" sz="1000" b="1" dirty="0" smtClean="0"/>
              <a:t>____ </a:t>
            </a:r>
            <a:r>
              <a:rPr lang="ru-RU" sz="1000" b="1" dirty="0"/>
              <a:t>год</a:t>
            </a:r>
            <a:r>
              <a:rPr lang="ru-RU" sz="1000" dirty="0"/>
              <a:t> </a:t>
            </a:r>
            <a:r>
              <a:rPr lang="ru-RU" sz="1000" i="1" dirty="0"/>
              <a:t>(последний отчетный год)</a:t>
            </a:r>
            <a:r>
              <a:rPr lang="ru-RU" sz="1000" dirty="0"/>
              <a:t> </a:t>
            </a:r>
            <a:r>
              <a:rPr lang="ru-RU" sz="1000" b="1" dirty="0"/>
              <a:t>с отметкой налогового органа о принятии указанной отчетности — 1 экз. (ОБЯЗАТЕЛЬНО!)</a:t>
            </a:r>
            <a:endParaRPr lang="ru-RU" sz="1000" dirty="0"/>
          </a:p>
          <a:p>
            <a:r>
              <a:rPr lang="ru-RU" sz="1000" b="1" dirty="0"/>
              <a:t>10. Копия промежуточной бухгалтерской (финансовой) отчетности по состоянию на …. - 1 экз.</a:t>
            </a:r>
            <a:r>
              <a:rPr lang="ru-RU" sz="1000" dirty="0"/>
              <a:t> </a:t>
            </a:r>
            <a:r>
              <a:rPr lang="ru-RU" sz="1000" i="1" dirty="0"/>
              <a:t>(подписанная руководителем, главным бухгалтером или иным лицом, уполномоченным на ведение бухгалтерского учета, и заверенная печатью (при наличии), на дату подачи юридическим лицом заявления). </a:t>
            </a:r>
            <a:r>
              <a:rPr lang="ru-RU" sz="1000" b="1" dirty="0"/>
              <a:t>(ОБЯЗАТЕЛЬНО!)</a:t>
            </a:r>
            <a:endParaRPr lang="ru-RU" sz="1000" dirty="0"/>
          </a:p>
          <a:p>
            <a:r>
              <a:rPr lang="ru-RU" sz="1000" b="1" dirty="0"/>
              <a:t>11. </a:t>
            </a:r>
            <a:r>
              <a:rPr lang="ru-RU" sz="1000" b="1" dirty="0" smtClean="0"/>
              <a:t>Копии документов, подтверждающих полный объем финансирования капитальных вложений по инвестиционному проекту</a:t>
            </a:r>
            <a:r>
              <a:rPr lang="ru-RU" sz="1000" b="1" dirty="0"/>
              <a:t> </a:t>
            </a:r>
            <a:r>
              <a:rPr lang="ru-RU" sz="1000" b="1" dirty="0" smtClean="0"/>
              <a:t>(</a:t>
            </a:r>
            <a:r>
              <a:rPr lang="ru-RU" sz="1000" b="1" dirty="0"/>
              <a:t>при финансировании инвестиционного проекта за счет заемных средств ОБЯЗАТЕЛЬНО!)</a:t>
            </a:r>
            <a:r>
              <a:rPr lang="en-US" sz="1000" b="1" dirty="0" smtClean="0"/>
              <a:t>:</a:t>
            </a:r>
            <a:r>
              <a:rPr lang="ru-RU" sz="1000" b="1" dirty="0" smtClean="0"/>
              <a:t> письменное согласие кредитной организации </a:t>
            </a:r>
            <a:r>
              <a:rPr lang="ru-RU" sz="1000" b="1" dirty="0"/>
              <a:t>……….</a:t>
            </a:r>
            <a:r>
              <a:rPr lang="ru-RU" sz="1000" dirty="0"/>
              <a:t> </a:t>
            </a:r>
            <a:r>
              <a:rPr lang="ru-RU" sz="1000" i="1" dirty="0"/>
              <a:t>(наименование кредитной организации) </a:t>
            </a:r>
            <a:r>
              <a:rPr lang="ru-RU" sz="1000" b="1" dirty="0"/>
              <a:t>от…… №……., </a:t>
            </a:r>
            <a:r>
              <a:rPr lang="ru-RU" sz="1000" b="1" dirty="0" smtClean="0"/>
              <a:t>подтверждающей </a:t>
            </a:r>
            <a:r>
              <a:rPr lang="ru-RU" sz="1000" b="1" dirty="0"/>
              <a:t>готовность финансировать инвестиционный проект «…….» - 1 экз. </a:t>
            </a:r>
            <a:r>
              <a:rPr lang="ru-RU" sz="1000" i="1" dirty="0"/>
              <a:t>(указанный документ должен быть получен не ранее чем за 30 календарных дней до дня подачи заявления</a:t>
            </a:r>
            <a:r>
              <a:rPr lang="ru-RU" sz="1000" i="1" dirty="0" smtClean="0"/>
              <a:t>) ИЛИ </a:t>
            </a:r>
            <a:r>
              <a:rPr lang="ru-RU" sz="1000" b="1" dirty="0" smtClean="0"/>
              <a:t>договор </a:t>
            </a:r>
            <a:r>
              <a:rPr lang="ru-RU" sz="1000" b="1" dirty="0"/>
              <a:t>займа от ……. №…… - 1 экз</a:t>
            </a:r>
            <a:r>
              <a:rPr lang="ru-RU" sz="1000" b="1" dirty="0" smtClean="0"/>
              <a:t>.</a:t>
            </a:r>
            <a:endParaRPr lang="ru-RU" sz="1000" dirty="0"/>
          </a:p>
          <a:p>
            <a:r>
              <a:rPr lang="ru-RU" sz="1000" dirty="0"/>
              <a:t> </a:t>
            </a:r>
          </a:p>
          <a:p>
            <a:r>
              <a:rPr lang="ru-RU" sz="1000" b="1" i="1" u="sng" dirty="0">
                <a:solidFill>
                  <a:srgbClr val="C00000"/>
                </a:solidFill>
              </a:rPr>
              <a:t>Если документы предоставляются в </a:t>
            </a:r>
            <a:r>
              <a:rPr lang="ru-RU" sz="1000" b="1" i="1" u="sng" dirty="0" smtClean="0">
                <a:solidFill>
                  <a:srgbClr val="C00000"/>
                </a:solidFill>
              </a:rPr>
              <a:t>копии, ОБЯЗАТЕЛЬНО заверение документов:</a:t>
            </a:r>
            <a:endParaRPr lang="ru-RU" sz="1000" dirty="0">
              <a:solidFill>
                <a:srgbClr val="C00000"/>
              </a:solidFill>
            </a:endParaRPr>
          </a:p>
          <a:p>
            <a:r>
              <a:rPr lang="ru-RU" sz="1000" dirty="0"/>
              <a:t>	</a:t>
            </a:r>
            <a:r>
              <a:rPr lang="ru-RU" sz="1000" b="1" i="1" dirty="0"/>
              <a:t>Одностраничный документ:</a:t>
            </a:r>
            <a:r>
              <a:rPr lang="ru-RU" sz="1000" b="1" dirty="0"/>
              <a:t> </a:t>
            </a:r>
            <a:r>
              <a:rPr lang="ru-RU" sz="1000" dirty="0"/>
              <a:t>проставляется надпись: «Копия верна»; должность лица, заверившего копию; личная подпись лица, заверившего копию; расшифровка подписи (инициалы и фамилия); печать организации (далее – заверительная надпись).</a:t>
            </a:r>
          </a:p>
          <a:p>
            <a:r>
              <a:rPr lang="ru-RU" sz="1000" i="1" dirty="0" smtClean="0"/>
              <a:t>	</a:t>
            </a:r>
            <a:r>
              <a:rPr lang="ru-RU" sz="1000" b="1" i="1" dirty="0" smtClean="0"/>
              <a:t>Многостраничный </a:t>
            </a:r>
            <a:r>
              <a:rPr lang="ru-RU" sz="1000" b="1" i="1" dirty="0"/>
              <a:t>документ:</a:t>
            </a:r>
            <a:r>
              <a:rPr lang="ru-RU" sz="1000" b="1" dirty="0"/>
              <a:t> </a:t>
            </a:r>
            <a:r>
              <a:rPr lang="ru-RU" sz="1000" dirty="0"/>
              <a:t>проставляется заверительная надпись на каждом листе ИЛИ документ </a:t>
            </a:r>
            <a:r>
              <a:rPr lang="ru-RU" sz="1000" dirty="0" smtClean="0"/>
              <a:t>сшивается, каждый лист нумеруется </a:t>
            </a:r>
            <a:r>
              <a:rPr lang="ru-RU" sz="1000" dirty="0"/>
              <a:t>и заверительная надпись с указанием количества листов в сшиве делается на месте сшива на бумажной наклейке, которая размещается на оборотной стороне последнего листа в месте скрепления листов нитью или лентой, при этом подпись и печать следует проставить так, чтобы часть их приходилась на бумажную наклейку, а часть — непосредственно на последний лист. </a:t>
            </a:r>
          </a:p>
        </p:txBody>
      </p:sp>
      <p:pic>
        <p:nvPicPr>
          <p:cNvPr id="3" name="Picture 11" descr="https://jur24pro.ru/upload/iblock/bbe/070kno6mdpcej31szoybl69fpl15b9w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271" y="0"/>
            <a:ext cx="2475729" cy="16147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633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3568" y="36954"/>
            <a:ext cx="118418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Сроки рассмотрения заявления и пакета документов, представленных инициатором проекта</a:t>
            </a:r>
          </a:p>
          <a:p>
            <a:pPr algn="ctr"/>
            <a:endParaRPr lang="ru-RU" sz="800" b="1" u="sng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416539"/>
              </p:ext>
            </p:extLst>
          </p:nvPr>
        </p:nvGraphicFramePr>
        <p:xfrm>
          <a:off x="255373" y="469557"/>
          <a:ext cx="11574162" cy="62661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5877"/>
                <a:gridCol w="6123204"/>
                <a:gridCol w="1256972"/>
                <a:gridCol w="3768109"/>
              </a:tblGrid>
              <a:tr h="637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Мероприятие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Номер пункта в соответствии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с Порядком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Срок,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рабочих дней (раб.дн)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1875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Регистрация УО заявления инициатора проекта.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2.3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1 раб.дн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451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Проверка УО инициатора проекта </a:t>
                      </a:r>
                      <a:r>
                        <a:rPr lang="ru-RU" sz="1000" dirty="0">
                          <a:effectLst/>
                        </a:rPr>
                        <a:t>по </a:t>
                      </a:r>
                      <a:r>
                        <a:rPr lang="ru-RU" sz="1000" dirty="0" smtClean="0">
                          <a:effectLst/>
                        </a:rPr>
                        <a:t>ЕГРЮЛ (в </a:t>
                      </a:r>
                      <a:r>
                        <a:rPr lang="ru-RU" sz="1000" dirty="0" err="1" smtClean="0">
                          <a:effectLst/>
                        </a:rPr>
                        <a:t>т.ч</a:t>
                      </a:r>
                      <a:r>
                        <a:rPr lang="ru-RU" sz="1000" dirty="0" smtClean="0">
                          <a:effectLst/>
                        </a:rPr>
                        <a:t>. сведения о банкротстве), </a:t>
                      </a:r>
                      <a:r>
                        <a:rPr lang="ru-RU" sz="1000" dirty="0">
                          <a:effectLst/>
                        </a:rPr>
                        <a:t>по </a:t>
                      </a:r>
                      <a:r>
                        <a:rPr lang="ru-RU" sz="1000" dirty="0" smtClean="0">
                          <a:effectLst/>
                        </a:rPr>
                        <a:t>эл. журналу «Вестник </a:t>
                      </a:r>
                      <a:r>
                        <a:rPr lang="ru-RU" sz="1000" dirty="0" err="1" smtClean="0">
                          <a:effectLst/>
                        </a:rPr>
                        <a:t>гос.регистрации</a:t>
                      </a:r>
                      <a:r>
                        <a:rPr lang="ru-RU" sz="1000" dirty="0" smtClean="0">
                          <a:effectLst/>
                        </a:rPr>
                        <a:t>», по комплектности</a:t>
                      </a:r>
                      <a:r>
                        <a:rPr lang="ru-RU" sz="1000" baseline="0" dirty="0" smtClean="0">
                          <a:effectLst/>
                        </a:rPr>
                        <a:t> документов и соответствию предъявляемым требованиям</a:t>
                      </a:r>
                      <a:r>
                        <a:rPr lang="ru-RU" sz="1000" dirty="0" smtClean="0">
                          <a:effectLst/>
                        </a:rPr>
                        <a:t>, на </a:t>
                      </a:r>
                      <a:r>
                        <a:rPr lang="ru-RU" sz="1000" dirty="0">
                          <a:effectLst/>
                        </a:rPr>
                        <a:t>действительность УКЭП (при поступлении </a:t>
                      </a:r>
                      <a:r>
                        <a:rPr lang="ru-RU" sz="1000" dirty="0" smtClean="0">
                          <a:effectLst/>
                        </a:rPr>
                        <a:t>документов </a:t>
                      </a:r>
                      <a:r>
                        <a:rPr lang="ru-RU" sz="1000" dirty="0">
                          <a:effectLst/>
                        </a:rPr>
                        <a:t>в </a:t>
                      </a:r>
                      <a:r>
                        <a:rPr lang="ru-RU" sz="1000" dirty="0" err="1">
                          <a:effectLst/>
                        </a:rPr>
                        <a:t>эл.форме</a:t>
                      </a:r>
                      <a:r>
                        <a:rPr lang="ru-RU" sz="1000" dirty="0" smtClean="0">
                          <a:effectLst/>
                        </a:rPr>
                        <a:t>).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2.3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 </a:t>
                      </a:r>
                      <a:r>
                        <a:rPr lang="ru-RU" sz="1000" dirty="0" smtClean="0">
                          <a:effectLst/>
                        </a:rPr>
                        <a:t>раб.дн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 </a:t>
                      </a:r>
                      <a:r>
                        <a:rPr lang="ru-RU" sz="1000" dirty="0">
                          <a:effectLst/>
                        </a:rPr>
                        <a:t>дня </a:t>
                      </a:r>
                      <a:r>
                        <a:rPr lang="ru-RU" sz="1000" dirty="0" smtClean="0">
                          <a:effectLst/>
                        </a:rPr>
                        <a:t>регистрации </a:t>
                      </a:r>
                      <a:r>
                        <a:rPr lang="ru-RU" sz="1000" dirty="0">
                          <a:effectLst/>
                        </a:rPr>
                        <a:t>заявления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3126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Проверка УО бизнес-плана.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2.5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5 раб.дн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 дня регистрации заявления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10941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effectLst/>
                        </a:rPr>
                        <a:t>Отправка </a:t>
                      </a:r>
                      <a:r>
                        <a:rPr lang="ru-RU" sz="1000" u="sng" dirty="0" smtClean="0">
                          <a:effectLst/>
                        </a:rPr>
                        <a:t>УО запросов в</a:t>
                      </a:r>
                      <a:r>
                        <a:rPr lang="en-US" sz="1000" u="sng" dirty="0" smtClean="0">
                          <a:effectLst/>
                        </a:rPr>
                        <a:t>:</a:t>
                      </a:r>
                      <a:endParaRPr lang="ru-RU" sz="1000" u="sng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- органы местного самоуправления муниципальных образований (далее</a:t>
                      </a:r>
                      <a:r>
                        <a:rPr lang="ru-RU" sz="1000" baseline="0" dirty="0" smtClean="0">
                          <a:effectLst/>
                        </a:rPr>
                        <a:t> – МО)</a:t>
                      </a:r>
                      <a:r>
                        <a:rPr lang="en-US" sz="1000" baseline="0" dirty="0" smtClean="0">
                          <a:effectLst/>
                        </a:rPr>
                        <a:t>;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- отраслевой орган, департамент </a:t>
                      </a:r>
                      <a:r>
                        <a:rPr lang="ru-RU" sz="1000" dirty="0">
                          <a:effectLst/>
                        </a:rPr>
                        <a:t>по архитектуре и </a:t>
                      </a:r>
                      <a:r>
                        <a:rPr lang="ru-RU" sz="1000" dirty="0" smtClean="0">
                          <a:effectLst/>
                        </a:rPr>
                        <a:t>градостроительству, министерство </a:t>
                      </a:r>
                      <a:r>
                        <a:rPr lang="ru-RU" sz="1000" dirty="0">
                          <a:effectLst/>
                        </a:rPr>
                        <a:t>природных </a:t>
                      </a:r>
                      <a:r>
                        <a:rPr lang="ru-RU" sz="1000" dirty="0" smtClean="0">
                          <a:effectLst/>
                        </a:rPr>
                        <a:t>ресурсов, управление государственной охраны объектов культурного наследия (далее – ОИВ)</a:t>
                      </a:r>
                      <a:r>
                        <a:rPr lang="en-US" sz="1000" dirty="0" smtClean="0">
                          <a:effectLst/>
                        </a:rPr>
                        <a:t>;</a:t>
                      </a:r>
                      <a:r>
                        <a:rPr lang="ru-RU" sz="1000" dirty="0" smtClean="0">
                          <a:effectLst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Отправка УО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уведомления </a:t>
                      </a:r>
                      <a:r>
                        <a:rPr lang="ru-RU" sz="1000" dirty="0">
                          <a:effectLst/>
                        </a:rPr>
                        <a:t>в </a:t>
                      </a:r>
                      <a:r>
                        <a:rPr lang="ru-RU" sz="1000" dirty="0" smtClean="0">
                          <a:effectLst/>
                        </a:rPr>
                        <a:t>департамент</a:t>
                      </a:r>
                      <a:r>
                        <a:rPr lang="ru-RU" sz="1000" baseline="0" dirty="0" smtClean="0">
                          <a:effectLst/>
                        </a:rPr>
                        <a:t> имущественных отношений (далее – ДИО) </a:t>
                      </a:r>
                      <a:r>
                        <a:rPr lang="ru-RU" sz="1000" dirty="0" smtClean="0">
                          <a:effectLst/>
                        </a:rPr>
                        <a:t>о </a:t>
                      </a:r>
                      <a:r>
                        <a:rPr lang="ru-RU" sz="1000" dirty="0">
                          <a:effectLst/>
                        </a:rPr>
                        <a:t>направлении указанных запросов.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2.6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не позднее 1 </a:t>
                      </a:r>
                      <a:r>
                        <a:rPr lang="ru-RU" sz="1000" dirty="0" smtClean="0">
                          <a:effectLst/>
                        </a:rPr>
                        <a:t>раб.дн,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 </a:t>
                      </a:r>
                      <a:r>
                        <a:rPr lang="ru-RU" sz="1000" dirty="0">
                          <a:effectLst/>
                        </a:rPr>
                        <a:t>следующего за днем после завершения проверки комплектности </a:t>
                      </a:r>
                      <a:r>
                        <a:rPr lang="ru-RU" sz="1000" dirty="0" smtClean="0">
                          <a:effectLst/>
                        </a:rPr>
                        <a:t>документов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937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u="sng" dirty="0" smtClean="0">
                          <a:effectLst/>
                        </a:rPr>
                        <a:t>Ответы</a:t>
                      </a:r>
                      <a:r>
                        <a:rPr lang="en-US" sz="1000" u="sng" dirty="0" smtClean="0">
                          <a:effectLst/>
                        </a:rPr>
                        <a:t>:</a:t>
                      </a:r>
                      <a:endParaRPr lang="ru-RU" sz="1000" u="sng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МО - информация + сведения о ЗУ.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effectLst/>
                        </a:rPr>
                        <a:t>Отраслевой орган - заключение об экономической целесообразности.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Департамент по архитектуре и градостроительству</a:t>
                      </a:r>
                      <a:r>
                        <a:rPr lang="en-US" sz="1000" dirty="0" smtClean="0">
                          <a:effectLst/>
                        </a:rPr>
                        <a:t>:</a:t>
                      </a:r>
                      <a:r>
                        <a:rPr lang="ru-RU" sz="1000" dirty="0" smtClean="0">
                          <a:effectLst/>
                        </a:rPr>
                        <a:t> заключение.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Министерство природных ресурсов, управление государственной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охраны объектов</a:t>
                      </a:r>
                      <a:r>
                        <a:rPr lang="ru-RU" sz="1000" baseline="0" dirty="0" smtClean="0">
                          <a:effectLst/>
                        </a:rPr>
                        <a:t> культурного наследия – информация. </a:t>
                      </a:r>
                      <a:r>
                        <a:rPr lang="ru-RU" sz="1000" dirty="0" smtClean="0">
                          <a:effectLst/>
                        </a:rPr>
                        <a:t> </a:t>
                      </a: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2.6.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не более 5 </a:t>
                      </a:r>
                      <a:r>
                        <a:rPr lang="ru-RU" sz="1000" dirty="0" smtClean="0">
                          <a:effectLst/>
                        </a:rPr>
                        <a:t>раб.дн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 </a:t>
                      </a:r>
                      <a:r>
                        <a:rPr lang="ru-RU" sz="1000" dirty="0">
                          <a:effectLst/>
                        </a:rPr>
                        <a:t>со дня поступления в </a:t>
                      </a:r>
                      <a:r>
                        <a:rPr lang="ru-RU" sz="1000" dirty="0" smtClean="0">
                          <a:effectLst/>
                        </a:rPr>
                        <a:t>МО</a:t>
                      </a:r>
                      <a:r>
                        <a:rPr lang="ru-RU" sz="1000" baseline="0" dirty="0" smtClean="0">
                          <a:effectLst/>
                        </a:rPr>
                        <a:t> и </a:t>
                      </a:r>
                      <a:r>
                        <a:rPr lang="ru-RU" sz="1000" dirty="0" smtClean="0">
                          <a:effectLst/>
                        </a:rPr>
                        <a:t>ОИВ запросов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398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Отправка </a:t>
                      </a:r>
                      <a:r>
                        <a:rPr lang="ru-RU" sz="1000" dirty="0" smtClean="0">
                          <a:effectLst/>
                        </a:rPr>
                        <a:t>УО в ДИО запроса (</a:t>
                      </a:r>
                      <a:r>
                        <a:rPr lang="ru-RU" sz="1000" baseline="0" dirty="0" smtClean="0">
                          <a:effectLst/>
                        </a:rPr>
                        <a:t>с приложением копий</a:t>
                      </a:r>
                      <a:r>
                        <a:rPr lang="ru-RU" sz="1000" dirty="0" smtClean="0">
                          <a:effectLst/>
                        </a:rPr>
                        <a:t> ответов МО, ОИВ (кроме отраслевого органа)) для представления</a:t>
                      </a:r>
                      <a:r>
                        <a:rPr lang="ru-RU" sz="1000" baseline="0" dirty="0" smtClean="0">
                          <a:effectLst/>
                        </a:rPr>
                        <a:t> в уполномоченный орган заключения/информации. 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2.9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не позднее 1 </a:t>
                      </a:r>
                      <a:r>
                        <a:rPr lang="ru-RU" sz="1000" dirty="0" smtClean="0">
                          <a:effectLst/>
                        </a:rPr>
                        <a:t>раб.дн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после </a:t>
                      </a:r>
                      <a:r>
                        <a:rPr lang="ru-RU" sz="1000" dirty="0">
                          <a:effectLst/>
                        </a:rPr>
                        <a:t>получения ответов </a:t>
                      </a:r>
                      <a:r>
                        <a:rPr lang="ru-RU" sz="1000" dirty="0" smtClean="0">
                          <a:effectLst/>
                        </a:rPr>
                        <a:t>от МО и ОИВ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6635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ДИО </a:t>
                      </a:r>
                      <a:r>
                        <a:rPr lang="ru-RU" sz="1000" dirty="0" smtClean="0">
                          <a:effectLst/>
                        </a:rPr>
                        <a:t>направляет в УО</a:t>
                      </a:r>
                      <a:r>
                        <a:rPr lang="en-US" sz="1000" dirty="0" smtClean="0">
                          <a:effectLst/>
                        </a:rPr>
                        <a:t>:</a:t>
                      </a:r>
                      <a:endParaRPr lang="ru-RU" sz="1000" dirty="0" smtClean="0">
                        <a:effectLst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dirty="0" smtClean="0">
                          <a:effectLst/>
                        </a:rPr>
                        <a:t>заключение (в отношении ЗУ, находящихся</a:t>
                      </a:r>
                      <a:r>
                        <a:rPr lang="ru-RU" sz="1000" baseline="0" dirty="0" smtClean="0">
                          <a:effectLst/>
                        </a:rPr>
                        <a:t> в собственности Краснодарского края)</a:t>
                      </a:r>
                      <a:r>
                        <a:rPr lang="en-US" sz="1000" baseline="0" dirty="0" smtClean="0">
                          <a:effectLst/>
                        </a:rPr>
                        <a:t>;</a:t>
                      </a:r>
                      <a:endParaRPr lang="ru-RU" sz="1000" baseline="0" dirty="0" smtClean="0">
                        <a:effectLst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информацию (</a:t>
                      </a:r>
                      <a:r>
                        <a:rPr lang="ru-RU" sz="1000" dirty="0" smtClean="0">
                          <a:effectLst/>
                        </a:rPr>
                        <a:t>в отношении ЗУ, находящегося в муниципальной собственности или гос. собственность</a:t>
                      </a:r>
                      <a:r>
                        <a:rPr lang="ru-RU" sz="1000" baseline="0" dirty="0" smtClean="0">
                          <a:effectLst/>
                        </a:rPr>
                        <a:t> на который не разграничена).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2.10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 течение 5 </a:t>
                      </a:r>
                      <a:r>
                        <a:rPr lang="ru-RU" sz="1000" dirty="0" smtClean="0">
                          <a:effectLst/>
                        </a:rPr>
                        <a:t>раб.дн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 </a:t>
                      </a:r>
                      <a:r>
                        <a:rPr lang="ru-RU" sz="1000" dirty="0">
                          <a:effectLst/>
                        </a:rPr>
                        <a:t>дня получения </a:t>
                      </a:r>
                      <a:r>
                        <a:rPr lang="ru-RU" sz="1000" dirty="0" smtClean="0">
                          <a:effectLst/>
                        </a:rPr>
                        <a:t>запроса по</a:t>
                      </a:r>
                      <a:r>
                        <a:rPr lang="ru-RU" sz="1000" baseline="0" dirty="0" smtClean="0">
                          <a:effectLst/>
                        </a:rPr>
                        <a:t> п. 2.9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398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Подготовка </a:t>
                      </a:r>
                      <a:r>
                        <a:rPr lang="ru-RU" sz="1000" dirty="0" smtClean="0">
                          <a:effectLst/>
                        </a:rPr>
                        <a:t>УО итогового </a:t>
                      </a:r>
                      <a:r>
                        <a:rPr lang="ru-RU" sz="1000" dirty="0">
                          <a:effectLst/>
                        </a:rPr>
                        <a:t>заключения о соответствии (несоответствии) проекта по форме, </a:t>
                      </a:r>
                      <a:r>
                        <a:rPr lang="ru-RU" sz="1000" dirty="0" smtClean="0">
                          <a:effectLst/>
                        </a:rPr>
                        <a:t>утвержденной УО </a:t>
                      </a:r>
                      <a:r>
                        <a:rPr lang="ru-RU" sz="1000" baseline="0" dirty="0" smtClean="0">
                          <a:effectLst/>
                        </a:rPr>
                        <a:t>Приказом №324.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2.13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 течение 3 </a:t>
                      </a:r>
                      <a:r>
                        <a:rPr lang="ru-RU" sz="1000" dirty="0" smtClean="0">
                          <a:effectLst/>
                        </a:rPr>
                        <a:t>раб.дн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 </a:t>
                      </a:r>
                      <a:r>
                        <a:rPr lang="ru-RU" sz="1000" dirty="0">
                          <a:effectLst/>
                        </a:rPr>
                        <a:t>дня получения </a:t>
                      </a:r>
                      <a:r>
                        <a:rPr lang="ru-RU" sz="1000" dirty="0" smtClean="0">
                          <a:effectLst/>
                        </a:rPr>
                        <a:t>заключения/информации от ДИО </a:t>
                      </a:r>
                      <a:r>
                        <a:rPr lang="ru-RU" sz="1000" dirty="0">
                          <a:effectLst/>
                        </a:rPr>
                        <a:t>(</a:t>
                      </a:r>
                      <a:r>
                        <a:rPr lang="ru-RU" sz="1000" dirty="0" smtClean="0">
                          <a:effectLst/>
                        </a:rPr>
                        <a:t>п.2.10</a:t>
                      </a:r>
                      <a:r>
                        <a:rPr lang="ru-RU" sz="1000" dirty="0">
                          <a:effectLst/>
                        </a:rPr>
                        <a:t>.)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3126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Отправка УО итогового </a:t>
                      </a:r>
                      <a:r>
                        <a:rPr lang="ru-RU" sz="1000" dirty="0">
                          <a:effectLst/>
                        </a:rPr>
                        <a:t>заключения на очередное заседание </a:t>
                      </a:r>
                      <a:r>
                        <a:rPr lang="ru-RU" sz="1000" dirty="0" smtClean="0">
                          <a:effectLst/>
                        </a:rPr>
                        <a:t>Экспертной межведомственной</a:t>
                      </a:r>
                      <a:r>
                        <a:rPr lang="ru-RU" sz="1000" baseline="0" dirty="0" smtClean="0">
                          <a:effectLst/>
                        </a:rPr>
                        <a:t> инвестиционной комиссии Краснодарского края (далее – </a:t>
                      </a:r>
                      <a:r>
                        <a:rPr lang="ru-RU" sz="1000" dirty="0" smtClean="0">
                          <a:effectLst/>
                        </a:rPr>
                        <a:t>ЭМИК).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2.13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 течение 3 </a:t>
                      </a:r>
                      <a:r>
                        <a:rPr lang="ru-RU" sz="1000" dirty="0" smtClean="0">
                          <a:effectLst/>
                        </a:rPr>
                        <a:t>раб.дн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 </a:t>
                      </a:r>
                      <a:r>
                        <a:rPr lang="ru-RU" sz="1000" dirty="0">
                          <a:effectLst/>
                        </a:rPr>
                        <a:t>дня подготовки итогового заключения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398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УО обеспечивает </a:t>
                      </a:r>
                      <a:r>
                        <a:rPr lang="ru-RU" sz="1000" dirty="0">
                          <a:effectLst/>
                        </a:rPr>
                        <a:t>проведение заседания </a:t>
                      </a:r>
                      <a:r>
                        <a:rPr lang="ru-RU" sz="1000" dirty="0" smtClean="0">
                          <a:effectLst/>
                        </a:rPr>
                        <a:t>ЭМИК.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2.13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не позднее 7 </a:t>
                      </a:r>
                      <a:r>
                        <a:rPr lang="ru-RU" sz="1000" dirty="0" smtClean="0">
                          <a:effectLst/>
                        </a:rPr>
                        <a:t>раб.дн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со дня изготовления </a:t>
                      </a:r>
                      <a:r>
                        <a:rPr lang="ru-RU" sz="1000" dirty="0">
                          <a:effectLst/>
                        </a:rPr>
                        <a:t>итогового заключения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4689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При принятии ЭМИК решения о соответствии МИП, УО осуществляет подготовку проекта </a:t>
                      </a:r>
                      <a:r>
                        <a:rPr lang="ru-RU" sz="1000" dirty="0">
                          <a:effectLst/>
                        </a:rPr>
                        <a:t>распоряжения Губернатора </a:t>
                      </a:r>
                      <a:r>
                        <a:rPr lang="ru-RU" sz="1000" dirty="0" smtClean="0">
                          <a:effectLst/>
                        </a:rPr>
                        <a:t>Краснодарского края </a:t>
                      </a:r>
                      <a:r>
                        <a:rPr lang="ru-RU" sz="1000" dirty="0">
                          <a:effectLst/>
                        </a:rPr>
                        <a:t>об </a:t>
                      </a:r>
                      <a:r>
                        <a:rPr lang="ru-RU" sz="1000" dirty="0" smtClean="0">
                          <a:effectLst/>
                        </a:rPr>
                        <a:t>утверждении </a:t>
                      </a:r>
                      <a:r>
                        <a:rPr lang="ru-RU" sz="1000" dirty="0">
                          <a:effectLst/>
                        </a:rPr>
                        <a:t>решения ЭМИК о соответствии </a:t>
                      </a:r>
                      <a:r>
                        <a:rPr lang="ru-RU" sz="1000" dirty="0" smtClean="0">
                          <a:effectLst/>
                        </a:rPr>
                        <a:t>МИП.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2.15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 течение 10 </a:t>
                      </a:r>
                      <a:r>
                        <a:rPr lang="ru-RU" sz="1000" dirty="0" smtClean="0">
                          <a:effectLst/>
                        </a:rPr>
                        <a:t>раб.дн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 </a:t>
                      </a:r>
                      <a:r>
                        <a:rPr lang="ru-RU" sz="1000" dirty="0">
                          <a:effectLst/>
                        </a:rPr>
                        <a:t>со дня принятия решения ЭМИК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9879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5330" y="139914"/>
            <a:ext cx="1184601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Порядок подготовки и согласования распоряжения Губернатора Краснодарского края, </a:t>
            </a:r>
          </a:p>
          <a:p>
            <a:pPr algn="ctr"/>
            <a:r>
              <a:rPr lang="ru-RU" sz="2000" b="1" dirty="0" smtClean="0"/>
              <a:t>заключение соглашения о реализации МИП, </a:t>
            </a:r>
          </a:p>
          <a:p>
            <a:pPr algn="ctr"/>
            <a:r>
              <a:rPr lang="ru-RU" sz="2000" b="1" dirty="0" smtClean="0"/>
              <a:t>заключение договора аренды земельного участка</a:t>
            </a:r>
          </a:p>
          <a:p>
            <a:pPr algn="ctr"/>
            <a:endParaRPr lang="ru-RU" sz="800" b="1" u="sng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678123"/>
              </p:ext>
            </p:extLst>
          </p:nvPr>
        </p:nvGraphicFramePr>
        <p:xfrm>
          <a:off x="255373" y="1375718"/>
          <a:ext cx="11590638" cy="46214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5877"/>
                <a:gridCol w="6123204"/>
                <a:gridCol w="1256972"/>
                <a:gridCol w="3784585"/>
              </a:tblGrid>
              <a:tr h="5829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Мероприятие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Номер пункта в соответствии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с Порядком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Срок,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рабочих дней (раб.дн)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6335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и согласование УО проекта распоряжения Губернатора Краснодарского края</a:t>
                      </a:r>
                      <a:endParaRPr lang="ru-RU" sz="1000" kern="1200" baseline="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4.1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соответствии с Инструкцией по делопроизводству в исполнительных органах государственной власти Краснодарского края (постановление главы администрации (губернатора) Краснодарского края от 9 января 2019 г. №1)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167" marR="30167" marT="0" marB="0" anchor="ctr"/>
                </a:tc>
              </a:tr>
              <a:tr h="11086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Заверенная в установленном законодательством порядке копия вступившего в силу распоряжения о соответствии МИП направляется УО в адрес</a:t>
                      </a: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инициатора проекта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органам, указанным в подпунктах 5.2.1-5.2.3 Порядка</a:t>
                      </a:r>
                    </a:p>
                    <a:p>
                      <a:pPr marL="171450" indent="-1714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ДИО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(если ЗУ находится в собственности Краснодарского края)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000" baseline="0" dirty="0" smtClean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 (если ЗУ находится в муниципальной собственности или государственная собственность на который не разграничена)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4.2</a:t>
                      </a: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позднее 10 раб.дн</a:t>
                      </a:r>
                    </a:p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со дня вступления в силу распоряжения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167" marR="30167" marT="0" marB="0" anchor="ctr"/>
                </a:tc>
              </a:tr>
              <a:tr h="316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о реализации МИП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заключается между инициатором проекта и отраслевым органом.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5.3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в течение 10 раб.дн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 со дня принятия распоряжения о соответствии МИП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1001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Копия заключенного соглашения направляется отраслевым органом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171450" indent="-1714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УО</a:t>
                      </a: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indent="-1714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ДИО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(если ЗУ находится в собственности Краснодарского края)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000" baseline="0" dirty="0" smtClean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 (если ЗУ находится в муниципальной собственности или государственная собственность на который не разграничена)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в течение 2 раб.дн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 со дня заключения соглашения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5346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Заключение договора аренды ЗУ</a:t>
                      </a:r>
                    </a:p>
                  </a:txBody>
                  <a:tcPr marL="30167" marR="3016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нормативно-правовыми актами, регулирующими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деятельность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XO Tha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собственника ЗУ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  <a:tr h="443479">
                <a:tc gridSpan="4"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Если инициатором проекта в течение 2-х лет со дня вступления в силу распоряжения Губернатора Краснодарского края о соответствии МИП, не заключен договор аренды ЗУ, то распоряжение о соответствии МИП подлежит отмене!</a:t>
                      </a:r>
                    </a:p>
                  </a:txBody>
                  <a:tcPr marL="30167" marR="30167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167" marR="30167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XO Tha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67" marR="3016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037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3568" y="36954"/>
            <a:ext cx="118418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СХЕМА </a:t>
            </a:r>
          </a:p>
          <a:p>
            <a:pPr algn="ctr"/>
            <a:r>
              <a:rPr lang="ru-RU" sz="1400" b="1" dirty="0" smtClean="0"/>
              <a:t>рассмотрения заявления и пакета документов, представленных инициатором проекта</a:t>
            </a:r>
          </a:p>
          <a:p>
            <a:pPr algn="ctr"/>
            <a:r>
              <a:rPr lang="ru-RU" sz="1400" b="1" dirty="0" smtClean="0"/>
              <a:t> (пункт </a:t>
            </a:r>
            <a:r>
              <a:rPr lang="en-US" sz="1400" b="1" dirty="0"/>
              <a:t>“</a:t>
            </a:r>
            <a:r>
              <a:rPr lang="ru-RU" sz="1400" b="1" dirty="0"/>
              <a:t>а</a:t>
            </a:r>
            <a:r>
              <a:rPr lang="en-US" sz="1400" b="1" dirty="0"/>
              <a:t>”</a:t>
            </a:r>
            <a:r>
              <a:rPr lang="ru-RU" sz="1400" b="1" dirty="0"/>
              <a:t> статьи 1 Закона Краснодарского края от 4 марта 2015 г. № 3123-КЗ </a:t>
            </a:r>
            <a:r>
              <a:rPr lang="ru-RU" sz="1400" b="1" dirty="0" smtClean="0"/>
              <a:t>)</a:t>
            </a:r>
          </a:p>
          <a:p>
            <a:pPr algn="ctr"/>
            <a:endParaRPr lang="ru-RU" sz="800" b="1" u="sng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9283" y="756740"/>
            <a:ext cx="11306175" cy="231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Регистрация УО заявления инициатора проекта – 1 раб.дн. (п.2.3)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2387" y="1256350"/>
            <a:ext cx="4389121" cy="488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Проверка УО юр. лица (реорганизация, ликвидация, банкротство, исключение из ЕГРЮЛ) – 5 раб.дн </a:t>
            </a:r>
            <a:r>
              <a:rPr lang="ru-RU" sz="1100" b="1" dirty="0">
                <a:solidFill>
                  <a:schemeClr val="tx1"/>
                </a:solidFill>
              </a:rPr>
              <a:t>(п.2.3</a:t>
            </a:r>
            <a:r>
              <a:rPr lang="ru-RU" sz="1100" b="1" dirty="0" smtClean="0">
                <a:solidFill>
                  <a:schemeClr val="tx1"/>
                </a:solidFill>
              </a:rPr>
              <a:t>)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950941" y="1256350"/>
            <a:ext cx="3608173" cy="488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Проверка УО комплекта документов по перечню, соответствия документов, предъявляемым требованиям - 5 раб.дн </a:t>
            </a:r>
            <a:r>
              <a:rPr lang="ru-RU" sz="1100" b="1" dirty="0">
                <a:solidFill>
                  <a:schemeClr val="tx1"/>
                </a:solidFill>
              </a:rPr>
              <a:t>(п.2.3</a:t>
            </a:r>
            <a:r>
              <a:rPr lang="ru-RU" sz="1100" b="1" dirty="0" smtClean="0">
                <a:solidFill>
                  <a:schemeClr val="tx1"/>
                </a:solidFill>
              </a:rPr>
              <a:t>)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6458551" y="1005593"/>
            <a:ext cx="648220" cy="240679"/>
          </a:xfrm>
          <a:prstGeom prst="downArrow">
            <a:avLst>
              <a:gd name="adj1" fmla="val 15027"/>
              <a:gd name="adj2" fmla="val 578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668549" y="1256350"/>
            <a:ext cx="3296910" cy="488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Проверка УО действительности УКЭП, если документы поданы в эл. </a:t>
            </a:r>
            <a:r>
              <a:rPr lang="ru-RU" sz="1100" b="1" dirty="0">
                <a:solidFill>
                  <a:schemeClr val="tx1"/>
                </a:solidFill>
              </a:rPr>
              <a:t>ф</a:t>
            </a:r>
            <a:r>
              <a:rPr lang="ru-RU" sz="1100" b="1" dirty="0" smtClean="0">
                <a:solidFill>
                  <a:schemeClr val="tx1"/>
                </a:solidFill>
              </a:rPr>
              <a:t>орме – в день поступления документов (п.2.3.)</a:t>
            </a:r>
            <a:endParaRPr lang="ru-RU" sz="1100" b="1" dirty="0">
              <a:solidFill>
                <a:schemeClr val="tx1"/>
              </a:solidFill>
            </a:endParaRPr>
          </a:p>
        </p:txBody>
      </p:sp>
      <p:cxnSp>
        <p:nvCxnSpPr>
          <p:cNvPr id="22" name="Прямая со стрелкой 21"/>
          <p:cNvCxnSpPr>
            <a:endCxn id="42" idx="6"/>
          </p:cNvCxnSpPr>
          <p:nvPr/>
        </p:nvCxnSpPr>
        <p:spPr>
          <a:xfrm flipH="1">
            <a:off x="4272707" y="2056476"/>
            <a:ext cx="2506186" cy="119351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637637" y="2331241"/>
            <a:ext cx="0" cy="14366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44" idx="2"/>
          </p:cNvCxnSpPr>
          <p:nvPr/>
        </p:nvCxnSpPr>
        <p:spPr>
          <a:xfrm>
            <a:off x="6778893" y="2056476"/>
            <a:ext cx="2092495" cy="101402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трелка вниз 39"/>
          <p:cNvSpPr/>
          <p:nvPr/>
        </p:nvSpPr>
        <p:spPr>
          <a:xfrm>
            <a:off x="2426286" y="1005593"/>
            <a:ext cx="648220" cy="233417"/>
          </a:xfrm>
          <a:prstGeom prst="downArrow">
            <a:avLst>
              <a:gd name="adj1" fmla="val 15027"/>
              <a:gd name="adj2" fmla="val 578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низ 40"/>
          <p:cNvSpPr/>
          <p:nvPr/>
        </p:nvSpPr>
        <p:spPr>
          <a:xfrm>
            <a:off x="10080799" y="988253"/>
            <a:ext cx="648220" cy="268538"/>
          </a:xfrm>
          <a:prstGeom prst="downArrow">
            <a:avLst>
              <a:gd name="adj1" fmla="val 15027"/>
              <a:gd name="adj2" fmla="val 578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1185859" y="2017747"/>
            <a:ext cx="3086848" cy="316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Проверка пройдена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8871388" y="1984515"/>
            <a:ext cx="3009698" cy="3467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</a:rPr>
              <a:t>Проверка НЕ пройдена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52387" y="2475585"/>
            <a:ext cx="5660089" cy="1577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Проверка УО бизнес-плана – 5 </a:t>
            </a:r>
            <a:r>
              <a:rPr lang="ru-RU" sz="1100" b="1" dirty="0">
                <a:solidFill>
                  <a:schemeClr val="tx1"/>
                </a:solidFill>
              </a:rPr>
              <a:t>раб.дн. (</a:t>
            </a:r>
            <a:r>
              <a:rPr lang="ru-RU" sz="1100" b="1" dirty="0" smtClean="0">
                <a:solidFill>
                  <a:schemeClr val="tx1"/>
                </a:solidFill>
              </a:rPr>
              <a:t>п.2.5)</a:t>
            </a:r>
            <a:endParaRPr lang="ru-RU" sz="1100" b="1" dirty="0">
              <a:solidFill>
                <a:schemeClr val="tx1"/>
              </a:solidFill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V="1">
            <a:off x="2106723" y="1925210"/>
            <a:ext cx="8269514" cy="1929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2108182" y="1747618"/>
            <a:ext cx="0" cy="173449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6782660" y="1744807"/>
            <a:ext cx="0" cy="179569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6782660" y="1944504"/>
            <a:ext cx="0" cy="122325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2637637" y="2682846"/>
            <a:ext cx="0" cy="14366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Скругленный прямоугольник 74"/>
          <p:cNvSpPr/>
          <p:nvPr/>
        </p:nvSpPr>
        <p:spPr>
          <a:xfrm>
            <a:off x="452387" y="2836589"/>
            <a:ext cx="7604474" cy="347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Запросы УО в МО, отраслевой орган, деп-т архитектуры, мин-во природных ресурсов, </a:t>
            </a:r>
            <a:r>
              <a:rPr lang="ru-RU" sz="1100" b="1" dirty="0" err="1" smtClean="0">
                <a:solidFill>
                  <a:schemeClr val="tx1"/>
                </a:solidFill>
              </a:rPr>
              <a:t>упр</a:t>
            </a:r>
            <a:r>
              <a:rPr lang="ru-RU" sz="1100" b="1" dirty="0" smtClean="0">
                <a:solidFill>
                  <a:schemeClr val="tx1"/>
                </a:solidFill>
              </a:rPr>
              <a:t>-е </a:t>
            </a:r>
            <a:r>
              <a:rPr lang="ru-RU" sz="1100" b="1" dirty="0" err="1" smtClean="0">
                <a:solidFill>
                  <a:schemeClr val="tx1"/>
                </a:solidFill>
              </a:rPr>
              <a:t>гос.охраны</a:t>
            </a:r>
            <a:r>
              <a:rPr lang="ru-RU" sz="1100" b="1" dirty="0" smtClean="0">
                <a:solidFill>
                  <a:schemeClr val="tx1"/>
                </a:solidFill>
              </a:rPr>
              <a:t>, уведомление в ДИО – не позднее 1 раб.дн, следующего за днем завершения проверки </a:t>
            </a:r>
            <a:r>
              <a:rPr lang="ru-RU" sz="1100" b="1" dirty="0">
                <a:solidFill>
                  <a:schemeClr val="tx1"/>
                </a:solidFill>
              </a:rPr>
              <a:t>д</a:t>
            </a:r>
            <a:r>
              <a:rPr lang="ru-RU" sz="1100" b="1" dirty="0" smtClean="0">
                <a:solidFill>
                  <a:schemeClr val="tx1"/>
                </a:solidFill>
              </a:rPr>
              <a:t>окументов (п.2.5)</a:t>
            </a:r>
            <a:endParaRPr lang="ru-RU" sz="1100" b="1" dirty="0">
              <a:solidFill>
                <a:schemeClr val="tx1"/>
              </a:solidFill>
            </a:endParaRPr>
          </a:p>
        </p:txBody>
      </p:sp>
      <p:cxnSp>
        <p:nvCxnSpPr>
          <p:cNvPr id="76" name="Прямая со стрелкой 75"/>
          <p:cNvCxnSpPr/>
          <p:nvPr/>
        </p:nvCxnSpPr>
        <p:spPr>
          <a:xfrm>
            <a:off x="10080799" y="2331241"/>
            <a:ext cx="0" cy="14366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Скругленный прямоугольник 76"/>
          <p:cNvSpPr/>
          <p:nvPr/>
        </p:nvSpPr>
        <p:spPr>
          <a:xfrm>
            <a:off x="8268579" y="2491107"/>
            <a:ext cx="3696880" cy="6708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</a:rPr>
              <a:t>Уведомление УО о возврате документов с письменным обоснованием причины – в течение 3-х раб.дн после завершения проверки, предусмотренной п. 2.3 (п.2.4)</a:t>
            </a:r>
          </a:p>
        </p:txBody>
      </p:sp>
      <p:cxnSp>
        <p:nvCxnSpPr>
          <p:cNvPr id="79" name="Прямая со стрелкой 78"/>
          <p:cNvCxnSpPr/>
          <p:nvPr/>
        </p:nvCxnSpPr>
        <p:spPr>
          <a:xfrm>
            <a:off x="2637637" y="3184202"/>
            <a:ext cx="0" cy="14366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Скругленный прямоугольник 80"/>
          <p:cNvSpPr/>
          <p:nvPr/>
        </p:nvSpPr>
        <p:spPr>
          <a:xfrm>
            <a:off x="452387" y="3346120"/>
            <a:ext cx="11489062" cy="3530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100" b="1" dirty="0" smtClean="0">
                <a:solidFill>
                  <a:schemeClr val="tx1"/>
                </a:solidFill>
              </a:rPr>
              <a:t>Ответы от МО, заключение отраслевого органа и деп-та архитектуры, информация мин-</a:t>
            </a:r>
            <a:r>
              <a:rPr lang="ru-RU" sz="1100" b="1" dirty="0" err="1" smtClean="0">
                <a:solidFill>
                  <a:schemeClr val="tx1"/>
                </a:solidFill>
              </a:rPr>
              <a:t>ва</a:t>
            </a:r>
            <a:r>
              <a:rPr lang="ru-RU" sz="1100" b="1" dirty="0" smtClean="0">
                <a:solidFill>
                  <a:schemeClr val="tx1"/>
                </a:solidFill>
              </a:rPr>
              <a:t> природных ресурсов и </a:t>
            </a:r>
            <a:r>
              <a:rPr lang="ru-RU" sz="1100" b="1" dirty="0" err="1" smtClean="0">
                <a:solidFill>
                  <a:schemeClr val="tx1"/>
                </a:solidFill>
              </a:rPr>
              <a:t>упр</a:t>
            </a:r>
            <a:r>
              <a:rPr lang="ru-RU" sz="1100" b="1" dirty="0" smtClean="0">
                <a:solidFill>
                  <a:schemeClr val="tx1"/>
                </a:solidFill>
              </a:rPr>
              <a:t>-я </a:t>
            </a:r>
            <a:r>
              <a:rPr lang="ru-RU" sz="1100" b="1" dirty="0" err="1" smtClean="0">
                <a:solidFill>
                  <a:schemeClr val="tx1"/>
                </a:solidFill>
              </a:rPr>
              <a:t>гос.охраны</a:t>
            </a:r>
            <a:r>
              <a:rPr lang="ru-RU" sz="1100" b="1" dirty="0" smtClean="0">
                <a:solidFill>
                  <a:schemeClr val="tx1"/>
                </a:solidFill>
              </a:rPr>
              <a:t> – </a:t>
            </a:r>
          </a:p>
          <a:p>
            <a:pPr algn="ctr">
              <a:spcAft>
                <a:spcPts val="0"/>
              </a:spcAft>
            </a:pPr>
            <a:r>
              <a:rPr lang="ru-RU" sz="1100" b="1" dirty="0" smtClean="0">
                <a:solidFill>
                  <a:schemeClr val="tx1"/>
                </a:solidFill>
              </a:rPr>
              <a:t>не более </a:t>
            </a:r>
            <a:r>
              <a:rPr lang="ru-RU" sz="1100" b="1" dirty="0">
                <a:solidFill>
                  <a:schemeClr val="tx1"/>
                </a:solidFill>
              </a:rPr>
              <a:t>5 </a:t>
            </a:r>
            <a:r>
              <a:rPr lang="ru-RU" sz="1100" b="1" dirty="0" smtClean="0">
                <a:solidFill>
                  <a:schemeClr val="tx1"/>
                </a:solidFill>
              </a:rPr>
              <a:t>раб.дн со </a:t>
            </a:r>
            <a:r>
              <a:rPr lang="ru-RU" sz="1100" b="1" dirty="0">
                <a:solidFill>
                  <a:schemeClr val="tx1"/>
                </a:solidFill>
              </a:rPr>
              <a:t>дня поступления в </a:t>
            </a:r>
            <a:r>
              <a:rPr lang="ru-RU" sz="1100" b="1" dirty="0" smtClean="0">
                <a:solidFill>
                  <a:schemeClr val="tx1"/>
                </a:solidFill>
              </a:rPr>
              <a:t>органы запросов (п.2.6)</a:t>
            </a:r>
            <a:endParaRPr lang="ru-RU" sz="1100" b="1" dirty="0">
              <a:solidFill>
                <a:schemeClr val="tx1"/>
              </a:solidFill>
            </a:endParaRPr>
          </a:p>
        </p:txBody>
      </p:sp>
      <p:cxnSp>
        <p:nvCxnSpPr>
          <p:cNvPr id="82" name="Прямая со стрелкой 81"/>
          <p:cNvCxnSpPr/>
          <p:nvPr/>
        </p:nvCxnSpPr>
        <p:spPr>
          <a:xfrm>
            <a:off x="2637637" y="3699143"/>
            <a:ext cx="0" cy="14366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Скругленный прямоугольник 82"/>
          <p:cNvSpPr/>
          <p:nvPr/>
        </p:nvSpPr>
        <p:spPr>
          <a:xfrm>
            <a:off x="452387" y="3850745"/>
            <a:ext cx="11513071" cy="3895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Отправка УО </a:t>
            </a:r>
            <a:r>
              <a:rPr lang="ru-RU" sz="1100" b="1" dirty="0">
                <a:solidFill>
                  <a:schemeClr val="tx1"/>
                </a:solidFill>
              </a:rPr>
              <a:t>в ДИО запроса (с приложением копий ответов </a:t>
            </a:r>
            <a:r>
              <a:rPr lang="ru-RU" sz="1100" b="1" dirty="0" smtClean="0">
                <a:solidFill>
                  <a:schemeClr val="tx1"/>
                </a:solidFill>
              </a:rPr>
              <a:t>(</a:t>
            </a:r>
            <a:r>
              <a:rPr lang="ru-RU" sz="1100" b="1" dirty="0">
                <a:solidFill>
                  <a:schemeClr val="tx1"/>
                </a:solidFill>
              </a:rPr>
              <a:t>кроме отраслевого органа)) для представления в уполномоченный орган </a:t>
            </a:r>
            <a:r>
              <a:rPr lang="ru-RU" sz="1100" b="1" dirty="0" smtClean="0">
                <a:solidFill>
                  <a:schemeClr val="tx1"/>
                </a:solidFill>
              </a:rPr>
              <a:t>заключения/информации – 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не более </a:t>
            </a:r>
            <a:r>
              <a:rPr lang="ru-RU" sz="1100" b="1" dirty="0">
                <a:solidFill>
                  <a:schemeClr val="tx1"/>
                </a:solidFill>
              </a:rPr>
              <a:t>5 </a:t>
            </a:r>
            <a:r>
              <a:rPr lang="ru-RU" sz="1100" b="1" dirty="0" smtClean="0">
                <a:solidFill>
                  <a:schemeClr val="tx1"/>
                </a:solidFill>
              </a:rPr>
              <a:t>раб.дн со </a:t>
            </a:r>
            <a:r>
              <a:rPr lang="ru-RU" sz="1100" b="1" dirty="0">
                <a:solidFill>
                  <a:schemeClr val="tx1"/>
                </a:solidFill>
              </a:rPr>
              <a:t>дня поступления в </a:t>
            </a:r>
            <a:r>
              <a:rPr lang="ru-RU" sz="1100" b="1" dirty="0" smtClean="0">
                <a:solidFill>
                  <a:schemeClr val="tx1"/>
                </a:solidFill>
              </a:rPr>
              <a:t>органы запросов (п.2.9)</a:t>
            </a:r>
            <a:endParaRPr lang="ru-RU" sz="1100" b="1" dirty="0">
              <a:solidFill>
                <a:schemeClr val="tx1"/>
              </a:solidFill>
            </a:endParaRPr>
          </a:p>
        </p:txBody>
      </p:sp>
      <p:cxnSp>
        <p:nvCxnSpPr>
          <p:cNvPr id="84" name="Прямая со стрелкой 83"/>
          <p:cNvCxnSpPr/>
          <p:nvPr/>
        </p:nvCxnSpPr>
        <p:spPr>
          <a:xfrm>
            <a:off x="2637637" y="4240321"/>
            <a:ext cx="0" cy="14366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Скругленный прямоугольник 84"/>
          <p:cNvSpPr/>
          <p:nvPr/>
        </p:nvSpPr>
        <p:spPr>
          <a:xfrm>
            <a:off x="452387" y="4400874"/>
            <a:ext cx="11525075" cy="492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1100" b="1" dirty="0">
                <a:solidFill>
                  <a:schemeClr val="tx1"/>
                </a:solidFill>
              </a:rPr>
              <a:t>ДИО направляет в </a:t>
            </a:r>
            <a:r>
              <a:rPr lang="ru-RU" sz="1100" b="1" dirty="0" smtClean="0">
                <a:solidFill>
                  <a:schemeClr val="tx1"/>
                </a:solidFill>
              </a:rPr>
              <a:t>УО в </a:t>
            </a:r>
            <a:r>
              <a:rPr lang="ru-RU" sz="1100" b="1" dirty="0">
                <a:solidFill>
                  <a:schemeClr val="tx1"/>
                </a:solidFill>
              </a:rPr>
              <a:t>течение 5 </a:t>
            </a:r>
            <a:r>
              <a:rPr lang="ru-RU" sz="1100" b="1" dirty="0" smtClean="0">
                <a:solidFill>
                  <a:schemeClr val="tx1"/>
                </a:solidFill>
              </a:rPr>
              <a:t>раб.дн со </a:t>
            </a:r>
            <a:r>
              <a:rPr lang="ru-RU" sz="1100" b="1" dirty="0">
                <a:solidFill>
                  <a:schemeClr val="tx1"/>
                </a:solidFill>
              </a:rPr>
              <a:t>дня получения запроса по п. </a:t>
            </a:r>
            <a:r>
              <a:rPr lang="ru-RU" sz="1100" b="1" dirty="0" smtClean="0">
                <a:solidFill>
                  <a:schemeClr val="tx1"/>
                </a:solidFill>
              </a:rPr>
              <a:t>2.9</a:t>
            </a:r>
            <a:r>
              <a:rPr lang="en-US" sz="1100" b="1" dirty="0" smtClean="0">
                <a:solidFill>
                  <a:schemeClr val="tx1"/>
                </a:solidFill>
              </a:rPr>
              <a:t>: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r>
              <a:rPr lang="ru-RU" sz="1100" b="1" dirty="0" smtClean="0">
                <a:solidFill>
                  <a:schemeClr val="tx1"/>
                </a:solidFill>
              </a:rPr>
              <a:t>заключение </a:t>
            </a:r>
            <a:r>
              <a:rPr lang="ru-RU" sz="1100" b="1" dirty="0">
                <a:solidFill>
                  <a:schemeClr val="tx1"/>
                </a:solidFill>
              </a:rPr>
              <a:t>(в отношении ЗУ, находящихся в собственности Краснодарского края)</a:t>
            </a:r>
            <a:r>
              <a:rPr lang="en-US" sz="1100" b="1" dirty="0" smtClean="0">
                <a:solidFill>
                  <a:schemeClr val="tx1"/>
                </a:solidFill>
              </a:rPr>
              <a:t>;</a:t>
            </a:r>
            <a:endParaRPr lang="ru-RU" sz="1100" b="1" dirty="0">
              <a:solidFill>
                <a:schemeClr val="tx1"/>
              </a:solidFill>
            </a:endParaRP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r>
              <a:rPr lang="ru-RU" sz="1100" b="1" dirty="0" smtClean="0">
                <a:solidFill>
                  <a:schemeClr val="tx1"/>
                </a:solidFill>
              </a:rPr>
              <a:t>информацию </a:t>
            </a:r>
            <a:r>
              <a:rPr lang="ru-RU" sz="1100" b="1" dirty="0">
                <a:solidFill>
                  <a:schemeClr val="tx1"/>
                </a:solidFill>
              </a:rPr>
              <a:t>(в отношении ЗУ, находящегося в муниципальной собственности или гос. собственность на который не разграничена).</a:t>
            </a: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>
            <a:off x="10376237" y="1763797"/>
            <a:ext cx="3767" cy="163802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2637637" y="4893093"/>
            <a:ext cx="0" cy="14366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Скругленный прямоугольник 48"/>
          <p:cNvSpPr/>
          <p:nvPr/>
        </p:nvSpPr>
        <p:spPr>
          <a:xfrm>
            <a:off x="452388" y="5052426"/>
            <a:ext cx="11513070" cy="3712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Подготовка УО </a:t>
            </a:r>
            <a:r>
              <a:rPr lang="ru-RU" sz="1100" b="1" dirty="0">
                <a:solidFill>
                  <a:schemeClr val="tx1"/>
                </a:solidFill>
              </a:rPr>
              <a:t>итогового заключения о соответствии (несоответствии) проекта по форме, утвержденной </a:t>
            </a:r>
            <a:r>
              <a:rPr lang="ru-RU" sz="1100" b="1" dirty="0" smtClean="0">
                <a:solidFill>
                  <a:schemeClr val="tx1"/>
                </a:solidFill>
              </a:rPr>
              <a:t>УО Приказом </a:t>
            </a:r>
            <a:r>
              <a:rPr lang="ru-RU" sz="1100" b="1" dirty="0">
                <a:solidFill>
                  <a:schemeClr val="tx1"/>
                </a:solidFill>
              </a:rPr>
              <a:t>№324.</a:t>
            </a:r>
            <a:endParaRPr lang="ru-RU" sz="1100" b="1" dirty="0">
              <a:solidFill>
                <a:schemeClr val="tx1"/>
              </a:solidFill>
              <a:latin typeface="XO Thame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100" b="1" dirty="0" smtClean="0">
                <a:solidFill>
                  <a:schemeClr val="tx1"/>
                </a:solidFill>
              </a:rPr>
              <a:t> – </a:t>
            </a:r>
            <a:r>
              <a:rPr lang="ru-RU" sz="1100" b="1" dirty="0">
                <a:solidFill>
                  <a:schemeClr val="tx1"/>
                </a:solidFill>
              </a:rPr>
              <a:t>в течение 3 </a:t>
            </a:r>
            <a:r>
              <a:rPr lang="ru-RU" sz="1100" b="1" dirty="0" smtClean="0">
                <a:solidFill>
                  <a:schemeClr val="tx1"/>
                </a:solidFill>
              </a:rPr>
              <a:t>раб.дн со </a:t>
            </a:r>
            <a:r>
              <a:rPr lang="ru-RU" sz="1100" b="1" dirty="0">
                <a:solidFill>
                  <a:schemeClr val="tx1"/>
                </a:solidFill>
              </a:rPr>
              <a:t>дня получения заключения/информации от </a:t>
            </a:r>
            <a:r>
              <a:rPr lang="ru-RU" sz="1100" b="1" dirty="0" smtClean="0">
                <a:solidFill>
                  <a:schemeClr val="tx1"/>
                </a:solidFill>
              </a:rPr>
              <a:t>ДИО в соответствии с п. 2.10 </a:t>
            </a:r>
            <a:r>
              <a:rPr lang="ru-RU" sz="1100" b="1" dirty="0">
                <a:solidFill>
                  <a:schemeClr val="tx1"/>
                </a:solidFill>
              </a:rPr>
              <a:t>(</a:t>
            </a:r>
            <a:r>
              <a:rPr lang="ru-RU" sz="1100" b="1" dirty="0" smtClean="0">
                <a:solidFill>
                  <a:schemeClr val="tx1"/>
                </a:solidFill>
              </a:rPr>
              <a:t>п.2.13.)</a:t>
            </a:r>
            <a:endParaRPr lang="ru-RU" sz="1100" b="1" dirty="0">
              <a:solidFill>
                <a:schemeClr val="tx1"/>
              </a:solidFill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2630576" y="5423702"/>
            <a:ext cx="0" cy="14366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452387" y="5567367"/>
            <a:ext cx="11489062" cy="3712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100" b="1" dirty="0">
                <a:solidFill>
                  <a:schemeClr val="tx1"/>
                </a:solidFill>
              </a:rPr>
              <a:t>Отправка </a:t>
            </a:r>
            <a:r>
              <a:rPr lang="ru-RU" sz="1100" b="1" dirty="0" smtClean="0">
                <a:solidFill>
                  <a:schemeClr val="tx1"/>
                </a:solidFill>
              </a:rPr>
              <a:t>УО итогового </a:t>
            </a:r>
            <a:r>
              <a:rPr lang="ru-RU" sz="1100" b="1" dirty="0">
                <a:solidFill>
                  <a:schemeClr val="tx1"/>
                </a:solidFill>
              </a:rPr>
              <a:t>заключения на очередное заседание Экспертной межведомственной инвестиционной комиссии Краснодарского края (далее – ЭМИК</a:t>
            </a:r>
            <a:r>
              <a:rPr lang="ru-RU" sz="1100" b="1" dirty="0" smtClean="0">
                <a:solidFill>
                  <a:schemeClr val="tx1"/>
                </a:solidFill>
              </a:rPr>
              <a:t>) - </a:t>
            </a:r>
            <a:r>
              <a:rPr lang="ru-RU" sz="1100" b="1" dirty="0">
                <a:solidFill>
                  <a:schemeClr val="tx1"/>
                </a:solidFill>
              </a:rPr>
              <a:t>в течение 3 раб.дн </a:t>
            </a:r>
            <a:r>
              <a:rPr lang="ru-RU" sz="1100" b="1" dirty="0" smtClean="0">
                <a:solidFill>
                  <a:schemeClr val="tx1"/>
                </a:solidFill>
              </a:rPr>
              <a:t>со </a:t>
            </a:r>
            <a:r>
              <a:rPr lang="ru-RU" sz="1100" b="1" dirty="0">
                <a:solidFill>
                  <a:schemeClr val="tx1"/>
                </a:solidFill>
              </a:rPr>
              <a:t>дня подготовки итогового </a:t>
            </a:r>
            <a:r>
              <a:rPr lang="ru-RU" sz="1100" b="1" dirty="0" smtClean="0">
                <a:solidFill>
                  <a:schemeClr val="tx1"/>
                </a:solidFill>
              </a:rPr>
              <a:t>заключения (п. 2.13)</a:t>
            </a:r>
            <a:endParaRPr lang="ru-RU" sz="1100" b="1" dirty="0">
              <a:solidFill>
                <a:schemeClr val="tx1"/>
              </a:solidFill>
              <a:latin typeface="XO Thame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>
            <a:off x="2629163" y="5938644"/>
            <a:ext cx="0" cy="14366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Скругленный прямоугольник 45"/>
          <p:cNvSpPr/>
          <p:nvPr/>
        </p:nvSpPr>
        <p:spPr>
          <a:xfrm>
            <a:off x="452387" y="6078127"/>
            <a:ext cx="11489061" cy="19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100" b="1" dirty="0" smtClean="0">
                <a:solidFill>
                  <a:schemeClr val="tx1"/>
                </a:solidFill>
              </a:rPr>
              <a:t>Проведение УО заседания ЭМИК - </a:t>
            </a:r>
            <a:r>
              <a:rPr lang="ru-RU" sz="1100" b="1" dirty="0">
                <a:solidFill>
                  <a:schemeClr val="tx1"/>
                </a:solidFill>
              </a:rPr>
              <a:t>не позднее 7 раб.дн </a:t>
            </a:r>
            <a:r>
              <a:rPr lang="ru-RU" sz="1100" b="1" dirty="0" smtClean="0">
                <a:solidFill>
                  <a:schemeClr val="tx1"/>
                </a:solidFill>
              </a:rPr>
              <a:t>со </a:t>
            </a:r>
            <a:r>
              <a:rPr lang="ru-RU" sz="1100" b="1" dirty="0">
                <a:solidFill>
                  <a:schemeClr val="tx1"/>
                </a:solidFill>
              </a:rPr>
              <a:t>дня изготовления итогового </a:t>
            </a:r>
            <a:r>
              <a:rPr lang="ru-RU" sz="1100" b="1" dirty="0" smtClean="0">
                <a:solidFill>
                  <a:schemeClr val="tx1"/>
                </a:solidFill>
              </a:rPr>
              <a:t>заключения</a:t>
            </a:r>
            <a:r>
              <a:rPr lang="ru-RU" sz="1100" b="1" dirty="0" smtClean="0">
                <a:solidFill>
                  <a:schemeClr val="tx1"/>
                </a:solidFill>
                <a:latin typeface="XO Thames"/>
                <a:cs typeface="Times New Roman" panose="02020603050405020304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</a:rPr>
              <a:t>(п. 2.13)</a:t>
            </a:r>
            <a:endParaRPr lang="ru-RU" sz="1100" b="1" dirty="0">
              <a:solidFill>
                <a:schemeClr val="tx1"/>
              </a:solidFill>
              <a:latin typeface="XO Thame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2626337" y="6271304"/>
            <a:ext cx="0" cy="14366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Скругленный прямоугольник 50"/>
          <p:cNvSpPr/>
          <p:nvPr/>
        </p:nvSpPr>
        <p:spPr>
          <a:xfrm>
            <a:off x="452387" y="6414969"/>
            <a:ext cx="11489061" cy="3430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100" b="1" dirty="0">
                <a:solidFill>
                  <a:schemeClr val="tx1"/>
                </a:solidFill>
              </a:rPr>
              <a:t>При принятии ЭМИК решения о соответствии МИП, УО осуществляет подготовку проекта распоряжения Губернатора Краснодарского края об утверждении </a:t>
            </a:r>
            <a:r>
              <a:rPr lang="ru-RU" sz="1100" b="1" dirty="0" smtClean="0">
                <a:solidFill>
                  <a:schemeClr val="tx1"/>
                </a:solidFill>
              </a:rPr>
              <a:t>решения ЭМИК </a:t>
            </a:r>
            <a:r>
              <a:rPr lang="ru-RU" sz="1100" b="1" dirty="0">
                <a:solidFill>
                  <a:schemeClr val="tx1"/>
                </a:solidFill>
              </a:rPr>
              <a:t>о соответствии </a:t>
            </a:r>
            <a:r>
              <a:rPr lang="ru-RU" sz="1100" b="1" dirty="0" smtClean="0">
                <a:solidFill>
                  <a:schemeClr val="tx1"/>
                </a:solidFill>
              </a:rPr>
              <a:t>МИП - </a:t>
            </a:r>
            <a:r>
              <a:rPr lang="ru-RU" sz="1100" b="1" dirty="0">
                <a:solidFill>
                  <a:schemeClr val="tx1"/>
                </a:solidFill>
              </a:rPr>
              <a:t>в течение 10 </a:t>
            </a:r>
            <a:r>
              <a:rPr lang="ru-RU" sz="1100" b="1" dirty="0" smtClean="0">
                <a:solidFill>
                  <a:schemeClr val="tx1"/>
                </a:solidFill>
              </a:rPr>
              <a:t>раб.дн со </a:t>
            </a:r>
            <a:r>
              <a:rPr lang="ru-RU" sz="1100" b="1" dirty="0">
                <a:solidFill>
                  <a:schemeClr val="tx1"/>
                </a:solidFill>
              </a:rPr>
              <a:t>дня принятия решения </a:t>
            </a:r>
            <a:r>
              <a:rPr lang="ru-RU" sz="1100" b="1" dirty="0" smtClean="0">
                <a:solidFill>
                  <a:schemeClr val="tx1"/>
                </a:solidFill>
              </a:rPr>
              <a:t>ЭМИК</a:t>
            </a:r>
            <a:r>
              <a:rPr lang="ru-RU" sz="1100" b="1" dirty="0" smtClean="0">
                <a:solidFill>
                  <a:schemeClr val="tx1"/>
                </a:solidFill>
                <a:latin typeface="XO Thames"/>
                <a:cs typeface="Times New Roman" panose="02020603050405020304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</a:rPr>
              <a:t>(п. 2.15)</a:t>
            </a:r>
            <a:endParaRPr lang="ru-RU" sz="1100" b="1" dirty="0">
              <a:solidFill>
                <a:schemeClr val="tx1"/>
              </a:solidFill>
              <a:latin typeface="XO Thame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7680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1601</TotalTime>
  <Words>2223</Words>
  <Application>Microsoft Office PowerPoint</Application>
  <PresentationFormat>Широкоэкранный</PresentationFormat>
  <Paragraphs>194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XO Thames</vt:lpstr>
      <vt:lpstr>Грань</vt:lpstr>
      <vt:lpstr>Механизм рассмотрения заявлений и документов, поступивших от юридических лиц о признании масштабного инвестиционного проекта соответствующим критериям, установленным пунктом “а” статьи 1 Закона Краснодарского края от 4 марта 2015 г. № 3123-КЗ «О предоставлении юридическим лицам земельных участков, которые находятся в собственности Краснодарского края или муниципальной собственности либо государственная собственность на которые не разграничена, в аренду без проведения торгов для размещения (реализации) масштабных инвестиционных проектов, объектов социально-культурного и коммунально-бытового назначения»</vt:lpstr>
      <vt:lpstr>Нормативно-правовые акты: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Кононова Светлана Аркадьевна</dc:creator>
  <cp:lastModifiedBy>n.v.filipp</cp:lastModifiedBy>
  <cp:revision>134</cp:revision>
  <cp:lastPrinted>2023-10-03T08:20:11Z</cp:lastPrinted>
  <dcterms:created xsi:type="dcterms:W3CDTF">2022-09-13T06:53:07Z</dcterms:created>
  <dcterms:modified xsi:type="dcterms:W3CDTF">2025-09-05T10:11:24Z</dcterms:modified>
</cp:coreProperties>
</file>