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60" r:id="rId4"/>
    <p:sldId id="261" r:id="rId5"/>
  </p:sldIdLst>
  <p:sldSz cx="14003338" cy="9828213"/>
  <p:notesSz cx="6669088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5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5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5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5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5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5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5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5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5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" roundtripDataSignature="AMtx7miriQMPk3ebn43wYFpyoEngiq87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817A"/>
    <a:srgbClr val="8D171E"/>
    <a:srgbClr val="5598D3"/>
    <a:srgbClr val="15D3D1"/>
    <a:srgbClr val="ED0911"/>
    <a:srgbClr val="ED38B6"/>
    <a:srgbClr val="A76BE8"/>
    <a:srgbClr val="31C8FA"/>
    <a:srgbClr val="014F8B"/>
    <a:srgbClr val="945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DE3DD11-C7E1-48F4-A35C-6C029E13C412}">
  <a:tblStyle styleId="{8DE3DD11-C7E1-48F4-A35C-6C029E13C41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C3F93148-1A8D-452F-AD29-064B62B9DD44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 b="off" i="off"/>
      <a:tcStyle>
        <a:tcBdr/>
        <a:fill>
          <a:solidFill>
            <a:srgbClr val="D0DEEF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D0DEEF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89"/>
    <p:restoredTop sz="94486"/>
  </p:normalViewPr>
  <p:slideViewPr>
    <p:cSldViewPr snapToGrid="0">
      <p:cViewPr varScale="1">
        <p:scale>
          <a:sx n="67" d="100"/>
          <a:sy n="67" d="100"/>
        </p:scale>
        <p:origin x="12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customschemas.google.com/relationships/presentationmetadata" Target="metadata"/><Relationship Id="rId3" Type="http://schemas.openxmlformats.org/officeDocument/2006/relationships/slide" Target="slides/slide2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4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0" y="6"/>
            <a:ext cx="2890458" cy="495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712" tIns="45344" rIns="90712" bIns="45344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777082" y="6"/>
            <a:ext cx="2890458" cy="495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712" tIns="45344" rIns="90712" bIns="45344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2625" y="746125"/>
            <a:ext cx="5303838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66909" y="4715470"/>
            <a:ext cx="5335270" cy="446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712" tIns="45344" rIns="90712" bIns="45344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0" y="9429365"/>
            <a:ext cx="2890458" cy="495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712" tIns="45344" rIns="90712" bIns="45344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777082" y="9429365"/>
            <a:ext cx="2890458" cy="495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712" tIns="45344" rIns="90712" bIns="45344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ru-RU" sz="1200" smtClean="0">
                <a:solidFill>
                  <a:schemeClr val="dk1"/>
                </a:solidFill>
              </a:rPr>
              <a:pPr algn="r">
                <a:buSzPts val="1200"/>
              </a:pPr>
              <a:t>‹#›</a:t>
            </a:fld>
            <a:endParaRPr lang="ru-RU" sz="1200">
              <a:solidFill>
                <a:schemeClr val="dk1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5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5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5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5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5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5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5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5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5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66909" y="4715470"/>
            <a:ext cx="5335270" cy="446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712" tIns="45344" rIns="90712" bIns="45344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2625" y="746125"/>
            <a:ext cx="5303838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66909" y="4715470"/>
            <a:ext cx="5335270" cy="446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712" tIns="45344" rIns="90712" bIns="45344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2625" y="746125"/>
            <a:ext cx="5303838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:notes"/>
          <p:cNvSpPr txBox="1">
            <a:spLocks noGrp="1"/>
          </p:cNvSpPr>
          <p:nvPr>
            <p:ph type="body" idx="1"/>
          </p:nvPr>
        </p:nvSpPr>
        <p:spPr>
          <a:xfrm>
            <a:off x="666909" y="4715470"/>
            <a:ext cx="5335270" cy="446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712" tIns="45344" rIns="90712" bIns="45344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167" name="Google Shape;16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2625" y="746125"/>
            <a:ext cx="5303838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56737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:notes"/>
          <p:cNvSpPr txBox="1">
            <a:spLocks noGrp="1"/>
          </p:cNvSpPr>
          <p:nvPr>
            <p:ph type="body" idx="1"/>
          </p:nvPr>
        </p:nvSpPr>
        <p:spPr>
          <a:xfrm>
            <a:off x="666909" y="4715470"/>
            <a:ext cx="5335270" cy="446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712" tIns="45344" rIns="90712" bIns="45344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167" name="Google Shape;16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2625" y="746125"/>
            <a:ext cx="5303838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65443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>
            <a:spLocks noGrp="1"/>
          </p:cNvSpPr>
          <p:nvPr>
            <p:ph type="ctrTitle"/>
          </p:nvPr>
        </p:nvSpPr>
        <p:spPr>
          <a:xfrm>
            <a:off x="1050251" y="1608461"/>
            <a:ext cx="11902838" cy="3421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400"/>
              <a:buFont typeface="Arial"/>
              <a:buNone/>
              <a:defRPr sz="819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"/>
          <p:cNvSpPr txBox="1">
            <a:spLocks noGrp="1"/>
          </p:cNvSpPr>
          <p:nvPr>
            <p:ph type="subTitle" idx="1"/>
          </p:nvPr>
        </p:nvSpPr>
        <p:spPr>
          <a:xfrm>
            <a:off x="1750418" y="5162090"/>
            <a:ext cx="10502503" cy="2372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365"/>
              </a:spcBef>
              <a:spcAft>
                <a:spcPts val="0"/>
              </a:spcAft>
              <a:buClr>
                <a:schemeClr val="dk1"/>
              </a:buClr>
              <a:buSzPts val="3360"/>
              <a:buNone/>
              <a:defRPr sz="3275"/>
            </a:lvl1pPr>
            <a:lvl2pPr lvl="1" algn="ctr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730"/>
            </a:lvl2pPr>
            <a:lvl3pPr lvl="2" algn="ctr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520"/>
              <a:buNone/>
              <a:defRPr sz="2457"/>
            </a:lvl3pPr>
            <a:lvl4pPr lvl="3" algn="ctr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184"/>
            </a:lvl4pPr>
            <a:lvl5pPr lvl="4" algn="ctr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184"/>
            </a:lvl5pPr>
            <a:lvl6pPr lvl="5" algn="ctr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184"/>
            </a:lvl6pPr>
            <a:lvl7pPr lvl="6" algn="ctr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184"/>
            </a:lvl7pPr>
            <a:lvl8pPr lvl="7" algn="ctr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184"/>
            </a:lvl8pPr>
            <a:lvl9pPr lvl="8" algn="ctr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184"/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dt" idx="10"/>
          </p:nvPr>
        </p:nvSpPr>
        <p:spPr>
          <a:xfrm>
            <a:off x="962729" y="9109303"/>
            <a:ext cx="3150751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ftr" idx="11"/>
          </p:nvPr>
        </p:nvSpPr>
        <p:spPr>
          <a:xfrm>
            <a:off x="4638606" y="9109303"/>
            <a:ext cx="4726127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sldNum" idx="12"/>
          </p:nvPr>
        </p:nvSpPr>
        <p:spPr>
          <a:xfrm>
            <a:off x="9889858" y="9109303"/>
            <a:ext cx="3150751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>
            <a:spLocks noGrp="1"/>
          </p:cNvSpPr>
          <p:nvPr>
            <p:ph type="dt" idx="10"/>
          </p:nvPr>
        </p:nvSpPr>
        <p:spPr>
          <a:xfrm>
            <a:off x="962729" y="9109303"/>
            <a:ext cx="3150751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ftr" idx="11"/>
          </p:nvPr>
        </p:nvSpPr>
        <p:spPr>
          <a:xfrm>
            <a:off x="4638606" y="9109303"/>
            <a:ext cx="4726127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sldNum" idx="12"/>
          </p:nvPr>
        </p:nvSpPr>
        <p:spPr>
          <a:xfrm>
            <a:off x="9889858" y="9109303"/>
            <a:ext cx="3150751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>
            <a:spLocks noGrp="1"/>
          </p:cNvSpPr>
          <p:nvPr>
            <p:ph type="title"/>
          </p:nvPr>
        </p:nvSpPr>
        <p:spPr>
          <a:xfrm>
            <a:off x="962730" y="523264"/>
            <a:ext cx="12077879" cy="1899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0"/>
          <p:cNvSpPr txBox="1">
            <a:spLocks noGrp="1"/>
          </p:cNvSpPr>
          <p:nvPr>
            <p:ph type="body" idx="1"/>
          </p:nvPr>
        </p:nvSpPr>
        <p:spPr>
          <a:xfrm>
            <a:off x="962730" y="2616308"/>
            <a:ext cx="12077879" cy="6235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45759" lvl="0" indent="-334320" algn="l">
              <a:lnSpc>
                <a:spcPct val="90000"/>
              </a:lnSpc>
              <a:spcBef>
                <a:spcPts val="136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91519" lvl="1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37277" lvl="2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783035" lvl="3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28794" lvl="4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674554" lvl="5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20312" lvl="6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566071" lvl="7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011830" lvl="8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0"/>
          <p:cNvSpPr txBox="1">
            <a:spLocks noGrp="1"/>
          </p:cNvSpPr>
          <p:nvPr>
            <p:ph type="dt" idx="10"/>
          </p:nvPr>
        </p:nvSpPr>
        <p:spPr>
          <a:xfrm>
            <a:off x="962729" y="9109303"/>
            <a:ext cx="3150751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0"/>
          <p:cNvSpPr txBox="1">
            <a:spLocks noGrp="1"/>
          </p:cNvSpPr>
          <p:nvPr>
            <p:ph type="ftr" idx="11"/>
          </p:nvPr>
        </p:nvSpPr>
        <p:spPr>
          <a:xfrm>
            <a:off x="4638606" y="9109303"/>
            <a:ext cx="4726127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sldNum" idx="12"/>
          </p:nvPr>
        </p:nvSpPr>
        <p:spPr>
          <a:xfrm>
            <a:off x="9889858" y="9109303"/>
            <a:ext cx="3150751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>
            <a:spLocks noGrp="1"/>
          </p:cNvSpPr>
          <p:nvPr>
            <p:ph type="title"/>
          </p:nvPr>
        </p:nvSpPr>
        <p:spPr>
          <a:xfrm>
            <a:off x="955436" y="2450232"/>
            <a:ext cx="12077879" cy="4088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400"/>
              <a:buFont typeface="Arial"/>
              <a:buNone/>
              <a:defRPr sz="819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1"/>
          <p:cNvSpPr txBox="1">
            <a:spLocks noGrp="1"/>
          </p:cNvSpPr>
          <p:nvPr>
            <p:ph type="body" idx="1"/>
          </p:nvPr>
        </p:nvSpPr>
        <p:spPr>
          <a:xfrm>
            <a:off x="955436" y="6577170"/>
            <a:ext cx="12077879" cy="2149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45759" lvl="0" indent="-222879" algn="l">
              <a:lnSpc>
                <a:spcPct val="90000"/>
              </a:lnSpc>
              <a:spcBef>
                <a:spcPts val="1365"/>
              </a:spcBef>
              <a:spcAft>
                <a:spcPts val="0"/>
              </a:spcAft>
              <a:buClr>
                <a:schemeClr val="dk1"/>
              </a:buClr>
              <a:buSzPts val="3360"/>
              <a:buNone/>
              <a:defRPr sz="3275">
                <a:solidFill>
                  <a:schemeClr val="dk1"/>
                </a:solidFill>
              </a:defRPr>
            </a:lvl1pPr>
            <a:lvl2pPr marL="891519" lvl="1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 sz="2730">
                <a:solidFill>
                  <a:srgbClr val="888888"/>
                </a:solidFill>
              </a:defRPr>
            </a:lvl2pPr>
            <a:lvl3pPr marL="1337277" lvl="2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rgbClr val="888888"/>
              </a:buClr>
              <a:buSzPts val="2520"/>
              <a:buNone/>
              <a:defRPr sz="2457">
                <a:solidFill>
                  <a:srgbClr val="888888"/>
                </a:solidFill>
              </a:defRPr>
            </a:lvl3pPr>
            <a:lvl4pPr marL="1783035" lvl="3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rgbClr val="888888"/>
              </a:buClr>
              <a:buSzPts val="2240"/>
              <a:buNone/>
              <a:defRPr sz="2184">
                <a:solidFill>
                  <a:srgbClr val="888888"/>
                </a:solidFill>
              </a:defRPr>
            </a:lvl4pPr>
            <a:lvl5pPr marL="2228794" lvl="4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rgbClr val="888888"/>
              </a:buClr>
              <a:buSzPts val="2240"/>
              <a:buNone/>
              <a:defRPr sz="2184">
                <a:solidFill>
                  <a:srgbClr val="888888"/>
                </a:solidFill>
              </a:defRPr>
            </a:lvl5pPr>
            <a:lvl6pPr marL="2674554" lvl="5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rgbClr val="888888"/>
              </a:buClr>
              <a:buSzPts val="2240"/>
              <a:buNone/>
              <a:defRPr sz="2184">
                <a:solidFill>
                  <a:srgbClr val="888888"/>
                </a:solidFill>
              </a:defRPr>
            </a:lvl6pPr>
            <a:lvl7pPr marL="3120312" lvl="6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rgbClr val="888888"/>
              </a:buClr>
              <a:buSzPts val="2240"/>
              <a:buNone/>
              <a:defRPr sz="2184">
                <a:solidFill>
                  <a:srgbClr val="888888"/>
                </a:solidFill>
              </a:defRPr>
            </a:lvl7pPr>
            <a:lvl8pPr marL="3566071" lvl="7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rgbClr val="888888"/>
              </a:buClr>
              <a:buSzPts val="2240"/>
              <a:buNone/>
              <a:defRPr sz="2184">
                <a:solidFill>
                  <a:srgbClr val="888888"/>
                </a:solidFill>
              </a:defRPr>
            </a:lvl8pPr>
            <a:lvl9pPr marL="4011830" lvl="8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rgbClr val="888888"/>
              </a:buClr>
              <a:buSzPts val="2240"/>
              <a:buNone/>
              <a:defRPr sz="2184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dt" idx="10"/>
          </p:nvPr>
        </p:nvSpPr>
        <p:spPr>
          <a:xfrm>
            <a:off x="962729" y="9109303"/>
            <a:ext cx="3150751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ftr" idx="11"/>
          </p:nvPr>
        </p:nvSpPr>
        <p:spPr>
          <a:xfrm>
            <a:off x="4638606" y="9109303"/>
            <a:ext cx="4726127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sldNum" idx="12"/>
          </p:nvPr>
        </p:nvSpPr>
        <p:spPr>
          <a:xfrm>
            <a:off x="9889858" y="9109303"/>
            <a:ext cx="3150751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>
            <a:spLocks noGrp="1"/>
          </p:cNvSpPr>
          <p:nvPr>
            <p:ph type="title"/>
          </p:nvPr>
        </p:nvSpPr>
        <p:spPr>
          <a:xfrm>
            <a:off x="962730" y="523264"/>
            <a:ext cx="12077879" cy="1899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body" idx="1"/>
          </p:nvPr>
        </p:nvSpPr>
        <p:spPr>
          <a:xfrm>
            <a:off x="962730" y="2616308"/>
            <a:ext cx="5951418" cy="6235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45759" lvl="0" indent="-334320" algn="l">
              <a:lnSpc>
                <a:spcPct val="90000"/>
              </a:lnSpc>
              <a:spcBef>
                <a:spcPts val="136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91519" lvl="1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37277" lvl="2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783035" lvl="3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28794" lvl="4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674554" lvl="5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20312" lvl="6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566071" lvl="7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011830" lvl="8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body" idx="2"/>
          </p:nvPr>
        </p:nvSpPr>
        <p:spPr>
          <a:xfrm>
            <a:off x="7089190" y="2616308"/>
            <a:ext cx="5951418" cy="6235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45759" lvl="0" indent="-334320" algn="l">
              <a:lnSpc>
                <a:spcPct val="90000"/>
              </a:lnSpc>
              <a:spcBef>
                <a:spcPts val="136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91519" lvl="1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37277" lvl="2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783035" lvl="3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28794" lvl="4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674554" lvl="5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20312" lvl="6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566071" lvl="7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011830" lvl="8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dt" idx="10"/>
          </p:nvPr>
        </p:nvSpPr>
        <p:spPr>
          <a:xfrm>
            <a:off x="962729" y="9109303"/>
            <a:ext cx="3150751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ftr" idx="11"/>
          </p:nvPr>
        </p:nvSpPr>
        <p:spPr>
          <a:xfrm>
            <a:off x="4638606" y="9109303"/>
            <a:ext cx="4726127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9889858" y="9109303"/>
            <a:ext cx="3150751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/>
          </p:nvPr>
        </p:nvSpPr>
        <p:spPr>
          <a:xfrm>
            <a:off x="964553" y="523264"/>
            <a:ext cx="12077879" cy="1899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964557" y="2409280"/>
            <a:ext cx="5924067" cy="1180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45759" lvl="0" indent="-222879" algn="l">
              <a:lnSpc>
                <a:spcPct val="90000"/>
              </a:lnSpc>
              <a:spcBef>
                <a:spcPts val="1365"/>
              </a:spcBef>
              <a:spcAft>
                <a:spcPts val="0"/>
              </a:spcAft>
              <a:buClr>
                <a:schemeClr val="dk1"/>
              </a:buClr>
              <a:buSzPts val="3360"/>
              <a:buNone/>
              <a:defRPr sz="3275" b="1"/>
            </a:lvl1pPr>
            <a:lvl2pPr marL="891519" lvl="1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730" b="1"/>
            </a:lvl2pPr>
            <a:lvl3pPr marL="1337277" lvl="2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520"/>
              <a:buNone/>
              <a:defRPr sz="2457" b="1"/>
            </a:lvl3pPr>
            <a:lvl4pPr marL="1783035" lvl="3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184" b="1"/>
            </a:lvl4pPr>
            <a:lvl5pPr marL="2228794" lvl="4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184" b="1"/>
            </a:lvl5pPr>
            <a:lvl6pPr marL="2674554" lvl="5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184" b="1"/>
            </a:lvl6pPr>
            <a:lvl7pPr marL="3120312" lvl="6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184" b="1"/>
            </a:lvl7pPr>
            <a:lvl8pPr marL="3566071" lvl="7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184" b="1"/>
            </a:lvl8pPr>
            <a:lvl9pPr marL="4011830" lvl="8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184" b="1"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body" idx="2"/>
          </p:nvPr>
        </p:nvSpPr>
        <p:spPr>
          <a:xfrm>
            <a:off x="964557" y="3590031"/>
            <a:ext cx="5924067" cy="5280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45759" lvl="0" indent="-334320" algn="l">
              <a:lnSpc>
                <a:spcPct val="90000"/>
              </a:lnSpc>
              <a:spcBef>
                <a:spcPts val="136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91519" lvl="1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37277" lvl="2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783035" lvl="3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28794" lvl="4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674554" lvl="5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20312" lvl="6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566071" lvl="7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011830" lvl="8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body" idx="3"/>
          </p:nvPr>
        </p:nvSpPr>
        <p:spPr>
          <a:xfrm>
            <a:off x="7089193" y="2409280"/>
            <a:ext cx="5953242" cy="1180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45759" lvl="0" indent="-222879" algn="l">
              <a:lnSpc>
                <a:spcPct val="90000"/>
              </a:lnSpc>
              <a:spcBef>
                <a:spcPts val="1365"/>
              </a:spcBef>
              <a:spcAft>
                <a:spcPts val="0"/>
              </a:spcAft>
              <a:buClr>
                <a:schemeClr val="dk1"/>
              </a:buClr>
              <a:buSzPts val="3360"/>
              <a:buNone/>
              <a:defRPr sz="3275" b="1"/>
            </a:lvl1pPr>
            <a:lvl2pPr marL="891519" lvl="1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730" b="1"/>
            </a:lvl2pPr>
            <a:lvl3pPr marL="1337277" lvl="2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520"/>
              <a:buNone/>
              <a:defRPr sz="2457" b="1"/>
            </a:lvl3pPr>
            <a:lvl4pPr marL="1783035" lvl="3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184" b="1"/>
            </a:lvl4pPr>
            <a:lvl5pPr marL="2228794" lvl="4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184" b="1"/>
            </a:lvl5pPr>
            <a:lvl6pPr marL="2674554" lvl="5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184" b="1"/>
            </a:lvl6pPr>
            <a:lvl7pPr marL="3120312" lvl="6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184" b="1"/>
            </a:lvl7pPr>
            <a:lvl8pPr marL="3566071" lvl="7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184" b="1"/>
            </a:lvl8pPr>
            <a:lvl9pPr marL="4011830" lvl="8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184" b="1"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body" idx="4"/>
          </p:nvPr>
        </p:nvSpPr>
        <p:spPr>
          <a:xfrm>
            <a:off x="7089193" y="3590031"/>
            <a:ext cx="5953242" cy="5280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45759" lvl="0" indent="-334320" algn="l">
              <a:lnSpc>
                <a:spcPct val="90000"/>
              </a:lnSpc>
              <a:spcBef>
                <a:spcPts val="136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91519" lvl="1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37277" lvl="2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783035" lvl="3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28794" lvl="4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674554" lvl="5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20312" lvl="6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566071" lvl="7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011830" lvl="8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dt" idx="10"/>
          </p:nvPr>
        </p:nvSpPr>
        <p:spPr>
          <a:xfrm>
            <a:off x="962729" y="9109303"/>
            <a:ext cx="3150751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ftr" idx="11"/>
          </p:nvPr>
        </p:nvSpPr>
        <p:spPr>
          <a:xfrm>
            <a:off x="4638606" y="9109303"/>
            <a:ext cx="4726127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sldNum" idx="12"/>
          </p:nvPr>
        </p:nvSpPr>
        <p:spPr>
          <a:xfrm>
            <a:off x="9889858" y="9109303"/>
            <a:ext cx="3150751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962730" y="523264"/>
            <a:ext cx="12077879" cy="1899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dt" idx="10"/>
          </p:nvPr>
        </p:nvSpPr>
        <p:spPr>
          <a:xfrm>
            <a:off x="962729" y="9109303"/>
            <a:ext cx="3150751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ftr" idx="11"/>
          </p:nvPr>
        </p:nvSpPr>
        <p:spPr>
          <a:xfrm>
            <a:off x="4638606" y="9109303"/>
            <a:ext cx="4726127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9889858" y="9109303"/>
            <a:ext cx="3150751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964555" y="655214"/>
            <a:ext cx="4516441" cy="2293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80"/>
              <a:buFont typeface="Arial"/>
              <a:buNone/>
              <a:defRPr sz="436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5953243" y="1415086"/>
            <a:ext cx="7089190" cy="6984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45759" lvl="0" indent="-500241" algn="l">
              <a:lnSpc>
                <a:spcPct val="90000"/>
              </a:lnSpc>
              <a:spcBef>
                <a:spcPts val="1365"/>
              </a:spcBef>
              <a:spcAft>
                <a:spcPts val="0"/>
              </a:spcAft>
              <a:buClr>
                <a:schemeClr val="dk1"/>
              </a:buClr>
              <a:buSzPts val="4480"/>
              <a:buChar char="•"/>
              <a:defRPr sz="4368"/>
            </a:lvl1pPr>
            <a:lvl2pPr marL="891519" lvl="1" indent="-46556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3920"/>
              <a:buChar char="•"/>
              <a:defRPr sz="3822"/>
            </a:lvl2pPr>
            <a:lvl3pPr marL="1337277" lvl="2" indent="-43090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3360"/>
              <a:buChar char="•"/>
              <a:defRPr sz="3275"/>
            </a:lvl3pPr>
            <a:lvl4pPr marL="1783035" lvl="3" indent="-39623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730"/>
            </a:lvl4pPr>
            <a:lvl5pPr marL="2228794" lvl="4" indent="-39623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730"/>
            </a:lvl5pPr>
            <a:lvl6pPr marL="2674554" lvl="5" indent="-39623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730"/>
            </a:lvl6pPr>
            <a:lvl7pPr marL="3120312" lvl="6" indent="-39623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730"/>
            </a:lvl7pPr>
            <a:lvl8pPr marL="3566071" lvl="7" indent="-39623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730"/>
            </a:lvl8pPr>
            <a:lvl9pPr marL="4011830" lvl="8" indent="-39623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730"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body" idx="2"/>
          </p:nvPr>
        </p:nvSpPr>
        <p:spPr>
          <a:xfrm>
            <a:off x="964555" y="2948465"/>
            <a:ext cx="4516441" cy="5462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45759" lvl="0" indent="-222879" algn="l">
              <a:lnSpc>
                <a:spcPct val="90000"/>
              </a:lnSpc>
              <a:spcBef>
                <a:spcPts val="1365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184"/>
            </a:lvl1pPr>
            <a:lvl2pPr marL="891519" lvl="1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960"/>
              <a:buNone/>
              <a:defRPr sz="1911"/>
            </a:lvl2pPr>
            <a:lvl3pPr marL="1337277" lvl="2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sz="1637"/>
            </a:lvl3pPr>
            <a:lvl4pPr marL="1783035" lvl="3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365"/>
            </a:lvl4pPr>
            <a:lvl5pPr marL="2228794" lvl="4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365"/>
            </a:lvl5pPr>
            <a:lvl6pPr marL="2674554" lvl="5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365"/>
            </a:lvl6pPr>
            <a:lvl7pPr marL="3120312" lvl="6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365"/>
            </a:lvl7pPr>
            <a:lvl8pPr marL="3566071" lvl="7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365"/>
            </a:lvl8pPr>
            <a:lvl9pPr marL="4011830" lvl="8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365"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dt" idx="10"/>
          </p:nvPr>
        </p:nvSpPr>
        <p:spPr>
          <a:xfrm>
            <a:off x="962729" y="9109303"/>
            <a:ext cx="3150751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ftr" idx="11"/>
          </p:nvPr>
        </p:nvSpPr>
        <p:spPr>
          <a:xfrm>
            <a:off x="4638606" y="9109303"/>
            <a:ext cx="4726127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sldNum" idx="12"/>
          </p:nvPr>
        </p:nvSpPr>
        <p:spPr>
          <a:xfrm>
            <a:off x="9889858" y="9109303"/>
            <a:ext cx="3150751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>
            <a:spLocks noGrp="1"/>
          </p:cNvSpPr>
          <p:nvPr>
            <p:ph type="title"/>
          </p:nvPr>
        </p:nvSpPr>
        <p:spPr>
          <a:xfrm>
            <a:off x="964555" y="655214"/>
            <a:ext cx="4516441" cy="2293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80"/>
              <a:buFont typeface="Arial"/>
              <a:buNone/>
              <a:defRPr sz="436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>
            <a:spLocks noGrp="1"/>
          </p:cNvSpPr>
          <p:nvPr>
            <p:ph type="pic" idx="2"/>
          </p:nvPr>
        </p:nvSpPr>
        <p:spPr>
          <a:xfrm>
            <a:off x="5953243" y="1415086"/>
            <a:ext cx="7089190" cy="6984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365"/>
              </a:spcBef>
              <a:spcAft>
                <a:spcPts val="0"/>
              </a:spcAft>
              <a:buClr>
                <a:schemeClr val="dk1"/>
              </a:buClr>
              <a:buSzPts val="4480"/>
              <a:buFont typeface="Arial"/>
              <a:buNone/>
              <a:defRPr sz="436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3920"/>
              <a:buFont typeface="Arial"/>
              <a:buNone/>
              <a:defRPr sz="382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3360"/>
              <a:buFont typeface="Arial"/>
              <a:buNone/>
              <a:defRPr sz="32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73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73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73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73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73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73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964555" y="2948465"/>
            <a:ext cx="4516441" cy="5462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45759" lvl="0" indent="-222879" algn="l">
              <a:lnSpc>
                <a:spcPct val="90000"/>
              </a:lnSpc>
              <a:spcBef>
                <a:spcPts val="1365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184"/>
            </a:lvl1pPr>
            <a:lvl2pPr marL="891519" lvl="1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960"/>
              <a:buNone/>
              <a:defRPr sz="1911"/>
            </a:lvl2pPr>
            <a:lvl3pPr marL="1337277" lvl="2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sz="1637"/>
            </a:lvl3pPr>
            <a:lvl4pPr marL="1783035" lvl="3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365"/>
            </a:lvl4pPr>
            <a:lvl5pPr marL="2228794" lvl="4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365"/>
            </a:lvl5pPr>
            <a:lvl6pPr marL="2674554" lvl="5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365"/>
            </a:lvl6pPr>
            <a:lvl7pPr marL="3120312" lvl="6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365"/>
            </a:lvl7pPr>
            <a:lvl8pPr marL="3566071" lvl="7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365"/>
            </a:lvl8pPr>
            <a:lvl9pPr marL="4011830" lvl="8" indent="-222879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365"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962729" y="9109303"/>
            <a:ext cx="3150751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4638606" y="9109303"/>
            <a:ext cx="4726127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9889858" y="9109303"/>
            <a:ext cx="3150751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962730" y="523264"/>
            <a:ext cx="12077879" cy="1899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 rot="5400000">
            <a:off x="3883715" y="-304677"/>
            <a:ext cx="6235911" cy="12077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45759" lvl="0" indent="-334320" algn="l">
              <a:lnSpc>
                <a:spcPct val="90000"/>
              </a:lnSpc>
              <a:spcBef>
                <a:spcPts val="136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91519" lvl="1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37277" lvl="2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783035" lvl="3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28794" lvl="4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674554" lvl="5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20312" lvl="6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566071" lvl="7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011830" lvl="8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962729" y="9109303"/>
            <a:ext cx="3150751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4638606" y="9109303"/>
            <a:ext cx="4726127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9889858" y="9109303"/>
            <a:ext cx="3150751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 rot="5400000">
            <a:off x="7366397" y="3178006"/>
            <a:ext cx="8328956" cy="3019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 rot="5400000">
            <a:off x="1239938" y="246058"/>
            <a:ext cx="8328956" cy="8883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45759" lvl="0" indent="-334320" algn="l">
              <a:lnSpc>
                <a:spcPct val="90000"/>
              </a:lnSpc>
              <a:spcBef>
                <a:spcPts val="136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91519" lvl="1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37277" lvl="2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783035" lvl="3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28794" lvl="4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674554" lvl="5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20312" lvl="6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566071" lvl="7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011830" lvl="8" indent="-334320" algn="l">
              <a:lnSpc>
                <a:spcPct val="90000"/>
              </a:lnSpc>
              <a:spcBef>
                <a:spcPts val="68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dt" idx="10"/>
          </p:nvPr>
        </p:nvSpPr>
        <p:spPr>
          <a:xfrm>
            <a:off x="962729" y="9109303"/>
            <a:ext cx="3150751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ftr" idx="11"/>
          </p:nvPr>
        </p:nvSpPr>
        <p:spPr>
          <a:xfrm>
            <a:off x="4638606" y="9109303"/>
            <a:ext cx="4726127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sldNum" idx="12"/>
          </p:nvPr>
        </p:nvSpPr>
        <p:spPr>
          <a:xfrm>
            <a:off x="9889858" y="9109303"/>
            <a:ext cx="3150751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>
            <a:spLocks noGrp="1"/>
          </p:cNvSpPr>
          <p:nvPr>
            <p:ph type="title"/>
          </p:nvPr>
        </p:nvSpPr>
        <p:spPr>
          <a:xfrm>
            <a:off x="962730" y="523264"/>
            <a:ext cx="12077879" cy="1899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Arial"/>
              <a:buNone/>
              <a:defRPr sz="61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7"/>
          <p:cNvSpPr txBox="1">
            <a:spLocks noGrp="1"/>
          </p:cNvSpPr>
          <p:nvPr>
            <p:ph type="body" idx="1"/>
          </p:nvPr>
        </p:nvSpPr>
        <p:spPr>
          <a:xfrm>
            <a:off x="962730" y="2616308"/>
            <a:ext cx="12077879" cy="6235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77519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3920"/>
              <a:buFont typeface="Arial"/>
              <a:buChar char="•"/>
              <a:defRPr sz="392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4196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360"/>
              <a:buFont typeface="Arial"/>
              <a:buChar char="•"/>
              <a:defRPr sz="335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8619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Char char="•"/>
              <a:defRPr sz="252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862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Char char="•"/>
              <a:defRPr sz="252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862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Char char="•"/>
              <a:defRPr sz="252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862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Char char="•"/>
              <a:defRPr sz="252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862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Char char="•"/>
              <a:defRPr sz="252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862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Char char="•"/>
              <a:defRPr sz="252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962729" y="9109303"/>
            <a:ext cx="3150751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6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6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6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6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6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6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6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6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4638606" y="9109303"/>
            <a:ext cx="4726127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6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6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6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6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6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6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6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6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9889858" y="9109303"/>
            <a:ext cx="3150751" cy="5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  <a:defRPr sz="1637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6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6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6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6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6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6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6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6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6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6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6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6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6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6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6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6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6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6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6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6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6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6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6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6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6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6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6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1697220" y="3383695"/>
            <a:ext cx="10608898" cy="3258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136" tIns="44556" rIns="89136" bIns="44556" anchor="ctr" anchorCtr="0">
            <a:normAutofit/>
          </a:bodyPr>
          <a:lstStyle/>
          <a:p>
            <a:pPr lvl="0">
              <a:lnSpc>
                <a:spcPct val="150000"/>
              </a:lnSpc>
              <a:buSzPts val="2800"/>
            </a:pPr>
            <a:r>
              <a:rPr lang="ru-RU" sz="2730" dirty="0">
                <a:latin typeface="Times New Roman"/>
                <a:ea typeface="Times New Roman"/>
                <a:cs typeface="Times New Roman"/>
                <a:sym typeface="Times New Roman"/>
              </a:rPr>
              <a:t>Функциональная карта промышленного кластера </a:t>
            </a:r>
            <a:br>
              <a:rPr lang="ru-RU" sz="273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730" dirty="0">
                <a:latin typeface="Times New Roman"/>
                <a:ea typeface="Times New Roman"/>
                <a:cs typeface="Times New Roman"/>
                <a:sym typeface="Times New Roman"/>
              </a:rPr>
              <a:t>[</a:t>
            </a:r>
            <a:r>
              <a:rPr lang="ru-RU" sz="2730" dirty="0">
                <a:latin typeface="Times New Roman"/>
                <a:ea typeface="Times New Roman"/>
                <a:cs typeface="Times New Roman"/>
                <a:sym typeface="Times New Roman"/>
              </a:rPr>
              <a:t>наименование промышленного кластера</a:t>
            </a:r>
            <a:r>
              <a:rPr lang="en-US" sz="2730" dirty="0">
                <a:latin typeface="Times New Roman"/>
                <a:ea typeface="Times New Roman"/>
                <a:cs typeface="Times New Roman"/>
                <a:sym typeface="Times New Roman"/>
              </a:rPr>
              <a:t>]</a:t>
            </a:r>
            <a:endParaRPr dirty="0"/>
          </a:p>
        </p:txBody>
      </p:sp>
      <p:sp>
        <p:nvSpPr>
          <p:cNvPr id="89" name="Google Shape;89;p1"/>
          <p:cNvSpPr txBox="1">
            <a:spLocks noGrp="1"/>
          </p:cNvSpPr>
          <p:nvPr>
            <p:ph type="subTitle" idx="1"/>
          </p:nvPr>
        </p:nvSpPr>
        <p:spPr>
          <a:xfrm>
            <a:off x="2321273" y="8640566"/>
            <a:ext cx="9360792" cy="560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136" tIns="44556" rIns="89136" bIns="44556" anchor="t" anchorCtr="0">
            <a:normAutofit/>
          </a:bodyPr>
          <a:lstStyle/>
          <a:p>
            <a:pPr marL="0" indent="0">
              <a:spcBef>
                <a:spcPts val="0"/>
              </a:spcBef>
              <a:buSzPts val="2400"/>
            </a:pPr>
            <a:r>
              <a:rPr lang="en-US" sz="2340" b="1" dirty="0">
                <a:latin typeface="Times New Roman"/>
                <a:ea typeface="Times New Roman"/>
                <a:cs typeface="Times New Roman"/>
                <a:sym typeface="Times New Roman"/>
              </a:rPr>
              <a:t>[</a:t>
            </a:r>
            <a:r>
              <a:rPr lang="ru-RU" sz="2340" b="1" dirty="0">
                <a:latin typeface="Times New Roman"/>
                <a:ea typeface="Times New Roman"/>
                <a:cs typeface="Times New Roman"/>
                <a:sym typeface="Times New Roman"/>
              </a:rPr>
              <a:t>дата</a:t>
            </a:r>
            <a:r>
              <a:rPr lang="en-US" sz="2340" b="1" dirty="0">
                <a:latin typeface="Times New Roman"/>
                <a:ea typeface="Times New Roman"/>
                <a:cs typeface="Times New Roman"/>
                <a:sym typeface="Times New Roman"/>
              </a:rPr>
              <a:t>]</a:t>
            </a:r>
            <a:endParaRPr dirty="0"/>
          </a:p>
        </p:txBody>
      </p:sp>
      <p:sp>
        <p:nvSpPr>
          <p:cNvPr id="91" name="Google Shape;91;p1"/>
          <p:cNvSpPr txBox="1"/>
          <p:nvPr/>
        </p:nvSpPr>
        <p:spPr>
          <a:xfrm>
            <a:off x="928030" y="6797098"/>
            <a:ext cx="7590881" cy="1359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136" tIns="44556" rIns="89136" bIns="44556" anchor="t" anchorCtr="0">
            <a:spAutoFit/>
          </a:bodyPr>
          <a:lstStyle/>
          <a:p>
            <a:pPr>
              <a:buSzPts val="2117"/>
            </a:pPr>
            <a:r>
              <a:rPr lang="en-US" sz="206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</a:t>
            </a:r>
            <a:r>
              <a:rPr lang="ru-RU" sz="206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Директор </a:t>
            </a:r>
            <a:r>
              <a:rPr lang="ru-RU" sz="206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Унитарной </a:t>
            </a:r>
            <a:r>
              <a:rPr lang="ru-RU" sz="206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некоммерческой организации «Фонд развития промышленности Краснодарского края</a:t>
            </a:r>
            <a:r>
              <a:rPr lang="ru-RU" sz="206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6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(специализированная организация промышленного кластера)</a:t>
            </a:r>
            <a:r>
              <a:rPr lang="en-US" sz="206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]</a:t>
            </a:r>
            <a:r>
              <a:rPr lang="ru-RU" sz="206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		</a:t>
            </a:r>
            <a:r>
              <a:rPr lang="ru-RU" sz="2064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	</a:t>
            </a:r>
            <a:endParaRPr sz="142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38A27B-8DAE-438F-B93B-6FE6C2971D6B}"/>
              </a:ext>
            </a:extLst>
          </p:cNvPr>
          <p:cNvSpPr txBox="1"/>
          <p:nvPr/>
        </p:nvSpPr>
        <p:spPr>
          <a:xfrm>
            <a:off x="9898216" y="7430690"/>
            <a:ext cx="3567698" cy="726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</a:t>
            </a:r>
            <a:r>
              <a:rPr lang="en-US" sz="20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0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</a:t>
            </a:r>
          </a:p>
          <a:p>
            <a:r>
              <a:rPr lang="ru-RU" sz="206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6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06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подпись</a:t>
            </a:r>
            <a:r>
              <a:rPr lang="en-US" sz="206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206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6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06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расшифровка</a:t>
            </a:r>
            <a:r>
              <a:rPr lang="en-US" sz="206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206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23470" y="3553544"/>
            <a:ext cx="46267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Форма</a:t>
            </a:r>
            <a:endParaRPr lang="ru-RU" sz="1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/>
          <p:nvPr/>
        </p:nvSpPr>
        <p:spPr>
          <a:xfrm>
            <a:off x="771670" y="155085"/>
            <a:ext cx="12459998" cy="78397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9136" tIns="44556" rIns="89136" bIns="44556" anchor="ctr" anchorCtr="0">
            <a:noAutofit/>
          </a:bodyPr>
          <a:lstStyle/>
          <a:p>
            <a:pPr lvl="0" algn="ctr">
              <a:buSzPts val="1600"/>
            </a:pPr>
            <a:r>
              <a:rPr lang="ru-RU" sz="1800" b="1" cap="small" dirty="0">
                <a:solidFill>
                  <a:schemeClr val="dk1"/>
                </a:solidFill>
              </a:rPr>
              <a:t>СХЕМА ТЕРРИТОРИАЛЬНОГО РАЗМЕЩЕНИЯ УЧАСТНИКОВ </a:t>
            </a:r>
            <a:r>
              <a:rPr lang="en-US" sz="1800" b="1" cap="small" dirty="0">
                <a:solidFill>
                  <a:schemeClr val="dk1"/>
                </a:solidFill>
              </a:rPr>
              <a:t>[</a:t>
            </a:r>
            <a:r>
              <a:rPr lang="ru-RU" sz="1800" b="1" cap="small" dirty="0">
                <a:solidFill>
                  <a:schemeClr val="dk1"/>
                </a:solidFill>
              </a:rPr>
              <a:t>НАИМЕНОВАНИЕ ПРОМЫШЛЕННОГО КЛАСТЕРА</a:t>
            </a:r>
            <a:r>
              <a:rPr lang="en-US" sz="1800" b="1" cap="small" dirty="0">
                <a:solidFill>
                  <a:schemeClr val="dk1"/>
                </a:solidFill>
              </a:rPr>
              <a:t>]</a:t>
            </a:r>
            <a:endParaRPr lang="ru-RU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D50E1A-0506-0443-A4D0-EEEE517FB97E}"/>
              </a:ext>
            </a:extLst>
          </p:cNvPr>
          <p:cNvSpPr txBox="1"/>
          <p:nvPr/>
        </p:nvSpPr>
        <p:spPr>
          <a:xfrm>
            <a:off x="495300" y="2893652"/>
            <a:ext cx="6045200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buSzPts val="1200"/>
            </a:pPr>
            <a:r>
              <a:rPr lang="ru-RU" sz="1800" b="1" dirty="0">
                <a:cs typeface="Arial" panose="020B0604020202020204" pitchFamily="34" charset="0"/>
              </a:rPr>
              <a:t>Список участников </a:t>
            </a:r>
            <a:r>
              <a:rPr lang="en-US" sz="1800" b="1" dirty="0">
                <a:cs typeface="Arial" panose="020B0604020202020204" pitchFamily="34" charset="0"/>
              </a:rPr>
              <a:t>[</a:t>
            </a:r>
            <a:r>
              <a:rPr lang="ru-RU" sz="1800" b="1" dirty="0">
                <a:cs typeface="Arial" panose="020B0604020202020204" pitchFamily="34" charset="0"/>
              </a:rPr>
              <a:t>наименование промышленного кластера</a:t>
            </a:r>
            <a:r>
              <a:rPr lang="en-US" sz="1800" b="1" dirty="0">
                <a:cs typeface="Arial" panose="020B0604020202020204" pitchFamily="34" charset="0"/>
              </a:rPr>
              <a:t>]</a:t>
            </a:r>
            <a:r>
              <a:rPr lang="ru-RU" sz="1800" b="1" dirty="0">
                <a:cs typeface="Arial" panose="020B0604020202020204" pitchFamily="34" charset="0"/>
              </a:rPr>
              <a:t>:</a:t>
            </a:r>
            <a:endParaRPr lang="ru-RU" sz="1800" b="1" dirty="0"/>
          </a:p>
          <a:p>
            <a:pPr indent="-180000" algn="just">
              <a:buFont typeface="+mj-lt"/>
              <a:buAutoNum type="arabicPeriod"/>
            </a:pPr>
            <a:r>
              <a:rPr lang="en-US" sz="1800" dirty="0"/>
              <a:t>[</a:t>
            </a:r>
            <a:r>
              <a:rPr lang="ru-RU" sz="1800" dirty="0"/>
              <a:t>наименование организации – участника промышленного кластера</a:t>
            </a:r>
            <a:r>
              <a:rPr lang="en-US" sz="1800" dirty="0"/>
              <a:t>];</a:t>
            </a:r>
          </a:p>
          <a:p>
            <a:pPr indent="-180000" algn="just">
              <a:buFont typeface="+mj-lt"/>
              <a:buAutoNum type="arabicPeriod"/>
            </a:pPr>
            <a:r>
              <a:rPr lang="en-US" sz="1800" dirty="0"/>
              <a:t>[</a:t>
            </a:r>
            <a:r>
              <a:rPr lang="ru-RU" sz="1800" dirty="0"/>
              <a:t>наименование организации – участника промышленного кластера</a:t>
            </a:r>
            <a:r>
              <a:rPr lang="en-US" sz="1800" dirty="0"/>
              <a:t>];</a:t>
            </a:r>
          </a:p>
          <a:p>
            <a:pPr indent="-180000" algn="just">
              <a:buFont typeface="+mj-lt"/>
              <a:buAutoNum type="arabicPeriod"/>
            </a:pPr>
            <a:r>
              <a:rPr lang="en-US" sz="1800" dirty="0"/>
              <a:t>[</a:t>
            </a:r>
            <a:r>
              <a:rPr lang="ru-RU" sz="1800" dirty="0"/>
              <a:t>наименование организации – участника промышленного кластера</a:t>
            </a:r>
            <a:r>
              <a:rPr lang="en-US" sz="1800" dirty="0"/>
              <a:t>];</a:t>
            </a:r>
          </a:p>
          <a:p>
            <a:pPr indent="-180000" algn="just">
              <a:buFont typeface="+mj-lt"/>
              <a:buAutoNum type="arabicPeriod"/>
            </a:pPr>
            <a:r>
              <a:rPr lang="ru-RU" sz="1800" dirty="0"/>
              <a:t> </a:t>
            </a:r>
            <a:r>
              <a:rPr lang="en-US" sz="1800" dirty="0"/>
              <a:t>[</a:t>
            </a:r>
            <a:r>
              <a:rPr lang="ru-RU" sz="1800" dirty="0"/>
              <a:t>наименование организации – участника промышленного кластера</a:t>
            </a:r>
            <a:r>
              <a:rPr lang="en-US" sz="1800" dirty="0"/>
              <a:t>];</a:t>
            </a:r>
          </a:p>
          <a:p>
            <a:pPr indent="-180000" algn="just">
              <a:buFont typeface="+mj-lt"/>
              <a:buAutoNum type="arabicPeriod"/>
            </a:pPr>
            <a:r>
              <a:rPr lang="en-US" sz="1800" dirty="0"/>
              <a:t>[</a:t>
            </a:r>
            <a:r>
              <a:rPr lang="ru-RU" sz="1800" dirty="0"/>
              <a:t>наименование организации – участника промышленного кластера</a:t>
            </a:r>
            <a:r>
              <a:rPr lang="en-US" sz="1800" dirty="0"/>
              <a:t>];</a:t>
            </a:r>
            <a:endParaRPr lang="ru-RU" sz="1800" dirty="0"/>
          </a:p>
          <a:p>
            <a:pPr indent="-180000" algn="just">
              <a:buFont typeface="+mj-lt"/>
              <a:buAutoNum type="arabicPeriod"/>
            </a:pPr>
            <a:r>
              <a:rPr lang="ru-RU" sz="1800" dirty="0"/>
              <a:t> …</a:t>
            </a:r>
            <a:endParaRPr lang="en-US" sz="1800" dirty="0"/>
          </a:p>
          <a:p>
            <a:pPr algn="ctr"/>
            <a:endParaRPr lang="ru-RU" sz="13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8EF7B9F-129F-9F4A-981C-C60F222F994B}"/>
              </a:ext>
            </a:extLst>
          </p:cNvPr>
          <p:cNvSpPr/>
          <p:nvPr/>
        </p:nvSpPr>
        <p:spPr>
          <a:xfrm>
            <a:off x="7462840" y="2893652"/>
            <a:ext cx="6045200" cy="4546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DC3493-CF4E-474D-B5C2-45AF01B52A91}"/>
              </a:ext>
            </a:extLst>
          </p:cNvPr>
          <p:cNvSpPr txBox="1"/>
          <p:nvPr/>
        </p:nvSpPr>
        <p:spPr>
          <a:xfrm>
            <a:off x="7831140" y="4784732"/>
            <a:ext cx="5308600" cy="764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Схема территориального размещения участников промышленного кластера на карте (по номерам в соответствии со списком)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9" name="Google Shape;169;p4"/>
          <p:cNvCxnSpPr/>
          <p:nvPr/>
        </p:nvCxnSpPr>
        <p:spPr>
          <a:xfrm flipH="1">
            <a:off x="3216098" y="769910"/>
            <a:ext cx="35218" cy="8774646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lgDash"/>
            <a:miter lim="800000"/>
            <a:headEnd type="none" w="sm" len="sm"/>
            <a:tailEnd type="none" w="sm" len="sm"/>
          </a:ln>
        </p:spPr>
      </p:cxnSp>
      <p:sp>
        <p:nvSpPr>
          <p:cNvPr id="171" name="Google Shape;171;p4"/>
          <p:cNvSpPr/>
          <p:nvPr/>
        </p:nvSpPr>
        <p:spPr>
          <a:xfrm>
            <a:off x="1280492" y="251043"/>
            <a:ext cx="12459998" cy="32152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9136" tIns="44556" rIns="89136" bIns="44556" anchor="ctr" anchorCtr="0">
            <a:noAutofit/>
          </a:bodyPr>
          <a:lstStyle/>
          <a:p>
            <a:pPr lvl="0" algn="ctr">
              <a:buSzPts val="1500"/>
            </a:pPr>
            <a:r>
              <a:rPr lang="ru-RU" sz="1800" b="1" cap="small" dirty="0">
                <a:solidFill>
                  <a:schemeClr val="dk1"/>
                </a:solidFill>
              </a:rPr>
              <a:t>СХЕМА ФУНКЦИОНАЛЬНОЙ ЗАВИСИМОСТИ УЧАСТНИКОВ </a:t>
            </a:r>
            <a:r>
              <a:rPr lang="en-US" sz="1800" b="1" cap="small" dirty="0">
                <a:solidFill>
                  <a:schemeClr val="dk1"/>
                </a:solidFill>
              </a:rPr>
              <a:t>[</a:t>
            </a:r>
            <a:r>
              <a:rPr lang="ru-RU" sz="1800" b="1" cap="small" dirty="0">
                <a:solidFill>
                  <a:schemeClr val="dk1"/>
                </a:solidFill>
              </a:rPr>
              <a:t>НАИМЕНОВАНИЕ ПРОМЫШЛЕННОГО КЛАСТЕРА</a:t>
            </a:r>
            <a:r>
              <a:rPr lang="en-US" sz="1800" b="1" cap="small" dirty="0">
                <a:solidFill>
                  <a:schemeClr val="dk1"/>
                </a:solidFill>
              </a:rPr>
              <a:t>]</a:t>
            </a:r>
            <a:endParaRPr sz="1800" dirty="0"/>
          </a:p>
        </p:txBody>
      </p:sp>
      <p:sp>
        <p:nvSpPr>
          <p:cNvPr id="172" name="Google Shape;172;p4"/>
          <p:cNvSpPr txBox="1"/>
          <p:nvPr/>
        </p:nvSpPr>
        <p:spPr>
          <a:xfrm>
            <a:off x="-12006" y="761757"/>
            <a:ext cx="3122360" cy="70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136" tIns="44556" rIns="89136" bIns="44556" anchor="ctr" anchorCtr="0">
            <a:noAutofit/>
          </a:bodyPr>
          <a:lstStyle/>
          <a:p>
            <a:pPr algn="ctr">
              <a:buSzPts val="1500"/>
            </a:pPr>
            <a:r>
              <a:rPr lang="en-US" sz="1463" b="1" cap="small" dirty="0">
                <a:solidFill>
                  <a:schemeClr val="dk1"/>
                </a:solidFill>
              </a:rPr>
              <a:t>I </a:t>
            </a:r>
            <a:r>
              <a:rPr lang="ru-RU" sz="1463" b="1" cap="small" dirty="0">
                <a:solidFill>
                  <a:schemeClr val="dk1"/>
                </a:solidFill>
              </a:rPr>
              <a:t>ПЕРЕДЕЛ </a:t>
            </a:r>
            <a:endParaRPr sz="1463" b="1" cap="small" dirty="0">
              <a:solidFill>
                <a:schemeClr val="dk1"/>
              </a:solidFill>
            </a:endParaRPr>
          </a:p>
          <a:p>
            <a:pPr algn="ctr">
              <a:buSzPts val="1500"/>
            </a:pPr>
            <a:r>
              <a:rPr lang="en-US" sz="1463" b="1" cap="small" dirty="0">
                <a:solidFill>
                  <a:schemeClr val="dk1"/>
                </a:solidFill>
              </a:rPr>
              <a:t>[</a:t>
            </a:r>
            <a:r>
              <a:rPr lang="ru-RU" sz="1463" b="1" cap="small" dirty="0">
                <a:solidFill>
                  <a:schemeClr val="dk1"/>
                </a:solidFill>
              </a:rPr>
              <a:t>обобщенное название продукции</a:t>
            </a:r>
            <a:r>
              <a:rPr lang="en-US" sz="1463" b="1" cap="small" dirty="0">
                <a:solidFill>
                  <a:schemeClr val="dk1"/>
                </a:solidFill>
              </a:rPr>
              <a:t>]</a:t>
            </a:r>
            <a:endParaRPr sz="1463" dirty="0"/>
          </a:p>
        </p:txBody>
      </p:sp>
      <p:sp>
        <p:nvSpPr>
          <p:cNvPr id="174" name="Google Shape;174;p4"/>
          <p:cNvSpPr txBox="1"/>
          <p:nvPr/>
        </p:nvSpPr>
        <p:spPr>
          <a:xfrm>
            <a:off x="4615469" y="739512"/>
            <a:ext cx="2612733" cy="70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136" tIns="44556" rIns="89136" bIns="44556" anchor="ctr" anchorCtr="0">
            <a:noAutofit/>
          </a:bodyPr>
          <a:lstStyle/>
          <a:p>
            <a:pPr algn="ctr">
              <a:buSzPts val="1500"/>
            </a:pPr>
            <a:r>
              <a:rPr lang="en-US" sz="1463" b="1" cap="small" dirty="0">
                <a:solidFill>
                  <a:schemeClr val="dk1"/>
                </a:solidFill>
              </a:rPr>
              <a:t>II </a:t>
            </a:r>
            <a:r>
              <a:rPr lang="ru-RU" sz="1463" b="1" cap="small" dirty="0">
                <a:solidFill>
                  <a:schemeClr val="dk1"/>
                </a:solidFill>
              </a:rPr>
              <a:t>ПЕРЕДЕЛ </a:t>
            </a:r>
            <a:endParaRPr sz="1463" dirty="0"/>
          </a:p>
          <a:p>
            <a:pPr algn="ctr">
              <a:buSzPts val="1500"/>
            </a:pPr>
            <a:r>
              <a:rPr lang="ru-RU" sz="1463" b="1" cap="small" dirty="0">
                <a:solidFill>
                  <a:schemeClr val="dk1"/>
                </a:solidFill>
              </a:rPr>
              <a:t>[обобщенное название продукции]</a:t>
            </a:r>
            <a:endParaRPr lang="ru-RU" sz="1463" dirty="0"/>
          </a:p>
        </p:txBody>
      </p:sp>
      <p:cxnSp>
        <p:nvCxnSpPr>
          <p:cNvPr id="217" name="Google Shape;217;p4"/>
          <p:cNvCxnSpPr/>
          <p:nvPr/>
        </p:nvCxnSpPr>
        <p:spPr>
          <a:xfrm flipH="1">
            <a:off x="8261901" y="769910"/>
            <a:ext cx="35218" cy="8774646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lgDash"/>
            <a:miter lim="800000"/>
            <a:headEnd type="none" w="sm" len="sm"/>
            <a:tailEnd type="none" w="sm" len="sm"/>
          </a:ln>
        </p:spPr>
      </p:cxnSp>
      <p:sp>
        <p:nvSpPr>
          <p:cNvPr id="218" name="Google Shape;218;p4"/>
          <p:cNvSpPr txBox="1"/>
          <p:nvPr/>
        </p:nvSpPr>
        <p:spPr>
          <a:xfrm>
            <a:off x="10291854" y="747369"/>
            <a:ext cx="2399580" cy="701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136" tIns="44556" rIns="89136" bIns="44556" anchor="ctr" anchorCtr="0">
            <a:noAutofit/>
          </a:bodyPr>
          <a:lstStyle/>
          <a:p>
            <a:pPr algn="ctr">
              <a:buSzPts val="1500"/>
            </a:pPr>
            <a:r>
              <a:rPr lang="en-US" sz="1463" b="1" cap="small" dirty="0">
                <a:solidFill>
                  <a:schemeClr val="dk1"/>
                </a:solidFill>
              </a:rPr>
              <a:t>III </a:t>
            </a:r>
            <a:r>
              <a:rPr lang="ru-RU" sz="1463" b="1" cap="small" dirty="0">
                <a:solidFill>
                  <a:schemeClr val="dk1"/>
                </a:solidFill>
              </a:rPr>
              <a:t>ПЕРЕДЕЛ</a:t>
            </a:r>
            <a:endParaRPr sz="1463" dirty="0"/>
          </a:p>
          <a:p>
            <a:pPr algn="ctr">
              <a:buSzPts val="1500"/>
            </a:pPr>
            <a:r>
              <a:rPr lang="ru-RU" sz="1463" b="1" cap="small" dirty="0">
                <a:solidFill>
                  <a:schemeClr val="dk1"/>
                </a:solidFill>
              </a:rPr>
              <a:t>[обобщенное название</a:t>
            </a:r>
            <a:r>
              <a:rPr lang="en-US" sz="1463" b="1" cap="small" dirty="0">
                <a:solidFill>
                  <a:schemeClr val="dk1"/>
                </a:solidFill>
              </a:rPr>
              <a:t> </a:t>
            </a:r>
            <a:r>
              <a:rPr lang="ru-RU" sz="1463" b="1" cap="small" dirty="0">
                <a:solidFill>
                  <a:schemeClr val="dk1"/>
                </a:solidFill>
              </a:rPr>
              <a:t>конечной продукции]</a:t>
            </a:r>
            <a:endParaRPr lang="ru-RU" sz="1463" dirty="0"/>
          </a:p>
        </p:txBody>
      </p:sp>
      <p:sp>
        <p:nvSpPr>
          <p:cNvPr id="107" name="Google Shape;179;p4">
            <a:extLst>
              <a:ext uri="{FF2B5EF4-FFF2-40B4-BE49-F238E27FC236}">
                <a16:creationId xmlns:a16="http://schemas.microsoft.com/office/drawing/2014/main" id="{0433DA59-72E7-A44A-B7E1-F49C27D7D829}"/>
              </a:ext>
            </a:extLst>
          </p:cNvPr>
          <p:cNvSpPr/>
          <p:nvPr/>
        </p:nvSpPr>
        <p:spPr>
          <a:xfrm>
            <a:off x="4187747" y="4618994"/>
            <a:ext cx="2838628" cy="65225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2">
              <a:lumMod val="60000"/>
              <a:lumOff val="40000"/>
            </a:schemeClr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6043" tIns="37390" rIns="46043" bIns="37390" anchor="ctr" anchorCtr="0">
            <a:noAutofit/>
          </a:bodyPr>
          <a:lstStyle/>
          <a:p>
            <a:pPr lvl="0" algn="ctr">
              <a:lnSpc>
                <a:spcPct val="90000"/>
              </a:lnSpc>
              <a:buSzPts val="1200"/>
            </a:pPr>
            <a:r>
              <a:rPr lang="en-US" sz="1170" b="1" dirty="0"/>
              <a:t>[</a:t>
            </a:r>
            <a:r>
              <a:rPr lang="ru-RU" sz="1170" b="1" dirty="0"/>
              <a:t>наименование участника промышленного кластера</a:t>
            </a:r>
            <a:r>
              <a:rPr lang="en-US" sz="1170" b="1" dirty="0"/>
              <a:t>]</a:t>
            </a:r>
            <a:endParaRPr sz="1170" dirty="0"/>
          </a:p>
        </p:txBody>
      </p:sp>
      <p:graphicFrame>
        <p:nvGraphicFramePr>
          <p:cNvPr id="124" name="Google Shape;200;p4">
            <a:extLst>
              <a:ext uri="{FF2B5EF4-FFF2-40B4-BE49-F238E27FC236}">
                <a16:creationId xmlns:a16="http://schemas.microsoft.com/office/drawing/2014/main" id="{1823A349-0D86-E945-80D8-D8D8CBE731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3686196"/>
              </p:ext>
            </p:extLst>
          </p:nvPr>
        </p:nvGraphicFramePr>
        <p:xfrm>
          <a:off x="4187747" y="5299530"/>
          <a:ext cx="2844334" cy="442070"/>
        </p:xfrm>
        <a:graphic>
          <a:graphicData uri="http://schemas.openxmlformats.org/drawingml/2006/table">
            <a:tbl>
              <a:tblPr firstRow="1" bandRow="1">
                <a:noFill/>
                <a:tableStyleId>{C3F93148-1A8D-452F-AD29-064B62B9DD44}</a:tableStyleId>
              </a:tblPr>
              <a:tblGrid>
                <a:gridCol w="728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0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41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70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207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50" b="0" u="none" strike="noStrike" cap="none" dirty="0">
                          <a:solidFill>
                            <a:schemeClr val="dk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А (…)</a:t>
                      </a:r>
                      <a:endParaRPr lang="ru-RU" sz="1050" u="none" strike="noStrike" cap="none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50" b="0" u="none" strike="noStrike" cap="none" dirty="0">
                          <a:solidFill>
                            <a:schemeClr val="dk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Б (…)</a:t>
                      </a:r>
                      <a:endParaRPr lang="ru-RU" sz="1050" u="none" strike="noStrike" cap="none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50" b="0" u="none" strike="noStrike" cap="none" dirty="0">
                          <a:solidFill>
                            <a:schemeClr val="dk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В (…)</a:t>
                      </a:r>
                      <a:endParaRPr lang="ru-RU" sz="1050" u="none" strike="noStrike" cap="none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50" b="0" u="none" strike="noStrike" cap="none" dirty="0">
                          <a:solidFill>
                            <a:schemeClr val="dk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 Г (…)</a:t>
                      </a:r>
                      <a:endParaRPr lang="ru-RU" sz="1050" u="none" strike="noStrike" cap="none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9" name="TextBox 68">
            <a:extLst>
              <a:ext uri="{FF2B5EF4-FFF2-40B4-BE49-F238E27FC236}">
                <a16:creationId xmlns:a16="http://schemas.microsoft.com/office/drawing/2014/main" id="{8526DD2B-6E62-49D3-8F97-567330648D72}"/>
              </a:ext>
            </a:extLst>
          </p:cNvPr>
          <p:cNvSpPr txBox="1"/>
          <p:nvPr/>
        </p:nvSpPr>
        <p:spPr>
          <a:xfrm>
            <a:off x="73831" y="8258583"/>
            <a:ext cx="9689531" cy="994631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 lIns="40131" tIns="20066" rIns="40131" bIns="20066" rtlCol="0">
            <a:spAutoFit/>
          </a:bodyPr>
          <a:lstStyle/>
          <a:p>
            <a:pPr algn="just" defTabSz="401316" fontAlgn="base">
              <a:spcBef>
                <a:spcPct val="0"/>
              </a:spcBef>
              <a:spcAft>
                <a:spcPct val="0"/>
              </a:spcAft>
            </a:pPr>
            <a:endParaRPr lang="ru-RU" sz="1400" dirty="0">
              <a:latin typeface="+mn-lt"/>
              <a:cs typeface="Calibri" panose="020F0502020204030204" pitchFamily="34" charset="0"/>
            </a:endParaRPr>
          </a:p>
          <a:p>
            <a:pPr algn="just" defTabSz="401316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200" dirty="0">
                <a:latin typeface="+mn-lt"/>
                <a:cs typeface="Calibri" panose="020F0502020204030204" pitchFamily="34" charset="0"/>
              </a:rPr>
              <a:t>А – фактический объем поставки продукции участникам промышленного </a:t>
            </a:r>
            <a:r>
              <a:rPr lang="ru-RU" altLang="ru-RU" sz="1200" dirty="0" smtClean="0">
                <a:latin typeface="+mn-lt"/>
                <a:cs typeface="Calibri" panose="020F0502020204030204" pitchFamily="34" charset="0"/>
              </a:rPr>
              <a:t>кластера, млн руб.</a:t>
            </a:r>
            <a:endParaRPr lang="ru-RU" altLang="ru-RU" sz="1200" dirty="0">
              <a:latin typeface="+mn-lt"/>
              <a:cs typeface="Calibri" panose="020F0502020204030204" pitchFamily="34" charset="0"/>
            </a:endParaRPr>
          </a:p>
          <a:p>
            <a:pPr algn="just"/>
            <a:r>
              <a:rPr lang="ru-RU" altLang="ru-RU" sz="12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Б – планируемый объем поставки продукции участникам промышленного </a:t>
            </a:r>
            <a:r>
              <a:rPr lang="ru-RU" altLang="ru-RU" sz="1200" dirty="0" smtClean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кластера, млн руб.</a:t>
            </a:r>
            <a:endParaRPr lang="ru-RU" sz="1200" dirty="0">
              <a:latin typeface="+mn-lt"/>
              <a:cs typeface="Calibri" panose="020F0502020204030204" pitchFamily="34" charset="0"/>
            </a:endParaRPr>
          </a:p>
          <a:p>
            <a:pPr algn="just"/>
            <a:r>
              <a:rPr lang="ru-RU" sz="1200" dirty="0">
                <a:latin typeface="+mn-lt"/>
                <a:cs typeface="Calibri" panose="020F0502020204030204" pitchFamily="34" charset="0"/>
              </a:rPr>
              <a:t>В – фактический объем </a:t>
            </a:r>
            <a:r>
              <a:rPr lang="ru-RU" sz="1200" dirty="0" smtClean="0">
                <a:latin typeface="+mn-lt"/>
                <a:cs typeface="Calibri" panose="020F0502020204030204" pitchFamily="34" charset="0"/>
              </a:rPr>
              <a:t>выполнения собственными силами работ и (или) услуг производственного характера, млн руб.</a:t>
            </a:r>
            <a:endParaRPr lang="ru-RU" sz="1200" dirty="0">
              <a:latin typeface="+mn-lt"/>
              <a:cs typeface="Calibri" panose="020F0502020204030204" pitchFamily="34" charset="0"/>
            </a:endParaRPr>
          </a:p>
          <a:p>
            <a:pPr algn="just"/>
            <a:r>
              <a:rPr lang="ru-RU" sz="1200" dirty="0">
                <a:latin typeface="+mn-lt"/>
                <a:cs typeface="Calibri" panose="020F0502020204030204" pitchFamily="34" charset="0"/>
              </a:rPr>
              <a:t>Г – планируемый объем </a:t>
            </a:r>
            <a:r>
              <a:rPr lang="ru-RU" sz="1200" dirty="0" smtClean="0">
                <a:latin typeface="+mn-lt"/>
                <a:cs typeface="Calibri" panose="020F0502020204030204" pitchFamily="34" charset="0"/>
              </a:rPr>
              <a:t>выполнения собственными силами работ и (или) услуг производственного характера, млн руб.</a:t>
            </a:r>
            <a:endParaRPr lang="ru-RU" sz="120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BD99313-1FC6-4122-AE2F-2A5DA618032E}"/>
              </a:ext>
            </a:extLst>
          </p:cNvPr>
          <p:cNvSpPr txBox="1"/>
          <p:nvPr/>
        </p:nvSpPr>
        <p:spPr>
          <a:xfrm>
            <a:off x="45914" y="5761195"/>
            <a:ext cx="1169976" cy="255968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 lIns="40131" tIns="20066" rIns="40131" bIns="20066" rtlCol="0">
            <a:spAutoFit/>
          </a:bodyPr>
          <a:lstStyle/>
          <a:p>
            <a:r>
              <a:rPr lang="ru-RU" sz="1400" b="1" u="sng" dirty="0">
                <a:latin typeface="Calibri" panose="020F0502020204030204" pitchFamily="34" charset="0"/>
                <a:cs typeface="Calibri" panose="020F0502020204030204" pitchFamily="34" charset="0"/>
              </a:rPr>
              <a:t>Показатель:  </a:t>
            </a:r>
          </a:p>
        </p:txBody>
      </p:sp>
      <p:sp>
        <p:nvSpPr>
          <p:cNvPr id="133" name="Google Shape;179;p4">
            <a:extLst>
              <a:ext uri="{FF2B5EF4-FFF2-40B4-BE49-F238E27FC236}">
                <a16:creationId xmlns:a16="http://schemas.microsoft.com/office/drawing/2014/main" id="{2161DDB4-299F-FD44-BC3B-0D69E27D2564}"/>
              </a:ext>
            </a:extLst>
          </p:cNvPr>
          <p:cNvSpPr/>
          <p:nvPr/>
        </p:nvSpPr>
        <p:spPr>
          <a:xfrm>
            <a:off x="406364" y="4608593"/>
            <a:ext cx="2392554" cy="3746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2">
              <a:lumMod val="60000"/>
              <a:lumOff val="40000"/>
            </a:schemeClr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6043" tIns="37390" rIns="46043" bIns="37390" anchor="ctr" anchorCtr="0">
            <a:noAutofit/>
          </a:bodyPr>
          <a:lstStyle/>
          <a:p>
            <a:pPr lvl="0" algn="ctr">
              <a:lnSpc>
                <a:spcPct val="90000"/>
              </a:lnSpc>
              <a:buSzPts val="1200"/>
            </a:pPr>
            <a:r>
              <a:rPr lang="en-US" sz="1170" b="1" dirty="0"/>
              <a:t>[</a:t>
            </a:r>
            <a:r>
              <a:rPr lang="ru-RU" sz="1170" b="1" dirty="0"/>
              <a:t>наименование участника промышленного кластера</a:t>
            </a:r>
            <a:r>
              <a:rPr lang="en-US" sz="1170" b="1" dirty="0"/>
              <a:t>]</a:t>
            </a:r>
            <a:endParaRPr sz="1170" dirty="0"/>
          </a:p>
        </p:txBody>
      </p:sp>
      <p:graphicFrame>
        <p:nvGraphicFramePr>
          <p:cNvPr id="136" name="Google Shape;200;p4">
            <a:extLst>
              <a:ext uri="{FF2B5EF4-FFF2-40B4-BE49-F238E27FC236}">
                <a16:creationId xmlns:a16="http://schemas.microsoft.com/office/drawing/2014/main" id="{68D3D39B-8EA3-4749-8B90-26E53B2D09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1513751"/>
              </p:ext>
            </p:extLst>
          </p:nvPr>
        </p:nvGraphicFramePr>
        <p:xfrm>
          <a:off x="408169" y="4965135"/>
          <a:ext cx="2397363" cy="445111"/>
        </p:xfrm>
        <a:graphic>
          <a:graphicData uri="http://schemas.openxmlformats.org/drawingml/2006/table">
            <a:tbl>
              <a:tblPr firstRow="1" bandRow="1">
                <a:noFill/>
                <a:tableStyleId>{C3F93148-1A8D-452F-AD29-064B62B9DD44}</a:tableStyleId>
              </a:tblPr>
              <a:tblGrid>
                <a:gridCol w="6136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4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54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08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511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50" b="0" u="none" strike="noStrike" cap="none" dirty="0">
                          <a:solidFill>
                            <a:schemeClr val="dk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А (…)</a:t>
                      </a:r>
                      <a:endParaRPr lang="ru-RU" sz="1050" u="none" strike="noStrike" cap="none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50" b="0" u="none" strike="noStrike" cap="none" dirty="0">
                          <a:solidFill>
                            <a:schemeClr val="dk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Б (…)</a:t>
                      </a:r>
                      <a:endParaRPr lang="ru-RU" sz="1050" u="none" strike="noStrike" cap="none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50" b="0" u="none" strike="noStrike" cap="none" dirty="0">
                          <a:solidFill>
                            <a:schemeClr val="dk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В (…)</a:t>
                      </a:r>
                      <a:endParaRPr lang="ru-RU" sz="1050" u="none" strike="noStrike" cap="none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50" b="0" u="none" strike="noStrike" cap="none" dirty="0">
                          <a:solidFill>
                            <a:schemeClr val="dk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 Г (…)</a:t>
                      </a:r>
                      <a:endParaRPr lang="ru-RU" sz="1050" u="none" strike="noStrike" cap="none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0FBECD07-4083-5543-A30E-98778286C810}"/>
              </a:ext>
            </a:extLst>
          </p:cNvPr>
          <p:cNvCxnSpPr>
            <a:cxnSpLocks/>
            <a:endCxn id="133" idx="3"/>
          </p:cNvCxnSpPr>
          <p:nvPr/>
        </p:nvCxnSpPr>
        <p:spPr>
          <a:xfrm>
            <a:off x="1595673" y="3680388"/>
            <a:ext cx="0" cy="928205"/>
          </a:xfrm>
          <a:prstGeom prst="straightConnector1">
            <a:avLst/>
          </a:prstGeom>
          <a:ln>
            <a:solidFill>
              <a:srgbClr val="15D3D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EBC813A-ACC7-6545-8B09-C3B52E681387}"/>
              </a:ext>
            </a:extLst>
          </p:cNvPr>
          <p:cNvSpPr txBox="1"/>
          <p:nvPr/>
        </p:nvSpPr>
        <p:spPr>
          <a:xfrm rot="16200000">
            <a:off x="626194" y="3870428"/>
            <a:ext cx="1221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[</a:t>
            </a:r>
            <a:r>
              <a:rPr lang="ru-RU" sz="800" dirty="0"/>
              <a:t>наименование поставляемой продукции</a:t>
            </a:r>
            <a:r>
              <a:rPr lang="en-US" sz="800" dirty="0"/>
              <a:t>]</a:t>
            </a:r>
            <a:endParaRPr lang="ru-RU" sz="800" dirty="0"/>
          </a:p>
        </p:txBody>
      </p:sp>
      <p:sp>
        <p:nvSpPr>
          <p:cNvPr id="137" name="Google Shape;179;p4">
            <a:extLst>
              <a:ext uri="{FF2B5EF4-FFF2-40B4-BE49-F238E27FC236}">
                <a16:creationId xmlns:a16="http://schemas.microsoft.com/office/drawing/2014/main" id="{FD8EB0D2-CC37-F84B-99B7-F991C27CA61F}"/>
              </a:ext>
            </a:extLst>
          </p:cNvPr>
          <p:cNvSpPr/>
          <p:nvPr/>
        </p:nvSpPr>
        <p:spPr>
          <a:xfrm>
            <a:off x="4187746" y="2864202"/>
            <a:ext cx="2836829" cy="585765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2">
              <a:lumMod val="60000"/>
              <a:lumOff val="40000"/>
            </a:schemeClr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6043" tIns="37390" rIns="46043" bIns="37390" anchor="ctr" anchorCtr="0">
            <a:noAutofit/>
          </a:bodyPr>
          <a:lstStyle/>
          <a:p>
            <a:pPr lvl="0" algn="ctr">
              <a:lnSpc>
                <a:spcPct val="90000"/>
              </a:lnSpc>
              <a:buSzPts val="1200"/>
            </a:pPr>
            <a:r>
              <a:rPr lang="en-US" sz="1170" b="1" dirty="0"/>
              <a:t>[</a:t>
            </a:r>
            <a:r>
              <a:rPr lang="ru-RU" sz="1170" b="1" dirty="0"/>
              <a:t>наименование участника промышленного кластера</a:t>
            </a:r>
            <a:r>
              <a:rPr lang="en-US" sz="1170" b="1" dirty="0"/>
              <a:t>]</a:t>
            </a:r>
            <a:endParaRPr sz="1170" dirty="0"/>
          </a:p>
        </p:txBody>
      </p:sp>
      <p:graphicFrame>
        <p:nvGraphicFramePr>
          <p:cNvPr id="138" name="Google Shape;200;p4">
            <a:extLst>
              <a:ext uri="{FF2B5EF4-FFF2-40B4-BE49-F238E27FC236}">
                <a16:creationId xmlns:a16="http://schemas.microsoft.com/office/drawing/2014/main" id="{60BE3718-F7E9-9D48-AF92-40ED874EC5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4470060"/>
              </p:ext>
            </p:extLst>
          </p:nvPr>
        </p:nvGraphicFramePr>
        <p:xfrm>
          <a:off x="4189552" y="3457583"/>
          <a:ext cx="2842531" cy="456450"/>
        </p:xfrm>
        <a:graphic>
          <a:graphicData uri="http://schemas.openxmlformats.org/drawingml/2006/table">
            <a:tbl>
              <a:tblPr firstRow="1" bandRow="1">
                <a:noFill/>
                <a:tableStyleId>{C3F93148-1A8D-452F-AD29-064B62B9DD44}</a:tableStyleId>
              </a:tblPr>
              <a:tblGrid>
                <a:gridCol w="7275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46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37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65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6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50" b="0" u="none" strike="noStrike" cap="none" dirty="0">
                          <a:solidFill>
                            <a:schemeClr val="dk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А (…)</a:t>
                      </a:r>
                      <a:endParaRPr lang="ru-RU" sz="1050" u="none" strike="noStrike" cap="none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50" b="0" u="none" strike="noStrike" cap="none" dirty="0">
                          <a:solidFill>
                            <a:schemeClr val="dk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Б (…)</a:t>
                      </a:r>
                      <a:endParaRPr lang="ru-RU" sz="1050" u="none" strike="noStrike" cap="none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50" b="0" u="none" strike="noStrike" cap="none" dirty="0">
                          <a:solidFill>
                            <a:schemeClr val="dk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В (…)</a:t>
                      </a:r>
                      <a:endParaRPr lang="ru-RU" sz="1050" u="none" strike="noStrike" cap="none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50" b="0" u="none" strike="noStrike" cap="none" dirty="0">
                          <a:solidFill>
                            <a:schemeClr val="dk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 Г (…)</a:t>
                      </a:r>
                      <a:endParaRPr lang="ru-RU" sz="1050" u="none" strike="noStrike" cap="none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7" name="Google Shape;179;p4">
            <a:extLst>
              <a:ext uri="{FF2B5EF4-FFF2-40B4-BE49-F238E27FC236}">
                <a16:creationId xmlns:a16="http://schemas.microsoft.com/office/drawing/2014/main" id="{F52E83A4-7039-D24E-A45E-6E086A92EF57}"/>
              </a:ext>
            </a:extLst>
          </p:cNvPr>
          <p:cNvSpPr/>
          <p:nvPr/>
        </p:nvSpPr>
        <p:spPr>
          <a:xfrm>
            <a:off x="558764" y="2878735"/>
            <a:ext cx="2392554" cy="3746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2">
              <a:lumMod val="60000"/>
              <a:lumOff val="40000"/>
            </a:schemeClr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6043" tIns="37390" rIns="46043" bIns="37390" anchor="ctr" anchorCtr="0">
            <a:noAutofit/>
          </a:bodyPr>
          <a:lstStyle/>
          <a:p>
            <a:pPr lvl="0" algn="ctr">
              <a:lnSpc>
                <a:spcPct val="90000"/>
              </a:lnSpc>
              <a:buSzPts val="1200"/>
            </a:pPr>
            <a:r>
              <a:rPr lang="en-US" sz="1170" b="1" dirty="0"/>
              <a:t>[</a:t>
            </a:r>
            <a:r>
              <a:rPr lang="ru-RU" sz="1170" b="1" dirty="0"/>
              <a:t>наименование участника промышленного кластера</a:t>
            </a:r>
            <a:r>
              <a:rPr lang="en-US" sz="1170" b="1" dirty="0"/>
              <a:t>]</a:t>
            </a:r>
            <a:endParaRPr sz="1170" dirty="0"/>
          </a:p>
        </p:txBody>
      </p:sp>
      <p:graphicFrame>
        <p:nvGraphicFramePr>
          <p:cNvPr id="148" name="Google Shape;200;p4">
            <a:extLst>
              <a:ext uri="{FF2B5EF4-FFF2-40B4-BE49-F238E27FC236}">
                <a16:creationId xmlns:a16="http://schemas.microsoft.com/office/drawing/2014/main" id="{6CF765C2-DC5B-7140-A13A-FF5990AA7D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7442479"/>
              </p:ext>
            </p:extLst>
          </p:nvPr>
        </p:nvGraphicFramePr>
        <p:xfrm>
          <a:off x="560569" y="3235277"/>
          <a:ext cx="2397363" cy="445111"/>
        </p:xfrm>
        <a:graphic>
          <a:graphicData uri="http://schemas.openxmlformats.org/drawingml/2006/table">
            <a:tbl>
              <a:tblPr firstRow="1" bandRow="1">
                <a:noFill/>
                <a:tableStyleId>{C3F93148-1A8D-452F-AD29-064B62B9DD44}</a:tableStyleId>
              </a:tblPr>
              <a:tblGrid>
                <a:gridCol w="6136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4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54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08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511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50" b="0" u="none" strike="noStrike" cap="none" dirty="0">
                          <a:solidFill>
                            <a:schemeClr val="dk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А (…)</a:t>
                      </a:r>
                      <a:endParaRPr lang="ru-RU" sz="1050" u="none" strike="noStrike" cap="none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50" b="0" u="none" strike="noStrike" cap="none" dirty="0">
                          <a:solidFill>
                            <a:schemeClr val="dk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Б (…)</a:t>
                      </a:r>
                      <a:endParaRPr lang="ru-RU" sz="1050" u="none" strike="noStrike" cap="none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50" b="0" u="none" strike="noStrike" cap="none" dirty="0">
                          <a:solidFill>
                            <a:schemeClr val="dk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В (…)</a:t>
                      </a:r>
                      <a:endParaRPr lang="ru-RU" sz="1050" u="none" strike="noStrike" cap="none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50" b="0" u="none" strike="noStrike" cap="none" dirty="0">
                          <a:solidFill>
                            <a:schemeClr val="dk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 Г (…)</a:t>
                      </a:r>
                      <a:endParaRPr lang="ru-RU" sz="1050" u="none" strike="noStrike" cap="none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149" name="Прямая со стрелкой 148">
            <a:extLst>
              <a:ext uri="{FF2B5EF4-FFF2-40B4-BE49-F238E27FC236}">
                <a16:creationId xmlns:a16="http://schemas.microsoft.com/office/drawing/2014/main" id="{408B4294-A512-B541-BB65-934AC166E343}"/>
              </a:ext>
            </a:extLst>
          </p:cNvPr>
          <p:cNvCxnSpPr>
            <a:cxnSpLocks/>
          </p:cNvCxnSpPr>
          <p:nvPr/>
        </p:nvCxnSpPr>
        <p:spPr>
          <a:xfrm>
            <a:off x="2968839" y="3253335"/>
            <a:ext cx="1218908" cy="0"/>
          </a:xfrm>
          <a:prstGeom prst="straightConnector1">
            <a:avLst/>
          </a:prstGeom>
          <a:ln>
            <a:solidFill>
              <a:srgbClr val="15D3D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TextBox 149">
            <a:extLst>
              <a:ext uri="{FF2B5EF4-FFF2-40B4-BE49-F238E27FC236}">
                <a16:creationId xmlns:a16="http://schemas.microsoft.com/office/drawing/2014/main" id="{FF638A58-A406-CB43-897E-49E9A918527A}"/>
              </a:ext>
            </a:extLst>
          </p:cNvPr>
          <p:cNvSpPr txBox="1"/>
          <p:nvPr/>
        </p:nvSpPr>
        <p:spPr>
          <a:xfrm>
            <a:off x="3060114" y="2775543"/>
            <a:ext cx="1221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[</a:t>
            </a:r>
            <a:r>
              <a:rPr lang="ru-RU" sz="800" dirty="0"/>
              <a:t>наименование поставляемой продукции</a:t>
            </a:r>
            <a:r>
              <a:rPr lang="en-US" sz="800" dirty="0"/>
              <a:t>]</a:t>
            </a:r>
            <a:endParaRPr lang="ru-RU" sz="800" dirty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425BD020-A586-F442-9217-6DEBFD4D6B6B}"/>
              </a:ext>
            </a:extLst>
          </p:cNvPr>
          <p:cNvCxnSpPr/>
          <p:nvPr/>
        </p:nvCxnSpPr>
        <p:spPr>
          <a:xfrm>
            <a:off x="2957932" y="3457832"/>
            <a:ext cx="620361" cy="0"/>
          </a:xfrm>
          <a:prstGeom prst="line">
            <a:avLst/>
          </a:prstGeom>
          <a:ln>
            <a:solidFill>
              <a:srgbClr val="15D3D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Прямая соединительная линия 151">
            <a:extLst>
              <a:ext uri="{FF2B5EF4-FFF2-40B4-BE49-F238E27FC236}">
                <a16:creationId xmlns:a16="http://schemas.microsoft.com/office/drawing/2014/main" id="{8D67F571-5655-AB40-9C19-46581EDBF7D8}"/>
              </a:ext>
            </a:extLst>
          </p:cNvPr>
          <p:cNvCxnSpPr>
            <a:cxnSpLocks/>
          </p:cNvCxnSpPr>
          <p:nvPr/>
        </p:nvCxnSpPr>
        <p:spPr>
          <a:xfrm>
            <a:off x="3578293" y="3433875"/>
            <a:ext cx="0" cy="1723358"/>
          </a:xfrm>
          <a:prstGeom prst="line">
            <a:avLst/>
          </a:prstGeom>
          <a:ln>
            <a:solidFill>
              <a:srgbClr val="15D3D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DA924742-64DA-9447-A104-F9F016AA970E}"/>
              </a:ext>
            </a:extLst>
          </p:cNvPr>
          <p:cNvCxnSpPr>
            <a:cxnSpLocks/>
          </p:cNvCxnSpPr>
          <p:nvPr/>
        </p:nvCxnSpPr>
        <p:spPr>
          <a:xfrm flipV="1">
            <a:off x="3578293" y="5148574"/>
            <a:ext cx="609453" cy="0"/>
          </a:xfrm>
          <a:prstGeom prst="straightConnector1">
            <a:avLst/>
          </a:prstGeom>
          <a:ln>
            <a:solidFill>
              <a:srgbClr val="15D3D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Прямая со стрелкой 153">
            <a:extLst>
              <a:ext uri="{FF2B5EF4-FFF2-40B4-BE49-F238E27FC236}">
                <a16:creationId xmlns:a16="http://schemas.microsoft.com/office/drawing/2014/main" id="{47497EAA-75FC-A94F-8FBD-D5B015C3365E}"/>
              </a:ext>
            </a:extLst>
          </p:cNvPr>
          <p:cNvCxnSpPr>
            <a:cxnSpLocks/>
          </p:cNvCxnSpPr>
          <p:nvPr/>
        </p:nvCxnSpPr>
        <p:spPr>
          <a:xfrm>
            <a:off x="2798918" y="5281582"/>
            <a:ext cx="1388829" cy="0"/>
          </a:xfrm>
          <a:prstGeom prst="straightConnector1">
            <a:avLst/>
          </a:prstGeom>
          <a:ln>
            <a:solidFill>
              <a:srgbClr val="15D3D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E5C7E827-DF93-EA4F-A4D9-C95EE7F87FAB}"/>
              </a:ext>
            </a:extLst>
          </p:cNvPr>
          <p:cNvSpPr txBox="1"/>
          <p:nvPr/>
        </p:nvSpPr>
        <p:spPr>
          <a:xfrm>
            <a:off x="3108748" y="5299530"/>
            <a:ext cx="1221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[</a:t>
            </a:r>
            <a:r>
              <a:rPr lang="ru-RU" sz="800" dirty="0"/>
              <a:t>наименование поставляемой продукции</a:t>
            </a:r>
            <a:r>
              <a:rPr lang="en-US" sz="800" dirty="0"/>
              <a:t>]</a:t>
            </a:r>
            <a:endParaRPr lang="ru-RU" sz="800" dirty="0"/>
          </a:p>
        </p:txBody>
      </p:sp>
      <p:sp>
        <p:nvSpPr>
          <p:cNvPr id="158" name="Google Shape;179;p4">
            <a:extLst>
              <a:ext uri="{FF2B5EF4-FFF2-40B4-BE49-F238E27FC236}">
                <a16:creationId xmlns:a16="http://schemas.microsoft.com/office/drawing/2014/main" id="{36B66251-9C2B-9F47-9893-DDC93DBDD903}"/>
              </a:ext>
            </a:extLst>
          </p:cNvPr>
          <p:cNvSpPr/>
          <p:nvPr/>
        </p:nvSpPr>
        <p:spPr>
          <a:xfrm>
            <a:off x="9999905" y="3431266"/>
            <a:ext cx="2899018" cy="485726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2">
              <a:lumMod val="60000"/>
              <a:lumOff val="40000"/>
            </a:schemeClr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6043" tIns="37390" rIns="46043" bIns="37390" anchor="ctr" anchorCtr="0">
            <a:noAutofit/>
          </a:bodyPr>
          <a:lstStyle/>
          <a:p>
            <a:pPr lvl="0" algn="ctr">
              <a:lnSpc>
                <a:spcPct val="90000"/>
              </a:lnSpc>
              <a:buSzPts val="1200"/>
            </a:pPr>
            <a:r>
              <a:rPr lang="en-US" sz="1170" b="1" dirty="0"/>
              <a:t>[</a:t>
            </a:r>
            <a:r>
              <a:rPr lang="ru-RU" sz="1170" b="1" dirty="0"/>
              <a:t>наименование участника промышленного кластера</a:t>
            </a:r>
            <a:r>
              <a:rPr lang="en-US" sz="1170" b="1" dirty="0"/>
              <a:t>]</a:t>
            </a:r>
            <a:endParaRPr sz="1170" dirty="0"/>
          </a:p>
        </p:txBody>
      </p:sp>
      <p:graphicFrame>
        <p:nvGraphicFramePr>
          <p:cNvPr id="159" name="Google Shape;200;p4">
            <a:extLst>
              <a:ext uri="{FF2B5EF4-FFF2-40B4-BE49-F238E27FC236}">
                <a16:creationId xmlns:a16="http://schemas.microsoft.com/office/drawing/2014/main" id="{2DC41762-7E96-8B42-A8F2-4864626982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2854061"/>
              </p:ext>
            </p:extLst>
          </p:nvPr>
        </p:nvGraphicFramePr>
        <p:xfrm>
          <a:off x="9999905" y="3914038"/>
          <a:ext cx="2899018" cy="772684"/>
        </p:xfrm>
        <a:graphic>
          <a:graphicData uri="http://schemas.openxmlformats.org/drawingml/2006/table">
            <a:tbl>
              <a:tblPr firstRow="1" bandRow="1">
                <a:noFill/>
                <a:tableStyleId>{C3F93148-1A8D-452F-AD29-064B62B9DD44}</a:tableStyleId>
              </a:tblPr>
              <a:tblGrid>
                <a:gridCol w="7420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82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49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37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7268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50" b="0" u="none" strike="noStrike" cap="none" dirty="0">
                          <a:solidFill>
                            <a:schemeClr val="dk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А (…)</a:t>
                      </a:r>
                      <a:endParaRPr lang="ru-RU" sz="1050" u="none" strike="noStrike" cap="none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50" b="0" u="none" strike="noStrike" cap="none" dirty="0">
                          <a:solidFill>
                            <a:schemeClr val="dk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Б (…)</a:t>
                      </a:r>
                      <a:endParaRPr lang="ru-RU" sz="1050" u="none" strike="noStrike" cap="none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50" b="0" u="none" strike="noStrike" cap="none" dirty="0">
                          <a:solidFill>
                            <a:schemeClr val="dk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В (…)</a:t>
                      </a:r>
                      <a:endParaRPr lang="ru-RU" sz="1050" u="none" strike="noStrike" cap="none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-RU" sz="1050" b="0" u="none" strike="noStrike" cap="none" dirty="0">
                          <a:solidFill>
                            <a:schemeClr val="dk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 Г (…)</a:t>
                      </a:r>
                      <a:endParaRPr lang="ru-RU" sz="1050" u="none" strike="noStrike" cap="none" dirty="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160" name="Прямая соединительная линия 159">
            <a:extLst>
              <a:ext uri="{FF2B5EF4-FFF2-40B4-BE49-F238E27FC236}">
                <a16:creationId xmlns:a16="http://schemas.microsoft.com/office/drawing/2014/main" id="{C9A2C0F7-52AF-3F46-8695-A4A2788CE6BB}"/>
              </a:ext>
            </a:extLst>
          </p:cNvPr>
          <p:cNvCxnSpPr>
            <a:cxnSpLocks/>
          </p:cNvCxnSpPr>
          <p:nvPr/>
        </p:nvCxnSpPr>
        <p:spPr>
          <a:xfrm flipV="1">
            <a:off x="1778276" y="2098691"/>
            <a:ext cx="0" cy="765511"/>
          </a:xfrm>
          <a:prstGeom prst="line">
            <a:avLst/>
          </a:prstGeom>
          <a:ln>
            <a:solidFill>
              <a:srgbClr val="15D3D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Прямая соединительная линия 160">
            <a:extLst>
              <a:ext uri="{FF2B5EF4-FFF2-40B4-BE49-F238E27FC236}">
                <a16:creationId xmlns:a16="http://schemas.microsoft.com/office/drawing/2014/main" id="{6ADECF50-2C59-A84F-A407-1B1866E3507D}"/>
              </a:ext>
            </a:extLst>
          </p:cNvPr>
          <p:cNvCxnSpPr>
            <a:cxnSpLocks/>
          </p:cNvCxnSpPr>
          <p:nvPr/>
        </p:nvCxnSpPr>
        <p:spPr>
          <a:xfrm>
            <a:off x="1755041" y="2078945"/>
            <a:ext cx="9332059" cy="0"/>
          </a:xfrm>
          <a:prstGeom prst="line">
            <a:avLst/>
          </a:prstGeom>
          <a:ln>
            <a:solidFill>
              <a:srgbClr val="15D3D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Прямая со стрелкой 161">
            <a:extLst>
              <a:ext uri="{FF2B5EF4-FFF2-40B4-BE49-F238E27FC236}">
                <a16:creationId xmlns:a16="http://schemas.microsoft.com/office/drawing/2014/main" id="{C371981B-F524-C447-8F04-749842D5698C}"/>
              </a:ext>
            </a:extLst>
          </p:cNvPr>
          <p:cNvCxnSpPr>
            <a:cxnSpLocks/>
          </p:cNvCxnSpPr>
          <p:nvPr/>
        </p:nvCxnSpPr>
        <p:spPr>
          <a:xfrm>
            <a:off x="11058593" y="2078945"/>
            <a:ext cx="0" cy="1371022"/>
          </a:xfrm>
          <a:prstGeom prst="straightConnector1">
            <a:avLst/>
          </a:prstGeom>
          <a:ln>
            <a:solidFill>
              <a:srgbClr val="15D3D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B131D630-0C28-B64E-99B5-47F1AA8BD358}"/>
              </a:ext>
            </a:extLst>
          </p:cNvPr>
          <p:cNvCxnSpPr/>
          <p:nvPr/>
        </p:nvCxnSpPr>
        <p:spPr>
          <a:xfrm>
            <a:off x="7024575" y="3431266"/>
            <a:ext cx="2182925" cy="0"/>
          </a:xfrm>
          <a:prstGeom prst="line">
            <a:avLst/>
          </a:prstGeom>
          <a:ln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Прямая соединительная линия 162">
            <a:extLst>
              <a:ext uri="{FF2B5EF4-FFF2-40B4-BE49-F238E27FC236}">
                <a16:creationId xmlns:a16="http://schemas.microsoft.com/office/drawing/2014/main" id="{F8EE04D9-5919-1B44-8A40-65BCE42792F7}"/>
              </a:ext>
            </a:extLst>
          </p:cNvPr>
          <p:cNvCxnSpPr>
            <a:cxnSpLocks/>
          </p:cNvCxnSpPr>
          <p:nvPr/>
        </p:nvCxnSpPr>
        <p:spPr>
          <a:xfrm>
            <a:off x="9207500" y="3457583"/>
            <a:ext cx="0" cy="837971"/>
          </a:xfrm>
          <a:prstGeom prst="line">
            <a:avLst/>
          </a:prstGeom>
          <a:ln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Прямая со стрелкой 51">
            <a:extLst>
              <a:ext uri="{FF2B5EF4-FFF2-40B4-BE49-F238E27FC236}">
                <a16:creationId xmlns:a16="http://schemas.microsoft.com/office/drawing/2014/main" id="{DB453309-8936-4449-8C2F-C17AFE6F98BC}"/>
              </a:ext>
            </a:extLst>
          </p:cNvPr>
          <p:cNvCxnSpPr/>
          <p:nvPr/>
        </p:nvCxnSpPr>
        <p:spPr>
          <a:xfrm>
            <a:off x="9207500" y="4295554"/>
            <a:ext cx="792405" cy="0"/>
          </a:xfrm>
          <a:prstGeom prst="straightConnector1">
            <a:avLst/>
          </a:prstGeom>
          <a:ln>
            <a:prstDash val="lgDashDot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0C6D18BA-1E31-D049-8E25-EE6793756638}"/>
              </a:ext>
            </a:extLst>
          </p:cNvPr>
          <p:cNvCxnSpPr/>
          <p:nvPr/>
        </p:nvCxnSpPr>
        <p:spPr>
          <a:xfrm>
            <a:off x="7032081" y="5271252"/>
            <a:ext cx="3813719" cy="10330"/>
          </a:xfrm>
          <a:prstGeom prst="line">
            <a:avLst/>
          </a:prstGeom>
          <a:ln>
            <a:solidFill>
              <a:srgbClr val="8D17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>
            <a:extLst>
              <a:ext uri="{FF2B5EF4-FFF2-40B4-BE49-F238E27FC236}">
                <a16:creationId xmlns:a16="http://schemas.microsoft.com/office/drawing/2014/main" id="{39D95382-5ED8-FD49-93A6-F414E257F234}"/>
              </a:ext>
            </a:extLst>
          </p:cNvPr>
          <p:cNvCxnSpPr>
            <a:cxnSpLocks/>
          </p:cNvCxnSpPr>
          <p:nvPr/>
        </p:nvCxnSpPr>
        <p:spPr>
          <a:xfrm flipV="1">
            <a:off x="10845800" y="4686722"/>
            <a:ext cx="0" cy="584530"/>
          </a:xfrm>
          <a:prstGeom prst="straightConnector1">
            <a:avLst/>
          </a:prstGeom>
          <a:ln>
            <a:solidFill>
              <a:srgbClr val="8D171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TextBox 163">
            <a:extLst>
              <a:ext uri="{FF2B5EF4-FFF2-40B4-BE49-F238E27FC236}">
                <a16:creationId xmlns:a16="http://schemas.microsoft.com/office/drawing/2014/main" id="{B5EF4712-B7C5-974D-963B-6884D269CC00}"/>
              </a:ext>
            </a:extLst>
          </p:cNvPr>
          <p:cNvSpPr txBox="1"/>
          <p:nvPr/>
        </p:nvSpPr>
        <p:spPr>
          <a:xfrm>
            <a:off x="10595670" y="6656690"/>
            <a:ext cx="2154629" cy="255968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 lIns="40131" tIns="20066" rIns="40131" bIns="20066" rtlCol="0">
            <a:spAutoFit/>
          </a:bodyPr>
          <a:lstStyle/>
          <a:p>
            <a:r>
              <a:rPr lang="ru-RU" sz="1400" b="1" u="sng" dirty="0">
                <a:latin typeface="Calibri" panose="020F0502020204030204" pitchFamily="34" charset="0"/>
                <a:cs typeface="Calibri" panose="020F0502020204030204" pitchFamily="34" charset="0"/>
              </a:rPr>
              <a:t>Условные обозначения:  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15E9E0E0-BC5A-364E-81C7-FE695713B27F}"/>
              </a:ext>
            </a:extLst>
          </p:cNvPr>
          <p:cNvSpPr txBox="1"/>
          <p:nvPr/>
        </p:nvSpPr>
        <p:spPr>
          <a:xfrm>
            <a:off x="10579430" y="6885884"/>
            <a:ext cx="3360172" cy="2194960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 lIns="40131" tIns="20066" rIns="40131" bIns="20066" rtlCol="0">
            <a:spAutoFit/>
          </a:bodyPr>
          <a:lstStyle/>
          <a:p>
            <a:pPr algn="just" defTabSz="401316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latin typeface="+mn-lt"/>
                <a:cs typeface="Calibri" panose="020F0502020204030204" pitchFamily="34" charset="0"/>
              </a:rPr>
              <a:t> - договор о поставке промышленной продукции промышленного кластера</a:t>
            </a:r>
          </a:p>
          <a:p>
            <a:pPr algn="just" defTabSz="401316" fontAlgn="base">
              <a:spcBef>
                <a:spcPct val="0"/>
              </a:spcBef>
              <a:spcAft>
                <a:spcPct val="0"/>
              </a:spcAft>
            </a:pPr>
            <a:endParaRPr lang="ru-RU" sz="1400" dirty="0">
              <a:latin typeface="+mn-lt"/>
              <a:cs typeface="Calibri" panose="020F0502020204030204" pitchFamily="34" charset="0"/>
            </a:endParaRPr>
          </a:p>
          <a:p>
            <a:pPr algn="just" defTabSz="401316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latin typeface="+mn-lt"/>
                <a:cs typeface="Calibri" panose="020F0502020204030204" pitchFamily="34" charset="0"/>
              </a:rPr>
              <a:t>- договор о реализации проекта по производству импортозамещающей промышленной продукции промышленного кластера</a:t>
            </a:r>
          </a:p>
          <a:p>
            <a:pPr marL="285750" indent="-285750" algn="just" defTabSz="401316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1400" dirty="0">
              <a:latin typeface="+mn-lt"/>
              <a:cs typeface="Calibri" panose="020F0502020204030204" pitchFamily="34" charset="0"/>
            </a:endParaRPr>
          </a:p>
          <a:p>
            <a:pPr algn="just" defTabSz="401316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latin typeface="+mn-lt"/>
                <a:cs typeface="Calibri" panose="020F0502020204030204" pitchFamily="34" charset="0"/>
              </a:rPr>
              <a:t>- специальный инвестиционный контракт</a:t>
            </a:r>
          </a:p>
        </p:txBody>
      </p:sp>
      <p:cxnSp>
        <p:nvCxnSpPr>
          <p:cNvPr id="166" name="Прямая со стрелкой 165">
            <a:extLst>
              <a:ext uri="{FF2B5EF4-FFF2-40B4-BE49-F238E27FC236}">
                <a16:creationId xmlns:a16="http://schemas.microsoft.com/office/drawing/2014/main" id="{DB9C0959-4390-7642-8EE1-5AB0FAC6D407}"/>
              </a:ext>
            </a:extLst>
          </p:cNvPr>
          <p:cNvCxnSpPr>
            <a:cxnSpLocks/>
          </p:cNvCxnSpPr>
          <p:nvPr/>
        </p:nvCxnSpPr>
        <p:spPr>
          <a:xfrm>
            <a:off x="9763362" y="7018740"/>
            <a:ext cx="77186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Прямая со стрелкой 167">
            <a:extLst>
              <a:ext uri="{FF2B5EF4-FFF2-40B4-BE49-F238E27FC236}">
                <a16:creationId xmlns:a16="http://schemas.microsoft.com/office/drawing/2014/main" id="{7306F473-C4A3-1545-A931-FD1D66BD9295}"/>
              </a:ext>
            </a:extLst>
          </p:cNvPr>
          <p:cNvCxnSpPr/>
          <p:nvPr/>
        </p:nvCxnSpPr>
        <p:spPr>
          <a:xfrm>
            <a:off x="9717623" y="8774724"/>
            <a:ext cx="792405" cy="0"/>
          </a:xfrm>
          <a:prstGeom prst="straightConnector1">
            <a:avLst/>
          </a:prstGeom>
          <a:ln>
            <a:prstDash val="lgDashDot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0" name="Прямая со стрелкой 169">
            <a:extLst>
              <a:ext uri="{FF2B5EF4-FFF2-40B4-BE49-F238E27FC236}">
                <a16:creationId xmlns:a16="http://schemas.microsoft.com/office/drawing/2014/main" id="{B921B7A3-F57A-0743-A540-59ED4CB7B404}"/>
              </a:ext>
            </a:extLst>
          </p:cNvPr>
          <p:cNvCxnSpPr>
            <a:cxnSpLocks/>
          </p:cNvCxnSpPr>
          <p:nvPr/>
        </p:nvCxnSpPr>
        <p:spPr>
          <a:xfrm>
            <a:off x="9763362" y="7983364"/>
            <a:ext cx="746666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3" name="TextBox 172">
            <a:extLst>
              <a:ext uri="{FF2B5EF4-FFF2-40B4-BE49-F238E27FC236}">
                <a16:creationId xmlns:a16="http://schemas.microsoft.com/office/drawing/2014/main" id="{7E46EBB9-43B2-E644-9193-777AEA174C60}"/>
              </a:ext>
            </a:extLst>
          </p:cNvPr>
          <p:cNvSpPr txBox="1"/>
          <p:nvPr/>
        </p:nvSpPr>
        <p:spPr>
          <a:xfrm>
            <a:off x="4757938" y="1805838"/>
            <a:ext cx="28624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[</a:t>
            </a:r>
            <a:r>
              <a:rPr lang="ru-RU" sz="800" dirty="0"/>
              <a:t>наименование поставляемой продукции</a:t>
            </a:r>
            <a:r>
              <a:rPr lang="en-US" sz="800" dirty="0"/>
              <a:t>]</a:t>
            </a:r>
            <a:endParaRPr lang="ru-RU" sz="800" dirty="0"/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7BE36B75-B42A-AC4B-AC55-E6164CBCC261}"/>
              </a:ext>
            </a:extLst>
          </p:cNvPr>
          <p:cNvSpPr txBox="1"/>
          <p:nvPr/>
        </p:nvSpPr>
        <p:spPr>
          <a:xfrm>
            <a:off x="7075551" y="2909006"/>
            <a:ext cx="1221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[</a:t>
            </a:r>
            <a:r>
              <a:rPr lang="ru-RU" sz="800" dirty="0"/>
              <a:t>наименование поставляемой продукции</a:t>
            </a:r>
            <a:r>
              <a:rPr lang="en-US" sz="800" dirty="0"/>
              <a:t>]</a:t>
            </a:r>
            <a:endParaRPr lang="ru-RU" sz="800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D5154A1D-77B1-454C-A88E-AA4E9034188E}"/>
              </a:ext>
            </a:extLst>
          </p:cNvPr>
          <p:cNvSpPr txBox="1"/>
          <p:nvPr/>
        </p:nvSpPr>
        <p:spPr>
          <a:xfrm>
            <a:off x="8176067" y="4783587"/>
            <a:ext cx="1221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[</a:t>
            </a:r>
            <a:r>
              <a:rPr lang="ru-RU" sz="800" dirty="0"/>
              <a:t>наименование поставляемой продукции</a:t>
            </a:r>
            <a:r>
              <a:rPr lang="en-US" sz="800" dirty="0"/>
              <a:t>]</a:t>
            </a:r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166463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"/>
          <p:cNvSpPr/>
          <p:nvPr/>
        </p:nvSpPr>
        <p:spPr>
          <a:xfrm>
            <a:off x="1280492" y="251043"/>
            <a:ext cx="12459998" cy="32152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9136" tIns="44556" rIns="89136" bIns="44556" anchor="ctr" anchorCtr="0">
            <a:noAutofit/>
          </a:bodyPr>
          <a:lstStyle/>
          <a:p>
            <a:pPr lvl="0" algn="ctr">
              <a:buSzPts val="1500"/>
            </a:pPr>
            <a:r>
              <a:rPr lang="ru-RU" sz="1800" b="1" cap="small" dirty="0">
                <a:solidFill>
                  <a:schemeClr val="dk1"/>
                </a:solidFill>
              </a:rPr>
              <a:t>ОПИСАНИЕ </a:t>
            </a:r>
            <a:r>
              <a:rPr lang="en-US" sz="1800" b="1" cap="small" dirty="0">
                <a:solidFill>
                  <a:schemeClr val="dk1"/>
                </a:solidFill>
              </a:rPr>
              <a:t>[</a:t>
            </a:r>
            <a:r>
              <a:rPr lang="ru-RU" sz="1800" b="1" cap="small" dirty="0">
                <a:solidFill>
                  <a:schemeClr val="dk1"/>
                </a:solidFill>
              </a:rPr>
              <a:t>НАЗВАНИЕ ПРОЕКТА ПО ПРОИЗВОДСТВУ ИМПОРТОЗАМЕЩАЮЩЕЙ ПРОМЫШЛЕННОЙ ПРОДУКЦИИ ПРОМЫШЛЕННОГО КЛАСТЕРА</a:t>
            </a:r>
            <a:r>
              <a:rPr lang="en-US" sz="1800" b="1" cap="small" dirty="0">
                <a:solidFill>
                  <a:schemeClr val="dk1"/>
                </a:solidFill>
              </a:rPr>
              <a:t>]</a:t>
            </a:r>
            <a:endParaRPr sz="1800" dirty="0"/>
          </a:p>
        </p:txBody>
      </p:sp>
      <p:sp>
        <p:nvSpPr>
          <p:cNvPr id="133" name="Google Shape;179;p4">
            <a:extLst>
              <a:ext uri="{FF2B5EF4-FFF2-40B4-BE49-F238E27FC236}">
                <a16:creationId xmlns:a16="http://schemas.microsoft.com/office/drawing/2014/main" id="{2161DDB4-299F-FD44-BC3B-0D69E27D2564}"/>
              </a:ext>
            </a:extLst>
          </p:cNvPr>
          <p:cNvSpPr/>
          <p:nvPr/>
        </p:nvSpPr>
        <p:spPr>
          <a:xfrm>
            <a:off x="2099946" y="2774971"/>
            <a:ext cx="3259832" cy="1286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6043" tIns="37390" rIns="46043" bIns="37390" anchor="ctr" anchorCtr="0">
            <a:noAutofit/>
          </a:bodyPr>
          <a:lstStyle/>
          <a:p>
            <a:pPr lvl="0" algn="ctr">
              <a:lnSpc>
                <a:spcPct val="90000"/>
              </a:lnSpc>
              <a:buSzPts val="1200"/>
            </a:pPr>
            <a:r>
              <a:rPr lang="en-US" sz="1170" b="1" dirty="0"/>
              <a:t>[</a:t>
            </a:r>
            <a:r>
              <a:rPr lang="ru-RU" sz="1170" b="1" dirty="0"/>
              <a:t>наименование участника промышленного кластера</a:t>
            </a:r>
            <a:r>
              <a:rPr lang="en-US" sz="1170" b="1" dirty="0"/>
              <a:t>]</a:t>
            </a:r>
            <a:r>
              <a:rPr lang="ru-RU" sz="1170" b="1" dirty="0"/>
              <a:t> – поставщик №2</a:t>
            </a:r>
            <a:endParaRPr sz="1170" dirty="0"/>
          </a:p>
        </p:txBody>
      </p:sp>
      <p:sp>
        <p:nvSpPr>
          <p:cNvPr id="147" name="Google Shape;179;p4">
            <a:extLst>
              <a:ext uri="{FF2B5EF4-FFF2-40B4-BE49-F238E27FC236}">
                <a16:creationId xmlns:a16="http://schemas.microsoft.com/office/drawing/2014/main" id="{F52E83A4-7039-D24E-A45E-6E086A92EF57}"/>
              </a:ext>
            </a:extLst>
          </p:cNvPr>
          <p:cNvSpPr/>
          <p:nvPr/>
        </p:nvSpPr>
        <p:spPr>
          <a:xfrm>
            <a:off x="2099946" y="1189127"/>
            <a:ext cx="3259832" cy="1286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6043" tIns="37390" rIns="46043" bIns="37390" anchor="ctr" anchorCtr="0">
            <a:noAutofit/>
          </a:bodyPr>
          <a:lstStyle/>
          <a:p>
            <a:pPr lvl="0" algn="ctr">
              <a:lnSpc>
                <a:spcPct val="90000"/>
              </a:lnSpc>
              <a:buSzPts val="1200"/>
            </a:pPr>
            <a:r>
              <a:rPr lang="en-US" sz="1170" b="1" dirty="0"/>
              <a:t>[</a:t>
            </a:r>
            <a:r>
              <a:rPr lang="ru-RU" sz="1170" b="1" dirty="0"/>
              <a:t>наименование участника промышленного кластера</a:t>
            </a:r>
            <a:r>
              <a:rPr lang="en-US" sz="1170" b="1" dirty="0"/>
              <a:t>]</a:t>
            </a:r>
            <a:r>
              <a:rPr lang="ru-RU" sz="1170" b="1" dirty="0"/>
              <a:t> – поставщик №1</a:t>
            </a:r>
            <a:endParaRPr sz="1170" dirty="0"/>
          </a:p>
        </p:txBody>
      </p:sp>
      <p:sp>
        <p:nvSpPr>
          <p:cNvPr id="158" name="Google Shape;179;p4">
            <a:extLst>
              <a:ext uri="{FF2B5EF4-FFF2-40B4-BE49-F238E27FC236}">
                <a16:creationId xmlns:a16="http://schemas.microsoft.com/office/drawing/2014/main" id="{36B66251-9C2B-9F47-9893-DDC93DBDD903}"/>
              </a:ext>
            </a:extLst>
          </p:cNvPr>
          <p:cNvSpPr/>
          <p:nvPr/>
        </p:nvSpPr>
        <p:spPr>
          <a:xfrm>
            <a:off x="9152239" y="2567131"/>
            <a:ext cx="3617277" cy="149152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6043" tIns="37390" rIns="46043" bIns="37390" anchor="ctr" anchorCtr="0">
            <a:noAutofit/>
          </a:bodyPr>
          <a:lstStyle/>
          <a:p>
            <a:pPr lvl="0" algn="ctr">
              <a:lnSpc>
                <a:spcPct val="90000"/>
              </a:lnSpc>
              <a:buSzPts val="1200"/>
            </a:pPr>
            <a:r>
              <a:rPr lang="en-US" sz="1170" b="1" dirty="0"/>
              <a:t>[</a:t>
            </a:r>
            <a:r>
              <a:rPr lang="ru-RU" sz="1170" b="1" dirty="0"/>
              <a:t>наименование участника промышленного кластера</a:t>
            </a:r>
            <a:r>
              <a:rPr lang="en-US" sz="1170" b="1" dirty="0"/>
              <a:t>]</a:t>
            </a:r>
            <a:r>
              <a:rPr lang="ru-RU" sz="1170" b="1" dirty="0"/>
              <a:t> – покупатель </a:t>
            </a:r>
            <a:endParaRPr sz="1170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B8939FD0-7977-4644-BDC9-9E891596D0AD}"/>
              </a:ext>
            </a:extLst>
          </p:cNvPr>
          <p:cNvCxnSpPr>
            <a:cxnSpLocks/>
            <a:stCxn id="147" idx="3"/>
          </p:cNvCxnSpPr>
          <p:nvPr/>
        </p:nvCxnSpPr>
        <p:spPr>
          <a:xfrm flipV="1">
            <a:off x="5359778" y="1660276"/>
            <a:ext cx="4698622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8BA0F72B-F86B-C048-BB00-A10C9EB1910E}"/>
              </a:ext>
            </a:extLst>
          </p:cNvPr>
          <p:cNvCxnSpPr>
            <a:cxnSpLocks/>
          </p:cNvCxnSpPr>
          <p:nvPr/>
        </p:nvCxnSpPr>
        <p:spPr>
          <a:xfrm>
            <a:off x="10058400" y="1660276"/>
            <a:ext cx="0" cy="906855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>
            <a:extLst>
              <a:ext uri="{FF2B5EF4-FFF2-40B4-BE49-F238E27FC236}">
                <a16:creationId xmlns:a16="http://schemas.microsoft.com/office/drawing/2014/main" id="{59691039-00B1-AA45-A21B-D9030B188E12}"/>
              </a:ext>
            </a:extLst>
          </p:cNvPr>
          <p:cNvCxnSpPr>
            <a:cxnSpLocks/>
            <a:endCxn id="158" idx="1"/>
          </p:cNvCxnSpPr>
          <p:nvPr/>
        </p:nvCxnSpPr>
        <p:spPr>
          <a:xfrm>
            <a:off x="5359778" y="3246119"/>
            <a:ext cx="3792461" cy="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92C636A2-8AFF-9A41-8DA3-2F9F48A0D818}"/>
              </a:ext>
            </a:extLst>
          </p:cNvPr>
          <p:cNvSpPr txBox="1"/>
          <p:nvPr/>
        </p:nvSpPr>
        <p:spPr>
          <a:xfrm>
            <a:off x="5986009" y="2107362"/>
            <a:ext cx="253999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/>
              <a:t>[</a:t>
            </a:r>
            <a:r>
              <a:rPr lang="ru-RU" sz="1300" dirty="0"/>
              <a:t>наименование и код ОКПД2 поставляемой продукции, реквизиты договора о реализации проекта</a:t>
            </a:r>
            <a:r>
              <a:rPr lang="en-US" sz="1300" dirty="0"/>
              <a:t>]</a:t>
            </a:r>
            <a:endParaRPr lang="ru-RU" sz="1300" dirty="0"/>
          </a:p>
        </p:txBody>
      </p:sp>
      <p:graphicFrame>
        <p:nvGraphicFramePr>
          <p:cNvPr id="14" name="Таблица 14">
            <a:extLst>
              <a:ext uri="{FF2B5EF4-FFF2-40B4-BE49-F238E27FC236}">
                <a16:creationId xmlns:a16="http://schemas.microsoft.com/office/drawing/2014/main" id="{41744CEE-EF5B-DD48-A06E-E22F197F62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181663"/>
              </p:ext>
            </p:extLst>
          </p:nvPr>
        </p:nvGraphicFramePr>
        <p:xfrm>
          <a:off x="790537" y="4534708"/>
          <a:ext cx="12192000" cy="46767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2079">
                  <a:extLst>
                    <a:ext uri="{9D8B030D-6E8A-4147-A177-3AD203B41FA5}">
                      <a16:colId xmlns:a16="http://schemas.microsoft.com/office/drawing/2014/main" val="1015412847"/>
                    </a:ext>
                  </a:extLst>
                </a:gridCol>
                <a:gridCol w="7226077">
                  <a:extLst>
                    <a:ext uri="{9D8B030D-6E8A-4147-A177-3AD203B41FA5}">
                      <a16:colId xmlns:a16="http://schemas.microsoft.com/office/drawing/2014/main" val="2230235375"/>
                    </a:ext>
                  </a:extLst>
                </a:gridCol>
                <a:gridCol w="1646527">
                  <a:extLst>
                    <a:ext uri="{9D8B030D-6E8A-4147-A177-3AD203B41FA5}">
                      <a16:colId xmlns:a16="http://schemas.microsoft.com/office/drawing/2014/main" val="2198828057"/>
                    </a:ext>
                  </a:extLst>
                </a:gridCol>
                <a:gridCol w="2797317">
                  <a:extLst>
                    <a:ext uri="{9D8B030D-6E8A-4147-A177-3AD203B41FA5}">
                      <a16:colId xmlns:a16="http://schemas.microsoft.com/office/drawing/2014/main" val="3380817179"/>
                    </a:ext>
                  </a:extLst>
                </a:gridCol>
              </a:tblGrid>
              <a:tr h="467679"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Затраты на реализацию проекта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Затраты на реализацию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Сроки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Сумма (млн руб.)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199350"/>
                  </a:ext>
                </a:extLst>
              </a:tr>
              <a:tr h="467679">
                <a:tc gridSpan="4">
                  <a:txBody>
                    <a:bodyPr/>
                    <a:lstStyle/>
                    <a:p>
                      <a:pPr algn="ctr"/>
                      <a:r>
                        <a:rPr lang="ru-RU" b="1" i="1" dirty="0"/>
                        <a:t>Затраты поставщика №1 </a:t>
                      </a:r>
                      <a:r>
                        <a:rPr lang="en-US" b="1" i="1" dirty="0"/>
                        <a:t>[</a:t>
                      </a:r>
                      <a:r>
                        <a:rPr lang="ru-RU" b="1" i="1" dirty="0"/>
                        <a:t>наименование участника промышленного кластера</a:t>
                      </a:r>
                      <a:r>
                        <a:rPr lang="en-US" b="1" i="1" dirty="0"/>
                        <a:t>]</a:t>
                      </a:r>
                      <a:endParaRPr lang="ru-RU" b="1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b="1" i="1" dirty="0"/>
                        <a:t>Затраты поставщика №1 </a:t>
                      </a:r>
                      <a:r>
                        <a:rPr lang="en-US" b="1" i="1" dirty="0"/>
                        <a:t>[</a:t>
                      </a:r>
                      <a:r>
                        <a:rPr lang="ru-RU" b="1" i="1" dirty="0"/>
                        <a:t>наименование участника промышленного кластера</a:t>
                      </a:r>
                      <a:r>
                        <a:rPr lang="en-US" b="1" i="1" dirty="0"/>
                        <a:t>]</a:t>
                      </a:r>
                      <a:endParaRPr lang="ru-RU" b="1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173076"/>
                  </a:ext>
                </a:extLst>
              </a:tr>
              <a:tr h="467679">
                <a:tc>
                  <a:txBody>
                    <a:bodyPr/>
                    <a:lstStyle/>
                    <a:p>
                      <a:r>
                        <a:rPr lang="ru-RU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[</a:t>
                      </a:r>
                      <a:r>
                        <a:rPr lang="ru-RU" dirty="0"/>
                        <a:t>наименование вида затрат в соответствии с п. 8 </a:t>
                      </a:r>
                      <a:r>
                        <a:rPr lang="ru-RU" dirty="0" smtClean="0"/>
                        <a:t>Требований Постановления № 779</a:t>
                      </a:r>
                      <a:r>
                        <a:rPr lang="en-US" dirty="0" smtClean="0"/>
                        <a:t>]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801506"/>
                  </a:ext>
                </a:extLst>
              </a:tr>
              <a:tr h="467679">
                <a:tc>
                  <a:txBody>
                    <a:bodyPr/>
                    <a:lstStyle/>
                    <a:p>
                      <a:r>
                        <a:rPr lang="ru-RU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/>
                        <a:t>[</a:t>
                      </a:r>
                      <a:r>
                        <a:rPr lang="ru-RU" dirty="0"/>
                        <a:t>наименование вида затрат в соответствии с п. 8 </a:t>
                      </a:r>
                      <a:r>
                        <a:rPr lang="ru-RU" dirty="0" smtClean="0"/>
                        <a:t>Требований Постановления № 779</a:t>
                      </a:r>
                      <a:r>
                        <a:rPr lang="en-US" dirty="0" smtClean="0"/>
                        <a:t>]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305479"/>
                  </a:ext>
                </a:extLst>
              </a:tr>
              <a:tr h="467679">
                <a:tc>
                  <a:txBody>
                    <a:bodyPr/>
                    <a:lstStyle/>
                    <a:p>
                      <a:r>
                        <a:rPr lang="ru-RU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/>
                        <a:t>[</a:t>
                      </a:r>
                      <a:r>
                        <a:rPr lang="ru-RU" dirty="0"/>
                        <a:t>наименование вида затрат в соответствии с п. 8 </a:t>
                      </a:r>
                      <a:r>
                        <a:rPr lang="ru-RU" dirty="0" smtClean="0"/>
                        <a:t>Требований Постановления № 779</a:t>
                      </a:r>
                      <a:r>
                        <a:rPr lang="en-US" dirty="0" smtClean="0"/>
                        <a:t>]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634039"/>
                  </a:ext>
                </a:extLst>
              </a:tr>
              <a:tr h="467679">
                <a:tc>
                  <a:txBody>
                    <a:bodyPr/>
                    <a:lstStyle/>
                    <a:p>
                      <a:r>
                        <a:rPr lang="ru-RU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79727"/>
                  </a:ext>
                </a:extLst>
              </a:tr>
              <a:tr h="467679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365" b="1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Затраты поставщика №2 </a:t>
                      </a:r>
                      <a:r>
                        <a:rPr kumimoji="0" lang="en-US" sz="1365" b="1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[</a:t>
                      </a:r>
                      <a:r>
                        <a:rPr kumimoji="0" lang="ru-RU" sz="1365" b="1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наименование участника промышленного кластера</a:t>
                      </a:r>
                      <a:r>
                        <a:rPr kumimoji="0" lang="en-US" sz="1365" b="1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]</a:t>
                      </a:r>
                      <a:endParaRPr kumimoji="0" lang="ru-RU" sz="1365" b="1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167434"/>
                  </a:ext>
                </a:extLst>
              </a:tr>
              <a:tr h="467679">
                <a:tc>
                  <a:txBody>
                    <a:bodyPr/>
                    <a:lstStyle/>
                    <a:p>
                      <a:r>
                        <a:rPr lang="ru-RU" dirty="0"/>
                        <a:t>1.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/>
                        <a:t>[</a:t>
                      </a:r>
                      <a:r>
                        <a:rPr lang="ru-RU" dirty="0"/>
                        <a:t>наименование вида затрат в соответствии с п. 8 </a:t>
                      </a:r>
                      <a:r>
                        <a:rPr lang="ru-RU" dirty="0" smtClean="0"/>
                        <a:t>Требований Постановления № 779</a:t>
                      </a:r>
                      <a:r>
                        <a:rPr lang="en-US" dirty="0" smtClean="0"/>
                        <a:t>]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121883"/>
                  </a:ext>
                </a:extLst>
              </a:tr>
              <a:tr h="467679">
                <a:tc>
                  <a:txBody>
                    <a:bodyPr/>
                    <a:lstStyle/>
                    <a:p>
                      <a:r>
                        <a:rPr lang="ru-RU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/>
                        <a:t>[</a:t>
                      </a:r>
                      <a:r>
                        <a:rPr lang="ru-RU" dirty="0"/>
                        <a:t>наименование вида затрат в соответствии с п. 8 </a:t>
                      </a:r>
                      <a:r>
                        <a:rPr lang="ru-RU" dirty="0" smtClean="0"/>
                        <a:t>Требований Постановления № 779</a:t>
                      </a:r>
                      <a:r>
                        <a:rPr lang="en-US" dirty="0" smtClean="0"/>
                        <a:t>]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443478"/>
                  </a:ext>
                </a:extLst>
              </a:tr>
              <a:tr h="467679">
                <a:tc>
                  <a:txBody>
                    <a:bodyPr/>
                    <a:lstStyle/>
                    <a:p>
                      <a:r>
                        <a:rPr lang="ru-RU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4089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005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16086</TotalTime>
  <Words>529</Words>
  <Application>Microsoft Office PowerPoint</Application>
  <PresentationFormat>Произвольный</PresentationFormat>
  <Paragraphs>89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Тема Office</vt:lpstr>
      <vt:lpstr>Функциональная карта промышленного кластера  [наименование промышленного кластера]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Функциональная карта  Промышленного кластера высокотехнологичного оборудования «АБАТ»</dc:title>
  <dc:creator>Support</dc:creator>
  <cp:lastModifiedBy>Елизавета Владиславовна Кирисова</cp:lastModifiedBy>
  <cp:revision>355</cp:revision>
  <cp:lastPrinted>2025-11-12T11:17:26Z</cp:lastPrinted>
  <dcterms:created xsi:type="dcterms:W3CDTF">2015-11-12T10:23:45Z</dcterms:created>
  <dcterms:modified xsi:type="dcterms:W3CDTF">2026-03-11T11:42:11Z</dcterms:modified>
</cp:coreProperties>
</file>