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1"/>
  </p:sldMasterIdLst>
  <p:notesMasterIdLst>
    <p:notesMasterId r:id="rId27"/>
  </p:notesMasterIdLst>
  <p:sldIdLst>
    <p:sldId id="256" r:id="rId2"/>
    <p:sldId id="257" r:id="rId3"/>
    <p:sldId id="275" r:id="rId4"/>
    <p:sldId id="258" r:id="rId5"/>
    <p:sldId id="276"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80" r:id="rId22"/>
    <p:sldId id="279" r:id="rId23"/>
    <p:sldId id="274" r:id="rId24"/>
    <p:sldId id="277" r:id="rId25"/>
    <p:sldId id="278"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0000"/>
    <a:srgbClr val="640000"/>
    <a:srgbClr val="660066"/>
    <a:srgbClr val="2F4E1A"/>
    <a:srgbClr val="613E0F"/>
    <a:srgbClr val="492E0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54"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9BF5CC-1638-4356-AC4F-09502041EA11}" type="datetimeFigureOut">
              <a:rPr lang="ru-RU" smtClean="0"/>
              <a:t>05.04.2022</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4F3249-E24A-4432-B597-8AE9F6D86915}" type="slidenum">
              <a:rPr lang="ru-RU" smtClean="0"/>
              <a:t>‹#›</a:t>
            </a:fld>
            <a:endParaRPr lang="ru-RU"/>
          </a:p>
        </p:txBody>
      </p:sp>
    </p:spTree>
    <p:extLst>
      <p:ext uri="{BB962C8B-B14F-4D97-AF65-F5344CB8AC3E}">
        <p14:creationId xmlns:p14="http://schemas.microsoft.com/office/powerpoint/2010/main" val="2346110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ru-RU"/>
              <a:t>Образец заголовка</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325773" y="6117336"/>
            <a:ext cx="857473" cy="365125"/>
          </a:xfrm>
        </p:spPr>
        <p:txBody>
          <a:bodyPr/>
          <a:lstStyle/>
          <a:p>
            <a:fld id="{7F7A52ED-13F1-4244-A5FB-F6625017FE02}" type="datetimeFigureOut">
              <a:rPr lang="ru-RU" smtClean="0"/>
              <a:t>05.04.2022</a:t>
            </a:fld>
            <a:endParaRPr lang="ru-RU"/>
          </a:p>
        </p:txBody>
      </p:sp>
      <p:sp>
        <p:nvSpPr>
          <p:cNvPr id="5" name="Footer Placeholder 4"/>
          <p:cNvSpPr>
            <a:spLocks noGrp="1"/>
          </p:cNvSpPr>
          <p:nvPr>
            <p:ph type="ftr" sz="quarter" idx="11"/>
          </p:nvPr>
        </p:nvSpPr>
        <p:spPr>
          <a:xfrm>
            <a:off x="3623733" y="6117336"/>
            <a:ext cx="3609438" cy="365125"/>
          </a:xfrm>
        </p:spPr>
        <p:txBody>
          <a:bodyPr/>
          <a:lstStyle/>
          <a:p>
            <a:endParaRPr lang="ru-RU"/>
          </a:p>
        </p:txBody>
      </p:sp>
      <p:sp>
        <p:nvSpPr>
          <p:cNvPr id="6" name="Slide Number Placeholder 5"/>
          <p:cNvSpPr>
            <a:spLocks noGrp="1"/>
          </p:cNvSpPr>
          <p:nvPr>
            <p:ph type="sldNum" sz="quarter" idx="12"/>
          </p:nvPr>
        </p:nvSpPr>
        <p:spPr>
          <a:xfrm>
            <a:off x="8275320" y="6117336"/>
            <a:ext cx="411480" cy="365125"/>
          </a:xfrm>
        </p:spPr>
        <p:txBody>
          <a:bodyPr/>
          <a:lstStyle/>
          <a:p>
            <a:fld id="{1BEA2587-83E5-41DD-8754-7CC48A6A8DB5}" type="slidenum">
              <a:rPr lang="ru-RU" smtClean="0"/>
              <a:t>‹#›</a:t>
            </a:fld>
            <a:endParaRPr lang="ru-RU"/>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2068259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F7A52ED-13F1-4244-A5FB-F6625017FE02}" type="datetimeFigureOut">
              <a:rPr lang="ru-RU" smtClean="0"/>
              <a:t>05.04.2022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3704582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ru-RU"/>
              <a:t>Образец заголовка</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7A52ED-13F1-4244-A5FB-F6625017FE02}"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6572372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7A52ED-13F1-4244-A5FB-F6625017FE02}"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215698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ru-RU"/>
              <a:t>Образец заголовка</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7A52ED-13F1-4244-A5FB-F6625017FE02}"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24106020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7A52ED-13F1-4244-A5FB-F6625017FE02}"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38902052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ru-RU"/>
              <a:t>Образец заголовка</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7A52ED-13F1-4244-A5FB-F6625017FE02}"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30001797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F7A52ED-13F1-4244-A5FB-F6625017FE02}"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251646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F7A52ED-13F1-4244-A5FB-F6625017FE02}"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2301301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ru-RU"/>
              <a:t>Образец заголовка</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7344329" y="6108173"/>
            <a:ext cx="857473" cy="365125"/>
          </a:xfrm>
        </p:spPr>
        <p:txBody>
          <a:bodyPr/>
          <a:lstStyle/>
          <a:p>
            <a:fld id="{7F7A52ED-13F1-4244-A5FB-F6625017FE02}" type="datetimeFigureOut">
              <a:rPr lang="ru-RU" smtClean="0"/>
              <a:t>05.04.2022</a:t>
            </a:fld>
            <a:endParaRPr lang="ru-RU"/>
          </a:p>
        </p:txBody>
      </p:sp>
      <p:sp>
        <p:nvSpPr>
          <p:cNvPr id="5" name="Footer Placeholder 4"/>
          <p:cNvSpPr>
            <a:spLocks noGrp="1"/>
          </p:cNvSpPr>
          <p:nvPr>
            <p:ph type="ftr" sz="quarter" idx="11"/>
          </p:nvPr>
        </p:nvSpPr>
        <p:spPr>
          <a:xfrm>
            <a:off x="1972647" y="6108173"/>
            <a:ext cx="5314517" cy="365125"/>
          </a:xfrm>
        </p:spPr>
        <p:txBody>
          <a:bodyPr/>
          <a:lstStyle/>
          <a:p>
            <a:endParaRPr lang="ru-RU"/>
          </a:p>
        </p:txBody>
      </p:sp>
      <p:sp>
        <p:nvSpPr>
          <p:cNvPr id="6" name="Slide Number Placeholder 5"/>
          <p:cNvSpPr>
            <a:spLocks noGrp="1"/>
          </p:cNvSpPr>
          <p:nvPr>
            <p:ph type="sldNum" sz="quarter" idx="12"/>
          </p:nvPr>
        </p:nvSpPr>
        <p:spPr>
          <a:xfrm>
            <a:off x="8258967" y="6108173"/>
            <a:ext cx="427833" cy="365125"/>
          </a:xfrm>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1796941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7A52ED-13F1-4244-A5FB-F6625017FE02}"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8273317" y="6116070"/>
            <a:ext cx="413483" cy="365125"/>
          </a:xfrm>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3259274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F7A52ED-13F1-4244-A5FB-F6625017FE02}" type="datetimeFigureOut">
              <a:rPr lang="ru-RU" smtClean="0"/>
              <a:t>05.04.2022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2022266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F7A52ED-13F1-4244-A5FB-F6625017FE02}" type="datetimeFigureOut">
              <a:rPr lang="ru-RU" smtClean="0"/>
              <a:t>05.04.2022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1718453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F7A52ED-13F1-4244-A5FB-F6625017FE02}" type="datetimeFigureOut">
              <a:rPr lang="ru-RU" smtClean="0"/>
              <a:t>05.04.2022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1573156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7A52ED-13F1-4244-A5FB-F6625017FE02}" type="datetimeFigureOut">
              <a:rPr lang="ru-RU" smtClean="0"/>
              <a:t>05.04.2022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2935732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ru-RU"/>
              <a:t>Образец заголовка</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F7A52ED-13F1-4244-A5FB-F6625017FE02}" type="datetimeFigureOut">
              <a:rPr lang="ru-RU" smtClean="0"/>
              <a:t>05.04.2022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3678033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F7A52ED-13F1-4244-A5FB-F6625017FE02}" type="datetimeFigureOut">
              <a:rPr lang="ru-RU" smtClean="0"/>
              <a:t>05.04.2022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BEA2587-83E5-41DD-8754-7CC48A6A8DB5}" type="slidenum">
              <a:rPr lang="ru-RU" smtClean="0"/>
              <a:t>‹#›</a:t>
            </a:fld>
            <a:endParaRPr lang="ru-RU"/>
          </a:p>
        </p:txBody>
      </p:sp>
    </p:spTree>
    <p:extLst>
      <p:ext uri="{BB962C8B-B14F-4D97-AF65-F5344CB8AC3E}">
        <p14:creationId xmlns:p14="http://schemas.microsoft.com/office/powerpoint/2010/main" val="1298293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F7A52ED-13F1-4244-A5FB-F6625017FE02}" type="datetimeFigureOut">
              <a:rPr lang="ru-RU" smtClean="0"/>
              <a:t>05.04.2022</a:t>
            </a:fld>
            <a:endParaRPr lang="ru-RU"/>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BEA2587-83E5-41DD-8754-7CC48A6A8DB5}" type="slidenum">
              <a:rPr lang="ru-RU" smtClean="0"/>
              <a:t>‹#›</a:t>
            </a:fld>
            <a:endParaRPr lang="ru-RU"/>
          </a:p>
        </p:txBody>
      </p:sp>
    </p:spTree>
    <p:extLst>
      <p:ext uri="{BB962C8B-B14F-4D97-AF65-F5344CB8AC3E}">
        <p14:creationId xmlns:p14="http://schemas.microsoft.com/office/powerpoint/2010/main" val="82829058"/>
      </p:ext>
    </p:extLst>
  </p:cSld>
  <p:clrMap bg1="dk1" tx1="lt1" bg2="dk2" tx2="lt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 id="2147483814" r:id="rId14"/>
    <p:sldLayoutId id="2147483815" r:id="rId15"/>
    <p:sldLayoutId id="2147483816" r:id="rId16"/>
    <p:sldLayoutId id="214748381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6000">
              <a:schemeClr val="accent5">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5" name="Рисунок 3">
            <a:extLst>
              <a:ext uri="{FF2B5EF4-FFF2-40B4-BE49-F238E27FC236}">
                <a16:creationId xmlns:a16="http://schemas.microsoft.com/office/drawing/2014/main" id="{F9AE7FEA-0700-4671-9C02-8162CAC6DC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00650"/>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Прямоугольник 12">
            <a:extLst>
              <a:ext uri="{FF2B5EF4-FFF2-40B4-BE49-F238E27FC236}">
                <a16:creationId xmlns:a16="http://schemas.microsoft.com/office/drawing/2014/main" id="{38422C71-1B43-41D3-9821-DAC545B0D350}"/>
              </a:ext>
            </a:extLst>
          </p:cNvPr>
          <p:cNvSpPr/>
          <p:nvPr/>
        </p:nvSpPr>
        <p:spPr>
          <a:xfrm>
            <a:off x="1754841" y="262717"/>
            <a:ext cx="7077130" cy="5047536"/>
          </a:xfrm>
          <a:prstGeom prst="rect">
            <a:avLst/>
          </a:prstGeom>
          <a:noFill/>
        </p:spPr>
        <p:txBody>
          <a:bodyPr wrap="none" lIns="91440" tIns="45720" rIns="91440" bIns="45720">
            <a:spAutoFit/>
          </a:bodyPr>
          <a:lstStyle/>
          <a:p>
            <a:pPr algn="ctr"/>
            <a:r>
              <a:rPr lang="ru-RU" sz="5400" b="1" i="1" dirty="0">
                <a:ln w="0">
                  <a:solidFill>
                    <a:schemeClr val="tx2">
                      <a:lumMod val="90000"/>
                      <a:lumOff val="10000"/>
                    </a:schemeClr>
                  </a:solidFill>
                </a:ln>
                <a:effectLst>
                  <a:outerShdw blurRad="50800" dist="38100" dir="18900000" algn="bl" rotWithShape="0">
                    <a:prstClr val="black">
                      <a:alpha val="40000"/>
                    </a:prstClr>
                  </a:outerShdw>
                </a:effectLst>
              </a:rPr>
              <a:t>Ключевые изменения </a:t>
            </a:r>
          </a:p>
          <a:p>
            <a:pPr algn="ctr"/>
            <a:r>
              <a:rPr lang="ru-RU" sz="5400" b="1" i="1" dirty="0">
                <a:ln w="0">
                  <a:solidFill>
                    <a:schemeClr val="tx2">
                      <a:lumMod val="90000"/>
                      <a:lumOff val="10000"/>
                    </a:schemeClr>
                  </a:solidFill>
                </a:ln>
                <a:effectLst>
                  <a:outerShdw blurRad="50800" dist="38100" dir="18900000" algn="bl" rotWithShape="0">
                    <a:prstClr val="black">
                      <a:alpha val="40000"/>
                    </a:prstClr>
                  </a:outerShdw>
                </a:effectLst>
              </a:rPr>
              <a:t>в правилах </a:t>
            </a:r>
          </a:p>
          <a:p>
            <a:pPr algn="ctr"/>
            <a:r>
              <a:rPr lang="ru-RU" sz="5400" b="1" i="1" dirty="0">
                <a:ln w="0">
                  <a:solidFill>
                    <a:schemeClr val="tx2">
                      <a:lumMod val="90000"/>
                      <a:lumOff val="10000"/>
                    </a:schemeClr>
                  </a:solidFill>
                </a:ln>
                <a:effectLst>
                  <a:outerShdw blurRad="50800" dist="38100" dir="18900000" algn="bl" rotWithShape="0">
                    <a:prstClr val="black">
                      <a:alpha val="40000"/>
                    </a:prstClr>
                  </a:outerShdw>
                </a:effectLst>
              </a:rPr>
              <a:t>по гребному слалому</a:t>
            </a:r>
          </a:p>
          <a:p>
            <a:pPr algn="ctr"/>
            <a:r>
              <a:rPr lang="ru-RU" sz="3200" b="1" i="1" dirty="0">
                <a:ln w="0">
                  <a:solidFill>
                    <a:schemeClr val="tx2">
                      <a:lumMod val="90000"/>
                      <a:lumOff val="10000"/>
                    </a:schemeClr>
                  </a:solidFill>
                </a:ln>
                <a:effectLst>
                  <a:outerShdw blurRad="50800" dist="38100" dir="18900000" algn="bl" rotWithShape="0">
                    <a:prstClr val="black">
                      <a:alpha val="40000"/>
                    </a:prstClr>
                  </a:outerShdw>
                </a:effectLst>
              </a:rPr>
              <a:t>у</a:t>
            </a:r>
            <a:r>
              <a:rPr lang="ru-RU" sz="3200" b="1" i="1" cap="none" spc="0" dirty="0">
                <a:ln w="0">
                  <a:solidFill>
                    <a:schemeClr val="tx2">
                      <a:lumMod val="90000"/>
                      <a:lumOff val="10000"/>
                    </a:schemeClr>
                  </a:solidFill>
                </a:ln>
                <a:effectLst>
                  <a:outerShdw blurRad="50800" dist="38100" dir="18900000" algn="bl" rotWithShape="0">
                    <a:prstClr val="black">
                      <a:alpha val="40000"/>
                    </a:prstClr>
                  </a:outerShdw>
                </a:effectLst>
              </a:rPr>
              <a:t>становленные с </a:t>
            </a:r>
            <a:r>
              <a:rPr lang="ru-RU" sz="3200" b="1" i="1" dirty="0">
                <a:ln w="0">
                  <a:solidFill>
                    <a:schemeClr val="tx2">
                      <a:lumMod val="90000"/>
                      <a:lumOff val="10000"/>
                    </a:schemeClr>
                  </a:solidFill>
                </a:ln>
                <a:effectLst>
                  <a:outerShdw blurRad="50800" dist="38100" dir="18900000" algn="bl" rotWithShape="0">
                    <a:prstClr val="black">
                      <a:alpha val="40000"/>
                    </a:prstClr>
                  </a:outerShdw>
                </a:effectLst>
              </a:rPr>
              <a:t>01 апреля 2022 года</a:t>
            </a:r>
          </a:p>
          <a:p>
            <a:pPr algn="ctr"/>
            <a:endParaRPr lang="ru-RU" sz="3200" b="1" i="1" cap="none" spc="0" dirty="0">
              <a:ln w="0">
                <a:solidFill>
                  <a:schemeClr val="tx2">
                    <a:lumMod val="90000"/>
                    <a:lumOff val="10000"/>
                  </a:schemeClr>
                </a:solidFill>
              </a:ln>
              <a:effectLst>
                <a:outerShdw blurRad="50800" dist="38100" dir="18900000" algn="bl" rotWithShape="0">
                  <a:prstClr val="black">
                    <a:alpha val="40000"/>
                  </a:prstClr>
                </a:outerShdw>
              </a:effectLst>
            </a:endParaRPr>
          </a:p>
          <a:p>
            <a:pPr algn="ctr"/>
            <a:endParaRPr lang="ru-RU" sz="3200" b="1" i="1" dirty="0">
              <a:ln w="0">
                <a:solidFill>
                  <a:schemeClr val="tx2">
                    <a:lumMod val="90000"/>
                    <a:lumOff val="10000"/>
                  </a:schemeClr>
                </a:solidFill>
              </a:ln>
              <a:effectLst>
                <a:outerShdw blurRad="50800" dist="38100" dir="18900000" algn="bl" rotWithShape="0">
                  <a:prstClr val="black">
                    <a:alpha val="40000"/>
                  </a:prstClr>
                </a:outerShdw>
              </a:effectLst>
            </a:endParaRPr>
          </a:p>
          <a:p>
            <a:r>
              <a:rPr lang="ru-RU" sz="3200" b="1" i="1" cap="none" spc="0" dirty="0" smtClean="0">
                <a:ln w="0">
                  <a:solidFill>
                    <a:schemeClr val="tx2">
                      <a:lumMod val="90000"/>
                      <a:lumOff val="10000"/>
                    </a:schemeClr>
                  </a:solidFill>
                </a:ln>
                <a:effectLst>
                  <a:outerShdw blurRad="50800" dist="38100" dir="18900000" algn="bl" rotWithShape="0">
                    <a:prstClr val="black">
                      <a:alpha val="40000"/>
                    </a:prstClr>
                  </a:outerShdw>
                </a:effectLst>
              </a:rPr>
              <a:t>    Сравнение</a:t>
            </a:r>
            <a:r>
              <a:rPr lang="ru-RU" sz="3200" b="1" i="1" cap="none" spc="0" dirty="0">
                <a:ln w="0">
                  <a:solidFill>
                    <a:schemeClr val="tx2">
                      <a:lumMod val="90000"/>
                      <a:lumOff val="10000"/>
                    </a:schemeClr>
                  </a:solidFill>
                </a:ln>
                <a:effectLst>
                  <a:outerShdw blurRad="50800" dist="38100" dir="18900000" algn="bl" rotWithShape="0">
                    <a:prstClr val="black">
                      <a:alpha val="40000"/>
                    </a:prstClr>
                  </a:outerShdw>
                </a:effectLst>
              </a:rPr>
              <a:t>, как было: </a:t>
            </a:r>
          </a:p>
          <a:p>
            <a:r>
              <a:rPr lang="ru-RU" sz="3200" b="1" i="1" dirty="0">
                <a:ln w="0">
                  <a:solidFill>
                    <a:schemeClr val="tx2">
                      <a:lumMod val="90000"/>
                      <a:lumOff val="10000"/>
                    </a:schemeClr>
                  </a:solidFill>
                </a:ln>
                <a:effectLst>
                  <a:outerShdw blurRad="50800" dist="38100" dir="18900000" algn="bl" rotWithShape="0">
                    <a:prstClr val="black">
                      <a:alpha val="40000"/>
                    </a:prstClr>
                  </a:outerShdw>
                </a:effectLst>
              </a:rPr>
              <a:t>       </a:t>
            </a:r>
            <a:r>
              <a:rPr lang="ru-RU" sz="3200" b="1" i="1" dirty="0" smtClean="0">
                <a:ln w="0">
                  <a:solidFill>
                    <a:schemeClr val="tx2">
                      <a:lumMod val="90000"/>
                      <a:lumOff val="10000"/>
                    </a:schemeClr>
                  </a:solidFill>
                </a:ln>
                <a:effectLst>
                  <a:outerShdw blurRad="50800" dist="38100" dir="18900000" algn="bl" rotWithShape="0">
                    <a:prstClr val="black">
                      <a:alpha val="40000"/>
                    </a:prstClr>
                  </a:outerShdw>
                </a:effectLst>
              </a:rPr>
              <a:t>Новая редакция:</a:t>
            </a:r>
            <a:endParaRPr lang="ru-RU" sz="3200" b="1" i="1" cap="none" spc="0" dirty="0">
              <a:ln w="0">
                <a:solidFill>
                  <a:schemeClr val="tx2">
                    <a:lumMod val="90000"/>
                    <a:lumOff val="10000"/>
                  </a:schemeClr>
                </a:solidFill>
              </a:ln>
              <a:effectLst>
                <a:outerShdw blurRad="50800" dist="38100" dir="18900000" algn="bl" rotWithShape="0">
                  <a:prstClr val="black">
                    <a:alpha val="40000"/>
                  </a:prstClr>
                </a:outerShdw>
              </a:effectLst>
            </a:endParaRPr>
          </a:p>
        </p:txBody>
      </p:sp>
      <p:sp>
        <p:nvSpPr>
          <p:cNvPr id="2" name="Знак умножения 1">
            <a:extLst>
              <a:ext uri="{FF2B5EF4-FFF2-40B4-BE49-F238E27FC236}">
                <a16:creationId xmlns:a16="http://schemas.microsoft.com/office/drawing/2014/main" id="{905247D6-3FCF-4873-B6E4-05D3E531AD6E}"/>
              </a:ext>
            </a:extLst>
          </p:cNvPr>
          <p:cNvSpPr/>
          <p:nvPr/>
        </p:nvSpPr>
        <p:spPr>
          <a:xfrm>
            <a:off x="6090356" y="4202108"/>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трелка: шеврон 2">
            <a:extLst>
              <a:ext uri="{FF2B5EF4-FFF2-40B4-BE49-F238E27FC236}">
                <a16:creationId xmlns:a16="http://schemas.microsoft.com/office/drawing/2014/main" id="{14CBF118-22A8-402D-9F6F-B672BFA1DB60}"/>
              </a:ext>
            </a:extLst>
          </p:cNvPr>
          <p:cNvSpPr/>
          <p:nvPr/>
        </p:nvSpPr>
        <p:spPr>
          <a:xfrm rot="5400000">
            <a:off x="5672665" y="4807302"/>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4188555922"/>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866895-C94D-4D5B-A547-D883597A81CB}"/>
              </a:ext>
            </a:extLst>
          </p:cNvPr>
          <p:cNvSpPr txBox="1"/>
          <p:nvPr/>
        </p:nvSpPr>
        <p:spPr>
          <a:xfrm>
            <a:off x="1379032" y="125867"/>
            <a:ext cx="7021256" cy="523220"/>
          </a:xfrm>
          <a:prstGeom prst="rect">
            <a:avLst/>
          </a:prstGeom>
          <a:noFill/>
        </p:spPr>
        <p:txBody>
          <a:bodyPr wrap="square" rtlCol="0">
            <a:spAutoFit/>
          </a:bodyPr>
          <a:lstStyle/>
          <a:p>
            <a:r>
              <a:rPr lang="ru-RU" sz="2800" b="1" i="1" dirty="0" smtClean="0">
                <a:ln w="0">
                  <a:solidFill>
                    <a:schemeClr val="tx2">
                      <a:lumMod val="90000"/>
                      <a:lumOff val="10000"/>
                    </a:schemeClr>
                  </a:solidFill>
                </a:ln>
                <a:effectLst>
                  <a:outerShdw blurRad="50800" dist="38100" dir="18900000" algn="bl" rotWithShape="0">
                    <a:prstClr val="black">
                      <a:alpha val="40000"/>
                    </a:prstClr>
                  </a:outerShdw>
                </a:effectLst>
                <a:latin typeface="Calibri" panose="020F0502020204030204" pitchFamily="34" charset="0"/>
                <a:cs typeface="Calibri" panose="020F0502020204030204" pitchFamily="34" charset="0"/>
              </a:rPr>
              <a:t>30. Штрафы       30.3. 50 секунд штрафа</a:t>
            </a:r>
            <a:endParaRPr lang="ru-RU" sz="2800" b="1" i="1" dirty="0">
              <a:ln w="0">
                <a:solidFill>
                  <a:schemeClr val="tx2">
                    <a:lumMod val="90000"/>
                    <a:lumOff val="10000"/>
                  </a:schemeClr>
                </a:solidFill>
              </a:ln>
              <a:effectLst>
                <a:outerShdw blurRad="50800" dist="38100" dir="18900000" algn="bl" rotWithShape="0">
                  <a:prstClr val="black">
                    <a:alpha val="40000"/>
                  </a:prstClr>
                </a:outerShdw>
              </a:effectLst>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41AFAB95-4808-4A98-B521-D8A8A14CBA4B}"/>
              </a:ext>
            </a:extLst>
          </p:cNvPr>
          <p:cNvSpPr txBox="1"/>
          <p:nvPr/>
        </p:nvSpPr>
        <p:spPr>
          <a:xfrm>
            <a:off x="1241639" y="1309174"/>
            <a:ext cx="7824301" cy="2308324"/>
          </a:xfrm>
          <a:prstGeom prst="rect">
            <a:avLst/>
          </a:prstGeom>
          <a:noFill/>
        </p:spPr>
        <p:txBody>
          <a:bodyPr wrap="square" rtlCol="0">
            <a:spAutoFit/>
          </a:bodyPr>
          <a:lstStyle/>
          <a:p>
            <a:pPr algn="just"/>
            <a:r>
              <a:rPr lang="ru-RU" dirty="0"/>
              <a:t>Умышленное откидывание вех с целью прохождения ворот. </a:t>
            </a:r>
          </a:p>
          <a:p>
            <a:pPr algn="just"/>
            <a:r>
              <a:rPr lang="ru-RU" dirty="0"/>
              <a:t>Критериями для судейства умышленного откидывания вех являются: </a:t>
            </a:r>
          </a:p>
          <a:p>
            <a:pPr marL="342900" indent="-342900" algn="just">
              <a:buAutoNum type="arabicParenR"/>
            </a:pPr>
            <a:r>
              <a:rPr lang="ru-RU" dirty="0"/>
              <a:t>до момента откидывания вехи экипаж не находится в положении, позволяющем правильное взятие ворот, </a:t>
            </a:r>
          </a:p>
          <a:p>
            <a:pPr marL="342900" indent="-342900" algn="just">
              <a:buAutoNum type="arabicParenR"/>
            </a:pPr>
            <a:r>
              <a:rPr lang="ru-RU" dirty="0"/>
              <a:t>перемещение вехи участником, схватившимся за нее рукой, </a:t>
            </a:r>
          </a:p>
          <a:p>
            <a:pPr marL="342900" indent="-342900" algn="just">
              <a:buAutoNum type="arabicParenR"/>
            </a:pPr>
            <a:r>
              <a:rPr lang="ru-RU" dirty="0"/>
              <a:t> неожиданное действие участника (удар или движение) с целью откидывания вехи, и все или часть перечисленного позволяет правильное прохождение ворот. </a:t>
            </a:r>
          </a:p>
        </p:txBody>
      </p:sp>
      <p:sp>
        <p:nvSpPr>
          <p:cNvPr id="5" name="Знак умножения 4">
            <a:extLst>
              <a:ext uri="{FF2B5EF4-FFF2-40B4-BE49-F238E27FC236}">
                <a16:creationId xmlns:a16="http://schemas.microsoft.com/office/drawing/2014/main" id="{EBE7611D-19C3-42DC-B660-9ED320CE97D5}"/>
              </a:ext>
            </a:extLst>
          </p:cNvPr>
          <p:cNvSpPr/>
          <p:nvPr/>
        </p:nvSpPr>
        <p:spPr>
          <a:xfrm>
            <a:off x="735565" y="1354902"/>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id="{A34CF1D7-5CEE-4314-A7CD-97422068340F}"/>
              </a:ext>
            </a:extLst>
          </p:cNvPr>
          <p:cNvSpPr txBox="1"/>
          <p:nvPr/>
        </p:nvSpPr>
        <p:spPr>
          <a:xfrm>
            <a:off x="1057298" y="3655618"/>
            <a:ext cx="7897131" cy="2308324"/>
          </a:xfrm>
          <a:prstGeom prst="rect">
            <a:avLst/>
          </a:prstGeom>
          <a:noFill/>
        </p:spPr>
        <p:txBody>
          <a:bodyPr wrap="square" rtlCol="0">
            <a:spAutoFit/>
          </a:bodyPr>
          <a:lstStyle/>
          <a:p>
            <a:pPr algn="just"/>
            <a:r>
              <a:rPr lang="ru-RU" dirty="0"/>
              <a:t>Намеренное перемещение, отброс, толкание вех, а также незапланированное, в соответствии с реальной/фактической траекторией движения по трассе (до момента перемещения вехи экипаж не находился в положении, позволяющем правильное взятие ворот), действие участника одного из участников в каноэ-двойках) с целью перемещения вешки (одной или двух) для правильного прохождения ворот, исключая повторное правильное прохождение ворот до начала взятия следующих ворот или пересечения линии финиша.</a:t>
            </a:r>
          </a:p>
        </p:txBody>
      </p:sp>
      <p:pic>
        <p:nvPicPr>
          <p:cNvPr id="7" name="Рисунок 3">
            <a:extLst>
              <a:ext uri="{FF2B5EF4-FFF2-40B4-BE49-F238E27FC236}">
                <a16:creationId xmlns:a16="http://schemas.microsoft.com/office/drawing/2014/main" id="{52F6D87E-6C54-4F4E-94F2-C323322D77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60892"/>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C53DCCF9-6A22-4DFC-945A-6E35BA37E33F}"/>
              </a:ext>
            </a:extLst>
          </p:cNvPr>
          <p:cNvSpPr txBox="1"/>
          <p:nvPr/>
        </p:nvSpPr>
        <p:spPr>
          <a:xfrm>
            <a:off x="1907408" y="870944"/>
            <a:ext cx="6790544" cy="400110"/>
          </a:xfrm>
          <a:prstGeom prst="rect">
            <a:avLst/>
          </a:prstGeom>
          <a:noFill/>
        </p:spPr>
        <p:txBody>
          <a:bodyPr wrap="square" rtlCol="0">
            <a:spAutoFit/>
          </a:bodyPr>
          <a:lstStyle/>
          <a:p>
            <a:r>
              <a:rPr lang="ru-RU" sz="2000" b="1" i="1" dirty="0">
                <a:ln w="0">
                  <a:solidFill>
                    <a:schemeClr val="tx2">
                      <a:lumMod val="90000"/>
                      <a:lumOff val="10000"/>
                    </a:schemeClr>
                  </a:solidFill>
                </a:ln>
                <a:effectLst>
                  <a:outerShdw blurRad="50800" dist="38100" dir="18900000" algn="bl" rotWithShape="0">
                    <a:prstClr val="black">
                      <a:alpha val="40000"/>
                    </a:prstClr>
                  </a:outerShdw>
                </a:effectLst>
                <a:latin typeface="Calibri" panose="020F0502020204030204" pitchFamily="34" charset="0"/>
                <a:cs typeface="Calibri" panose="020F0502020204030204" pitchFamily="34" charset="0"/>
              </a:rPr>
              <a:t>Пункт № </a:t>
            </a:r>
            <a:r>
              <a:rPr lang="ru-RU" sz="2000" b="1" i="1" dirty="0">
                <a:ln w="0">
                  <a:solidFill>
                    <a:schemeClr val="tx2">
                      <a:lumMod val="90000"/>
                      <a:lumOff val="10000"/>
                    </a:schemeClr>
                  </a:solidFill>
                </a:ln>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30.3.2</a:t>
            </a:r>
            <a:r>
              <a:rPr lang="ru-RU" sz="2000" b="1" i="1" dirty="0">
                <a:ln w="0">
                  <a:solidFill>
                    <a:schemeClr val="tx2">
                      <a:lumMod val="90000"/>
                      <a:lumOff val="10000"/>
                    </a:schemeClr>
                  </a:solidFill>
                </a:ln>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Умышленный отброс вешки </a:t>
            </a:r>
            <a:endParaRPr lang="ru-RU" sz="2000" dirty="0">
              <a:latin typeface="Calibri" panose="020F0502020204030204" pitchFamily="34" charset="0"/>
              <a:cs typeface="Calibri" panose="020F0502020204030204" pitchFamily="34" charset="0"/>
            </a:endParaRPr>
          </a:p>
        </p:txBody>
      </p:sp>
      <p:sp>
        <p:nvSpPr>
          <p:cNvPr id="9" name="Стрелка: шеврон 8">
            <a:extLst>
              <a:ext uri="{FF2B5EF4-FFF2-40B4-BE49-F238E27FC236}">
                <a16:creationId xmlns:a16="http://schemas.microsoft.com/office/drawing/2014/main" id="{9FC0FD30-7649-45A7-ABD6-036BD22A5590}"/>
              </a:ext>
            </a:extLst>
          </p:cNvPr>
          <p:cNvSpPr/>
          <p:nvPr/>
        </p:nvSpPr>
        <p:spPr>
          <a:xfrm rot="5400000">
            <a:off x="564442" y="3770392"/>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3160013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8EA411-7706-4180-9F97-24270DE39B71}"/>
              </a:ext>
            </a:extLst>
          </p:cNvPr>
          <p:cNvSpPr txBox="1"/>
          <p:nvPr/>
        </p:nvSpPr>
        <p:spPr>
          <a:xfrm>
            <a:off x="1117600" y="78862"/>
            <a:ext cx="8026400" cy="892552"/>
          </a:xfrm>
          <a:prstGeom prst="rect">
            <a:avLst/>
          </a:prstGeom>
          <a:noFill/>
        </p:spPr>
        <p:txBody>
          <a:bodyPr wrap="square" rtlCol="0">
            <a:spAutoFit/>
          </a:bodyPr>
          <a:lstStyle/>
          <a:p>
            <a:pPr algn="ctr"/>
            <a:r>
              <a:rPr lang="ru-RU" sz="2600" b="1" i="1" dirty="0">
                <a:ln w="0">
                  <a:solidFill>
                    <a:schemeClr val="tx2">
                      <a:lumMod val="90000"/>
                      <a:lumOff val="10000"/>
                    </a:schemeClr>
                  </a:solidFill>
                </a:ln>
                <a:effectLst>
                  <a:outerShdw blurRad="50800" dist="38100" dir="18900000" algn="bl" rotWithShape="0">
                    <a:prstClr val="black">
                      <a:alpha val="40000"/>
                    </a:prstClr>
                  </a:outerShdw>
                </a:effectLst>
              </a:rPr>
              <a:t>Введены </a:t>
            </a:r>
            <a:r>
              <a:rPr lang="ru-RU" sz="2600" b="1" i="1" dirty="0" smtClean="0">
                <a:ln w="0">
                  <a:solidFill>
                    <a:schemeClr val="tx2">
                      <a:lumMod val="90000"/>
                      <a:lumOff val="10000"/>
                    </a:schemeClr>
                  </a:solidFill>
                </a:ln>
                <a:effectLst>
                  <a:outerShdw blurRad="50800" dist="38100" dir="18900000" algn="bl" rotWithShape="0">
                    <a:prstClr val="black">
                      <a:alpha val="40000"/>
                    </a:prstClr>
                  </a:outerShdw>
                </a:effectLst>
              </a:rPr>
              <a:t>пункты, </a:t>
            </a:r>
            <a:r>
              <a:rPr lang="ru-RU" sz="2600" b="1" i="1" dirty="0">
                <a:ln w="0">
                  <a:solidFill>
                    <a:schemeClr val="tx2">
                      <a:lumMod val="90000"/>
                      <a:lumOff val="10000"/>
                    </a:schemeClr>
                  </a:solidFill>
                </a:ln>
                <a:effectLst>
                  <a:outerShdw blurRad="50800" dist="38100" dir="18900000" algn="bl" rotWithShape="0">
                    <a:prstClr val="black">
                      <a:alpha val="40000"/>
                    </a:prstClr>
                  </a:outerShdw>
                </a:effectLst>
              </a:rPr>
              <a:t>трактующие </a:t>
            </a:r>
            <a:r>
              <a:rPr lang="ru-RU" sz="2600" b="1" i="1" dirty="0" smtClean="0">
                <a:ln w="0">
                  <a:solidFill>
                    <a:schemeClr val="tx2">
                      <a:lumMod val="90000"/>
                      <a:lumOff val="10000"/>
                    </a:schemeClr>
                  </a:solidFill>
                </a:ln>
                <a:effectLst>
                  <a:outerShdw blurRad="50800" dist="38100" dir="18900000" algn="bl" rotWithShape="0">
                    <a:prstClr val="black">
                      <a:alpha val="40000"/>
                    </a:prstClr>
                  </a:outerShdw>
                </a:effectLst>
              </a:rPr>
              <a:t>штрафные </a:t>
            </a:r>
            <a:r>
              <a:rPr lang="ru-RU" sz="2600" b="1" i="1" dirty="0">
                <a:ln w="0">
                  <a:solidFill>
                    <a:schemeClr val="tx2">
                      <a:lumMod val="90000"/>
                      <a:lumOff val="10000"/>
                    </a:schemeClr>
                  </a:solidFill>
                </a:ln>
                <a:effectLst>
                  <a:outerShdw blurRad="50800" dist="38100" dir="18900000" algn="bl" rotWithShape="0">
                    <a:prstClr val="black">
                      <a:alpha val="40000"/>
                    </a:prstClr>
                  </a:outerShdw>
                </a:effectLst>
              </a:rPr>
              <a:t>ситуации </a:t>
            </a:r>
            <a:r>
              <a:rPr lang="ru-RU" sz="2600" b="1" i="1" dirty="0" smtClean="0">
                <a:ln w="0">
                  <a:solidFill>
                    <a:schemeClr val="tx2">
                      <a:lumMod val="90000"/>
                      <a:lumOff val="10000"/>
                    </a:schemeClr>
                  </a:solidFill>
                </a:ln>
                <a:effectLst>
                  <a:outerShdw blurRad="50800" dist="38100" dir="18900000" algn="bl" rotWithShape="0">
                    <a:prstClr val="black">
                      <a:alpha val="40000"/>
                    </a:prstClr>
                  </a:outerShdw>
                </a:effectLst>
              </a:rPr>
              <a:t>прохождения ворот (штраф 50 секунд)</a:t>
            </a:r>
            <a:endParaRPr lang="ru-RU" sz="26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
        <p:nvSpPr>
          <p:cNvPr id="3" name="TextBox 2">
            <a:extLst>
              <a:ext uri="{FF2B5EF4-FFF2-40B4-BE49-F238E27FC236}">
                <a16:creationId xmlns:a16="http://schemas.microsoft.com/office/drawing/2014/main" id="{2D0C686A-7E1C-41C2-8E53-B6E0E5C9F201}"/>
              </a:ext>
            </a:extLst>
          </p:cNvPr>
          <p:cNvSpPr txBox="1"/>
          <p:nvPr/>
        </p:nvSpPr>
        <p:spPr>
          <a:xfrm>
            <a:off x="3996266" y="937108"/>
            <a:ext cx="1873956"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b="1" i="1" dirty="0">
                <a:ln w="0">
                  <a:solidFill>
                    <a:schemeClr val="tx2">
                      <a:lumMod val="90000"/>
                      <a:lumOff val="10000"/>
                    </a:schemeClr>
                  </a:solidFill>
                </a:ln>
                <a:effectLst>
                  <a:outerShdw blurRad="38100" dist="38100" dir="2700000" algn="tl">
                    <a:srgbClr val="000000">
                      <a:alpha val="43137"/>
                    </a:srgbClr>
                  </a:outerShdw>
                </a:effectLst>
              </a:rPr>
              <a:t>30</a:t>
            </a:r>
            <a:r>
              <a:rPr lang="ru-RU" sz="1800" b="1" i="1" dirty="0">
                <a:ln w="0">
                  <a:solidFill>
                    <a:schemeClr val="tx2">
                      <a:lumMod val="90000"/>
                      <a:lumOff val="10000"/>
                    </a:schemeClr>
                  </a:solidFill>
                </a:ln>
                <a:effectLst>
                  <a:outerShdw blurRad="38100" dist="38100" dir="2700000" algn="tl">
                    <a:srgbClr val="000000">
                      <a:alpha val="43137"/>
                    </a:srgbClr>
                  </a:outerShdw>
                </a:effectLst>
              </a:rPr>
              <a:t>.3.4.</a:t>
            </a:r>
          </a:p>
        </p:txBody>
      </p:sp>
      <p:sp>
        <p:nvSpPr>
          <p:cNvPr id="4" name="TextBox 3">
            <a:extLst>
              <a:ext uri="{FF2B5EF4-FFF2-40B4-BE49-F238E27FC236}">
                <a16:creationId xmlns:a16="http://schemas.microsoft.com/office/drawing/2014/main" id="{32F8CDC8-F7AC-4806-A803-D72F5D72C6F2}"/>
              </a:ext>
            </a:extLst>
          </p:cNvPr>
          <p:cNvSpPr txBox="1"/>
          <p:nvPr/>
        </p:nvSpPr>
        <p:spPr>
          <a:xfrm>
            <a:off x="3822441" y="3209638"/>
            <a:ext cx="1873956"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b="1" i="1" dirty="0">
                <a:ln w="0">
                  <a:solidFill>
                    <a:schemeClr val="tx2">
                      <a:lumMod val="90000"/>
                      <a:lumOff val="10000"/>
                    </a:schemeClr>
                  </a:solidFill>
                </a:ln>
                <a:effectLst>
                  <a:outerShdw blurRad="38100" dist="38100" dir="2700000" algn="tl">
                    <a:srgbClr val="000000">
                      <a:alpha val="43137"/>
                    </a:srgbClr>
                  </a:outerShdw>
                </a:effectLst>
              </a:rPr>
              <a:t>30</a:t>
            </a:r>
            <a:r>
              <a:rPr lang="ru-RU" sz="1800" b="1" i="1" dirty="0">
                <a:ln w="0">
                  <a:solidFill>
                    <a:schemeClr val="tx2">
                      <a:lumMod val="90000"/>
                      <a:lumOff val="10000"/>
                    </a:schemeClr>
                  </a:solidFill>
                </a:ln>
                <a:effectLst>
                  <a:outerShdw blurRad="38100" dist="38100" dir="2700000" algn="tl">
                    <a:srgbClr val="000000">
                      <a:alpha val="43137"/>
                    </a:srgbClr>
                  </a:outerShdw>
                </a:effectLst>
              </a:rPr>
              <a:t>.3.5.</a:t>
            </a:r>
          </a:p>
        </p:txBody>
      </p:sp>
      <p:sp>
        <p:nvSpPr>
          <p:cNvPr id="5" name="TextBox 4">
            <a:extLst>
              <a:ext uri="{FF2B5EF4-FFF2-40B4-BE49-F238E27FC236}">
                <a16:creationId xmlns:a16="http://schemas.microsoft.com/office/drawing/2014/main" id="{BB7C35B8-928D-472B-A903-E13B60BD66B3}"/>
              </a:ext>
            </a:extLst>
          </p:cNvPr>
          <p:cNvSpPr txBox="1"/>
          <p:nvPr/>
        </p:nvSpPr>
        <p:spPr>
          <a:xfrm>
            <a:off x="886408" y="1200333"/>
            <a:ext cx="8145625" cy="2154436"/>
          </a:xfrm>
          <a:prstGeom prst="rect">
            <a:avLst/>
          </a:prstGeom>
          <a:noFill/>
        </p:spPr>
        <p:txBody>
          <a:bodyPr wrap="square" rtlCol="0">
            <a:spAutoFit/>
          </a:bodyPr>
          <a:lstStyle/>
          <a:p>
            <a:pPr algn="just"/>
            <a:r>
              <a:rPr lang="ru-RU" dirty="0"/>
              <a:t>Прохождение ворот участником, находящимся в перевернувшейся лодке, голова участника (в каноэ-двойках одного или двух участников) находится под водой, исключая повторное правильное прохождение ворот до начала взятия следующих ворот или пересечения линии финиша. </a:t>
            </a:r>
            <a:endParaRPr lang="ru-RU" dirty="0" smtClean="0"/>
          </a:p>
          <a:p>
            <a:pPr algn="just"/>
            <a:endParaRPr lang="ru-RU" sz="800" b="1" dirty="0"/>
          </a:p>
          <a:p>
            <a:pPr algn="just"/>
            <a:r>
              <a:rPr lang="ru-RU" i="1" dirty="0" smtClean="0"/>
              <a:t>        П</a:t>
            </a:r>
            <a:r>
              <a:rPr lang="ru-RU" i="1" dirty="0" smtClean="0"/>
              <a:t>римечание</a:t>
            </a:r>
            <a:r>
              <a:rPr lang="ru-RU" i="1" dirty="0"/>
              <a:t>: данная ситуация предусматривает штраф 50, если участник не выполнил повторный заход на пропущенные ворота и не выполнил их правильное взятие.</a:t>
            </a:r>
          </a:p>
        </p:txBody>
      </p:sp>
      <p:sp>
        <p:nvSpPr>
          <p:cNvPr id="6" name="TextBox 5">
            <a:extLst>
              <a:ext uri="{FF2B5EF4-FFF2-40B4-BE49-F238E27FC236}">
                <a16:creationId xmlns:a16="http://schemas.microsoft.com/office/drawing/2014/main" id="{6305F1E6-57A6-4498-92DC-B9CF7CF25F21}"/>
              </a:ext>
            </a:extLst>
          </p:cNvPr>
          <p:cNvSpPr txBox="1"/>
          <p:nvPr/>
        </p:nvSpPr>
        <p:spPr>
          <a:xfrm>
            <a:off x="634482" y="3522133"/>
            <a:ext cx="8249874" cy="2431435"/>
          </a:xfrm>
          <a:prstGeom prst="rect">
            <a:avLst/>
          </a:prstGeom>
          <a:noFill/>
        </p:spPr>
        <p:txBody>
          <a:bodyPr wrap="square" rtlCol="0">
            <a:spAutoFit/>
          </a:bodyPr>
          <a:lstStyle/>
          <a:p>
            <a:pPr algn="just"/>
            <a:r>
              <a:rPr lang="ru-RU" dirty="0"/>
              <a:t>Только часть головы участника (в каноэ-двойках одного или двух участников) пересекает линию ворот в правильном направлении, с частью лодки или без нее, исключая повторное правильное прохождение ворот до начала взятия следующих ворот или пересечения линии финиша</a:t>
            </a:r>
            <a:r>
              <a:rPr lang="ru-RU" dirty="0" smtClean="0"/>
              <a:t>.</a:t>
            </a:r>
          </a:p>
          <a:p>
            <a:pPr algn="just"/>
            <a:endParaRPr lang="ru-RU" sz="800" dirty="0"/>
          </a:p>
          <a:p>
            <a:pPr algn="just"/>
            <a:r>
              <a:rPr lang="ru-RU" i="1" dirty="0" smtClean="0"/>
              <a:t>        П</a:t>
            </a:r>
            <a:r>
              <a:rPr lang="ru-RU" i="1" dirty="0" smtClean="0"/>
              <a:t>римечание</a:t>
            </a:r>
            <a:r>
              <a:rPr lang="ru-RU" i="1" dirty="0"/>
              <a:t>: данная ситуация предусматривает штраф 50, если участник не выполнил повторный заход на пропущенные ворота и не выполнил их правильное взятие.</a:t>
            </a:r>
          </a:p>
          <a:p>
            <a:endParaRPr lang="ru-RU" dirty="0"/>
          </a:p>
        </p:txBody>
      </p:sp>
      <p:pic>
        <p:nvPicPr>
          <p:cNvPr id="7" name="Рисунок 3">
            <a:extLst>
              <a:ext uri="{FF2B5EF4-FFF2-40B4-BE49-F238E27FC236}">
                <a16:creationId xmlns:a16="http://schemas.microsoft.com/office/drawing/2014/main" id="{ACDB13FF-EA53-42F0-B894-CE0A7EB85F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Рисунок 7"/>
          <p:cNvPicPr>
            <a:picLocks noChangeAspect="1"/>
          </p:cNvPicPr>
          <p:nvPr/>
        </p:nvPicPr>
        <p:blipFill>
          <a:blip r:embed="rId3"/>
          <a:stretch>
            <a:fillRect/>
          </a:stretch>
        </p:blipFill>
        <p:spPr>
          <a:xfrm>
            <a:off x="1117600" y="170943"/>
            <a:ext cx="432854" cy="457240"/>
          </a:xfrm>
          <a:prstGeom prst="rect">
            <a:avLst/>
          </a:prstGeom>
        </p:spPr>
      </p:pic>
    </p:spTree>
    <p:extLst>
      <p:ext uri="{BB962C8B-B14F-4D97-AF65-F5344CB8AC3E}">
        <p14:creationId xmlns:p14="http://schemas.microsoft.com/office/powerpoint/2010/main" val="3016780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C4FC3F1-783D-48CD-863F-B2CD2AC9E232}"/>
              </a:ext>
            </a:extLst>
          </p:cNvPr>
          <p:cNvSpPr txBox="1"/>
          <p:nvPr/>
        </p:nvSpPr>
        <p:spPr>
          <a:xfrm>
            <a:off x="3370173" y="1294300"/>
            <a:ext cx="1941689"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b="1" i="1" dirty="0">
                <a:ln w="0">
                  <a:solidFill>
                    <a:schemeClr val="tx2">
                      <a:lumMod val="90000"/>
                      <a:lumOff val="10000"/>
                    </a:schemeClr>
                  </a:solidFill>
                </a:ln>
                <a:effectLst>
                  <a:outerShdw blurRad="38100" dist="38100" dir="2700000" algn="tl">
                    <a:srgbClr val="000000">
                      <a:alpha val="43137"/>
                    </a:srgbClr>
                  </a:outerShdw>
                </a:effectLst>
              </a:rPr>
              <a:t>30</a:t>
            </a:r>
            <a:r>
              <a:rPr lang="ru-RU" sz="1800" b="1" i="1" dirty="0">
                <a:ln w="0">
                  <a:solidFill>
                    <a:schemeClr val="tx2">
                      <a:lumMod val="90000"/>
                      <a:lumOff val="10000"/>
                    </a:schemeClr>
                  </a:solidFill>
                </a:ln>
                <a:effectLst>
                  <a:outerShdw blurRad="38100" dist="38100" dir="2700000" algn="tl">
                    <a:srgbClr val="000000">
                      <a:alpha val="43137"/>
                    </a:srgbClr>
                  </a:outerShdw>
                </a:effectLst>
              </a:rPr>
              <a:t>.5.</a:t>
            </a:r>
          </a:p>
        </p:txBody>
      </p:sp>
      <p:sp>
        <p:nvSpPr>
          <p:cNvPr id="3" name="TextBox 2">
            <a:extLst>
              <a:ext uri="{FF2B5EF4-FFF2-40B4-BE49-F238E27FC236}">
                <a16:creationId xmlns:a16="http://schemas.microsoft.com/office/drawing/2014/main" id="{2AF81BB3-B07A-4129-8EC0-AD04DE9CE56A}"/>
              </a:ext>
            </a:extLst>
          </p:cNvPr>
          <p:cNvSpPr txBox="1"/>
          <p:nvPr/>
        </p:nvSpPr>
        <p:spPr>
          <a:xfrm>
            <a:off x="3370173" y="3019001"/>
            <a:ext cx="1941689"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b="1" i="1" dirty="0">
                <a:ln w="0">
                  <a:solidFill>
                    <a:schemeClr val="tx2">
                      <a:lumMod val="90000"/>
                      <a:lumOff val="10000"/>
                    </a:schemeClr>
                  </a:solidFill>
                </a:ln>
                <a:effectLst>
                  <a:outerShdw blurRad="38100" dist="38100" dir="2700000" algn="tl">
                    <a:srgbClr val="000000">
                      <a:alpha val="43137"/>
                    </a:srgbClr>
                  </a:outerShdw>
                </a:effectLst>
              </a:rPr>
              <a:t>30</a:t>
            </a:r>
            <a:r>
              <a:rPr lang="ru-RU" sz="1800" b="1" i="1" dirty="0">
                <a:ln w="0">
                  <a:solidFill>
                    <a:schemeClr val="tx2">
                      <a:lumMod val="90000"/>
                      <a:lumOff val="10000"/>
                    </a:schemeClr>
                  </a:solidFill>
                </a:ln>
                <a:effectLst>
                  <a:outerShdw blurRad="38100" dist="38100" dir="2700000" algn="tl">
                    <a:srgbClr val="000000">
                      <a:alpha val="43137"/>
                    </a:srgbClr>
                  </a:outerShdw>
                </a:effectLst>
              </a:rPr>
              <a:t>.6.</a:t>
            </a:r>
          </a:p>
        </p:txBody>
      </p:sp>
      <p:sp>
        <p:nvSpPr>
          <p:cNvPr id="4" name="TextBox 3">
            <a:extLst>
              <a:ext uri="{FF2B5EF4-FFF2-40B4-BE49-F238E27FC236}">
                <a16:creationId xmlns:a16="http://schemas.microsoft.com/office/drawing/2014/main" id="{4911CD36-4576-41C8-A8FB-24A3585ACE11}"/>
              </a:ext>
            </a:extLst>
          </p:cNvPr>
          <p:cNvSpPr txBox="1"/>
          <p:nvPr/>
        </p:nvSpPr>
        <p:spPr>
          <a:xfrm>
            <a:off x="967966" y="1693811"/>
            <a:ext cx="7529687" cy="1200329"/>
          </a:xfrm>
          <a:prstGeom prst="rect">
            <a:avLst/>
          </a:prstGeom>
          <a:noFill/>
        </p:spPr>
        <p:txBody>
          <a:bodyPr wrap="square" rtlCol="0">
            <a:spAutoFit/>
          </a:bodyPr>
          <a:lstStyle/>
          <a:p>
            <a:r>
              <a:rPr lang="ru-RU" dirty="0"/>
              <a:t>«Подрезание» линии ворот. </a:t>
            </a:r>
          </a:p>
          <a:p>
            <a:pPr algn="just"/>
            <a:r>
              <a:rPr lang="ru-RU" dirty="0"/>
              <a:t>Пересечение линии ворот участником лодкой, любой частью своего тела или снаряжения, за исключением части головы или головы полностью, без касания вех не штрафуется.</a:t>
            </a:r>
          </a:p>
        </p:txBody>
      </p:sp>
      <p:sp>
        <p:nvSpPr>
          <p:cNvPr id="5" name="TextBox 4">
            <a:extLst>
              <a:ext uri="{FF2B5EF4-FFF2-40B4-BE49-F238E27FC236}">
                <a16:creationId xmlns:a16="http://schemas.microsoft.com/office/drawing/2014/main" id="{5E890A38-569C-49A3-905A-3F861612F7C6}"/>
              </a:ext>
            </a:extLst>
          </p:cNvPr>
          <p:cNvSpPr txBox="1"/>
          <p:nvPr/>
        </p:nvSpPr>
        <p:spPr>
          <a:xfrm>
            <a:off x="894587" y="3476022"/>
            <a:ext cx="7676444" cy="1200329"/>
          </a:xfrm>
          <a:prstGeom prst="rect">
            <a:avLst/>
          </a:prstGeom>
          <a:noFill/>
        </p:spPr>
        <p:txBody>
          <a:bodyPr wrap="square" rtlCol="0">
            <a:spAutoFit/>
          </a:bodyPr>
          <a:lstStyle/>
          <a:p>
            <a:pPr algn="just"/>
            <a:r>
              <a:rPr lang="ru-RU" dirty="0"/>
              <a:t>Повторные пересечения линии ворот без касания вех не штрафуются, если часть головы или полностью голова участника (в каноэ-двойках одного или двух участников) не пересекла линию ворот в неправильном направлении.</a:t>
            </a:r>
          </a:p>
        </p:txBody>
      </p:sp>
      <p:pic>
        <p:nvPicPr>
          <p:cNvPr id="6" name="Рисунок 3">
            <a:extLst>
              <a:ext uri="{FF2B5EF4-FFF2-40B4-BE49-F238E27FC236}">
                <a16:creationId xmlns:a16="http://schemas.microsoft.com/office/drawing/2014/main" id="{F132D035-16F5-42A2-BAD8-C26E30B192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0C3F9C74-94C0-484F-AB63-485CBFB02CC3}"/>
              </a:ext>
            </a:extLst>
          </p:cNvPr>
          <p:cNvSpPr txBox="1"/>
          <p:nvPr/>
        </p:nvSpPr>
        <p:spPr>
          <a:xfrm>
            <a:off x="3153746" y="4484293"/>
            <a:ext cx="2167468" cy="369332"/>
          </a:xfrm>
          <a:prstGeom prst="rect">
            <a:avLst/>
          </a:prstGeom>
          <a:noFill/>
        </p:spPr>
        <p:txBody>
          <a:bodyPr wrap="square" rtlCol="0">
            <a:spAutoFit/>
          </a:bodyPr>
          <a:lstStyle/>
          <a:p>
            <a:pPr algn="ctr"/>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b="1" i="1" dirty="0">
                <a:ln w="0">
                  <a:solidFill>
                    <a:schemeClr val="tx2">
                      <a:lumMod val="90000"/>
                      <a:lumOff val="10000"/>
                    </a:schemeClr>
                  </a:solidFill>
                </a:ln>
                <a:effectLst>
                  <a:outerShdw blurRad="38100" dist="38100" dir="2700000" algn="tl">
                    <a:srgbClr val="000000">
                      <a:alpha val="43137"/>
                    </a:srgbClr>
                  </a:outerShdw>
                </a:effectLst>
              </a:rPr>
              <a:t>30.7</a:t>
            </a:r>
            <a:r>
              <a:rPr lang="ru-RU" sz="1800" b="1" i="1" dirty="0">
                <a:ln w="0">
                  <a:solidFill>
                    <a:schemeClr val="tx2">
                      <a:lumMod val="90000"/>
                      <a:lumOff val="10000"/>
                    </a:schemeClr>
                  </a:solidFill>
                </a:ln>
                <a:effectLst>
                  <a:outerShdw blurRad="38100" dist="38100" dir="2700000" algn="tl">
                    <a:srgbClr val="000000">
                      <a:alpha val="43137"/>
                    </a:srgbClr>
                  </a:outerShdw>
                </a:effectLst>
              </a:rPr>
              <a:t>.</a:t>
            </a:r>
          </a:p>
        </p:txBody>
      </p:sp>
      <p:sp>
        <p:nvSpPr>
          <p:cNvPr id="8" name="TextBox 7">
            <a:extLst>
              <a:ext uri="{FF2B5EF4-FFF2-40B4-BE49-F238E27FC236}">
                <a16:creationId xmlns:a16="http://schemas.microsoft.com/office/drawing/2014/main" id="{CC4BFDC8-32FC-4CD4-A469-E1DE595D1979}"/>
              </a:ext>
            </a:extLst>
          </p:cNvPr>
          <p:cNvSpPr txBox="1"/>
          <p:nvPr/>
        </p:nvSpPr>
        <p:spPr>
          <a:xfrm>
            <a:off x="894587" y="5030899"/>
            <a:ext cx="7563556" cy="369332"/>
          </a:xfrm>
          <a:prstGeom prst="rect">
            <a:avLst/>
          </a:prstGeom>
          <a:noFill/>
        </p:spPr>
        <p:txBody>
          <a:bodyPr wrap="square" rtlCol="0">
            <a:spAutoFit/>
          </a:bodyPr>
          <a:lstStyle/>
          <a:p>
            <a:r>
              <a:rPr lang="ru-RU" dirty="0"/>
              <a:t>Сомнительная штрафная ситуация трактуется в пользу экипажа. </a:t>
            </a:r>
          </a:p>
        </p:txBody>
      </p:sp>
      <p:pic>
        <p:nvPicPr>
          <p:cNvPr id="9" name="Рисунок 8"/>
          <p:cNvPicPr>
            <a:picLocks noChangeAspect="1"/>
          </p:cNvPicPr>
          <p:nvPr/>
        </p:nvPicPr>
        <p:blipFill>
          <a:blip r:embed="rId3"/>
          <a:stretch>
            <a:fillRect/>
          </a:stretch>
        </p:blipFill>
        <p:spPr>
          <a:xfrm>
            <a:off x="1164504" y="246861"/>
            <a:ext cx="432854" cy="457240"/>
          </a:xfrm>
          <a:prstGeom prst="rect">
            <a:avLst/>
          </a:prstGeom>
        </p:spPr>
      </p:pic>
      <p:sp>
        <p:nvSpPr>
          <p:cNvPr id="10" name="Прямоугольник 9"/>
          <p:cNvSpPr/>
          <p:nvPr/>
        </p:nvSpPr>
        <p:spPr>
          <a:xfrm>
            <a:off x="1677610" y="170311"/>
            <a:ext cx="7287209" cy="954107"/>
          </a:xfrm>
          <a:prstGeom prst="rect">
            <a:avLst/>
          </a:prstGeom>
        </p:spPr>
        <p:txBody>
          <a:bodyPr wrap="square">
            <a:spAutoFit/>
          </a:bodyPr>
          <a:lstStyle/>
          <a:p>
            <a:pPr lvl="0" algn="ctr"/>
            <a:r>
              <a:rPr lang="ru-RU" sz="2800" b="1" i="1" dirty="0">
                <a:ln w="0">
                  <a:solidFill>
                    <a:srgbClr val="EBEBEB">
                      <a:lumMod val="90000"/>
                      <a:lumOff val="10000"/>
                    </a:srgbClr>
                  </a:solidFill>
                </a:ln>
                <a:solidFill>
                  <a:prstClr val="white"/>
                </a:solidFill>
                <a:effectLst>
                  <a:outerShdw blurRad="50800" dist="38100" dir="18900000" algn="bl" rotWithShape="0">
                    <a:prstClr val="black">
                      <a:alpha val="40000"/>
                    </a:prstClr>
                  </a:outerShdw>
                </a:effectLst>
              </a:rPr>
              <a:t>Введены пункты трактующие спортивные ситуации во время </a:t>
            </a:r>
            <a:r>
              <a:rPr lang="ru-RU" sz="2800" b="1" i="1" dirty="0" smtClean="0">
                <a:ln w="0">
                  <a:solidFill>
                    <a:srgbClr val="EBEBEB">
                      <a:lumMod val="90000"/>
                      <a:lumOff val="10000"/>
                    </a:srgbClr>
                  </a:solidFill>
                </a:ln>
                <a:solidFill>
                  <a:prstClr val="white"/>
                </a:solidFill>
                <a:effectLst>
                  <a:outerShdw blurRad="50800" dist="38100" dir="18900000" algn="bl" rotWithShape="0">
                    <a:prstClr val="black">
                      <a:alpha val="40000"/>
                    </a:prstClr>
                  </a:outerShdw>
                </a:effectLst>
              </a:rPr>
              <a:t>прохождения ворот</a:t>
            </a:r>
            <a:endParaRPr lang="ru-RU" sz="2800" b="1" i="1" dirty="0">
              <a:ln w="0">
                <a:solidFill>
                  <a:srgbClr val="EBEBEB">
                    <a:lumMod val="90000"/>
                    <a:lumOff val="10000"/>
                  </a:srgbClr>
                </a:solidFill>
              </a:ln>
              <a:solidFill>
                <a:prstClr val="white"/>
              </a:solidFill>
              <a:effectLst>
                <a:outerShdw blurRad="50800" dist="38100" dir="18900000" algn="bl" rotWithShape="0">
                  <a:prstClr val="black">
                    <a:alpha val="40000"/>
                  </a:prstClr>
                </a:outerShdw>
              </a:effectLst>
            </a:endParaRPr>
          </a:p>
        </p:txBody>
      </p:sp>
    </p:spTree>
    <p:extLst>
      <p:ext uri="{BB962C8B-B14F-4D97-AF65-F5344CB8AC3E}">
        <p14:creationId xmlns:p14="http://schemas.microsoft.com/office/powerpoint/2010/main" val="2044799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4000">
              <a:srgbClr val="180000">
                <a:lumMod val="0"/>
              </a:srgbClr>
            </a:gs>
            <a:gs pos="100000">
              <a:srgbClr val="C0000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7EE979-B9EC-42AC-BB2B-CDB9D87028BE}"/>
              </a:ext>
            </a:extLst>
          </p:cNvPr>
          <p:cNvSpPr txBox="1"/>
          <p:nvPr/>
        </p:nvSpPr>
        <p:spPr>
          <a:xfrm>
            <a:off x="1941689" y="180622"/>
            <a:ext cx="7270044" cy="461665"/>
          </a:xfrm>
          <a:prstGeom prst="rect">
            <a:avLst/>
          </a:prstGeom>
          <a:noFill/>
        </p:spPr>
        <p:txBody>
          <a:bodyPr wrap="square" rtlCol="0">
            <a:spAutoFit/>
          </a:bodyPr>
          <a:lstStyle/>
          <a:p>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Важное уточнение про 50 секунд штрафа</a:t>
            </a:r>
          </a:p>
        </p:txBody>
      </p:sp>
      <p:sp>
        <p:nvSpPr>
          <p:cNvPr id="3" name="TextBox 2">
            <a:extLst>
              <a:ext uri="{FF2B5EF4-FFF2-40B4-BE49-F238E27FC236}">
                <a16:creationId xmlns:a16="http://schemas.microsoft.com/office/drawing/2014/main" id="{720ECDED-3340-4525-9F6B-B5854A49507F}"/>
              </a:ext>
            </a:extLst>
          </p:cNvPr>
          <p:cNvSpPr txBox="1"/>
          <p:nvPr/>
        </p:nvSpPr>
        <p:spPr>
          <a:xfrm>
            <a:off x="888115" y="1028343"/>
            <a:ext cx="7800623" cy="4801314"/>
          </a:xfrm>
          <a:prstGeom prst="rect">
            <a:avLst/>
          </a:prstGeom>
          <a:noFill/>
        </p:spPr>
        <p:txBody>
          <a:bodyPr wrap="square" rtlCol="0">
            <a:spAutoFit/>
          </a:bodyPr>
          <a:lstStyle/>
          <a:p>
            <a:pPr algn="just"/>
            <a:r>
              <a:rPr lang="ru-RU" dirty="0"/>
              <a:t>Новая редакция правил от 01.04.2022 предусматривает возможность выполнить повторный заход с целью правильного прохождения в следующих ситуациях:</a:t>
            </a:r>
          </a:p>
          <a:p>
            <a:pPr marL="342900" indent="-342900" algn="just">
              <a:buAutoNum type="arabicPeriod"/>
            </a:pPr>
            <a:r>
              <a:rPr lang="ru-RU" dirty="0"/>
              <a:t>Линию ворот пересекла только часть головы участника (в каноэ-двойках одного или двух участников)</a:t>
            </a:r>
          </a:p>
          <a:p>
            <a:pPr marL="342900" indent="-342900" algn="just">
              <a:buAutoNum type="arabicPeriod"/>
            </a:pPr>
            <a:r>
              <a:rPr lang="ru-RU" dirty="0"/>
              <a:t>В момент прохождения линии ворот головы полностью, лодка (или ее часть) одновременно не находилась на линии ворот</a:t>
            </a:r>
          </a:p>
          <a:p>
            <a:pPr marL="342900" indent="-342900" algn="just">
              <a:buAutoNum type="arabicPeriod"/>
            </a:pPr>
            <a:r>
              <a:rPr lang="ru-RU" dirty="0"/>
              <a:t>При умышленном отбросе вешки</a:t>
            </a:r>
          </a:p>
          <a:p>
            <a:pPr marL="342900" indent="-342900" algn="just">
              <a:buAutoNum type="arabicPeriod"/>
            </a:pPr>
            <a:r>
              <a:rPr lang="ru-RU" dirty="0"/>
              <a:t>При нарушении маркировки (если часть головы участника (в каноэ-двойках одного или двух участников) пересекла линию ворот в противоположенном от заданного направления взятия ворот)</a:t>
            </a:r>
          </a:p>
          <a:p>
            <a:pPr marL="342900" indent="-342900" algn="just">
              <a:buAutoNum type="arabicPeriod"/>
            </a:pPr>
            <a:r>
              <a:rPr lang="ru-RU" dirty="0"/>
              <a:t>Прохождение ворот в перевернутом виде</a:t>
            </a:r>
          </a:p>
          <a:p>
            <a:pPr algn="just"/>
            <a:endParaRPr lang="ru-RU" sz="800" dirty="0"/>
          </a:p>
          <a:p>
            <a:pPr marL="342900" indent="-342900" algn="just">
              <a:buAutoNum type="arabicPeriod"/>
            </a:pPr>
            <a:endParaRPr lang="ru-RU" dirty="0"/>
          </a:p>
          <a:p>
            <a:pPr algn="just"/>
            <a:r>
              <a:rPr lang="ru-RU" dirty="0"/>
              <a:t>Выполнить повторный заход с целью правильного прохождения ворот можно только в том случае, если не начато взятие следующих ворот и не пересечена линия финиша.</a:t>
            </a:r>
          </a:p>
        </p:txBody>
      </p:sp>
      <p:pic>
        <p:nvPicPr>
          <p:cNvPr id="4" name="Рисунок 3">
            <a:extLst>
              <a:ext uri="{FF2B5EF4-FFF2-40B4-BE49-F238E27FC236}">
                <a16:creationId xmlns:a16="http://schemas.microsoft.com/office/drawing/2014/main" id="{92770126-060B-4B4C-9B4B-6CA4784D07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Рисунок 4"/>
          <p:cNvPicPr>
            <a:picLocks noChangeAspect="1"/>
          </p:cNvPicPr>
          <p:nvPr/>
        </p:nvPicPr>
        <p:blipFill>
          <a:blip r:embed="rId3"/>
          <a:stretch>
            <a:fillRect/>
          </a:stretch>
        </p:blipFill>
        <p:spPr>
          <a:xfrm>
            <a:off x="1276197" y="180622"/>
            <a:ext cx="432854" cy="463336"/>
          </a:xfrm>
          <a:prstGeom prst="rect">
            <a:avLst/>
          </a:prstGeom>
        </p:spPr>
      </p:pic>
    </p:spTree>
    <p:extLst>
      <p:ext uri="{BB962C8B-B14F-4D97-AF65-F5344CB8AC3E}">
        <p14:creationId xmlns:p14="http://schemas.microsoft.com/office/powerpoint/2010/main" val="3089661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05A1AD8-8074-43C0-9CE3-1B9D734F0BAF}"/>
              </a:ext>
            </a:extLst>
          </p:cNvPr>
          <p:cNvSpPr txBox="1"/>
          <p:nvPr/>
        </p:nvSpPr>
        <p:spPr>
          <a:xfrm>
            <a:off x="2613378" y="215669"/>
            <a:ext cx="4492977" cy="738664"/>
          </a:xfrm>
          <a:prstGeom prst="rect">
            <a:avLst/>
          </a:prstGeom>
          <a:noFill/>
        </p:spPr>
        <p:txBody>
          <a:bodyPr wrap="square" rtlCol="0">
            <a:spAutoFit/>
          </a:bodyPr>
          <a:lstStyle/>
          <a:p>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Запрос судейской информации</a:t>
            </a:r>
          </a:p>
          <a:p>
            <a:pPr algn="ctr"/>
            <a:r>
              <a:rPr lang="ru-RU" b="1" i="1" dirty="0">
                <a:ln w="0">
                  <a:solidFill>
                    <a:schemeClr val="tx2">
                      <a:lumMod val="90000"/>
                      <a:lumOff val="10000"/>
                    </a:schemeClr>
                  </a:solidFill>
                </a:ln>
                <a:effectLst>
                  <a:outerShdw blurRad="50800" dist="38100" dir="18900000" algn="bl" rotWithShape="0">
                    <a:prstClr val="black">
                      <a:alpha val="40000"/>
                    </a:prstClr>
                  </a:outerShdw>
                </a:effectLst>
              </a:rPr>
              <a:t>Пункт № 37.</a:t>
            </a:r>
          </a:p>
        </p:txBody>
      </p:sp>
      <p:sp>
        <p:nvSpPr>
          <p:cNvPr id="4" name="TextBox 3">
            <a:extLst>
              <a:ext uri="{FF2B5EF4-FFF2-40B4-BE49-F238E27FC236}">
                <a16:creationId xmlns:a16="http://schemas.microsoft.com/office/drawing/2014/main" id="{B027DA0C-393E-4DBD-A3D6-F315A1F8FD53}"/>
              </a:ext>
            </a:extLst>
          </p:cNvPr>
          <p:cNvSpPr txBox="1"/>
          <p:nvPr/>
        </p:nvSpPr>
        <p:spPr>
          <a:xfrm>
            <a:off x="1648177" y="1424253"/>
            <a:ext cx="2777067" cy="369332"/>
          </a:xfrm>
          <a:prstGeom prst="rect">
            <a:avLst/>
          </a:prstGeom>
          <a:noFill/>
        </p:spPr>
        <p:txBody>
          <a:bodyPr wrap="square" rtlCol="0">
            <a:spAutoFit/>
          </a:bodyPr>
          <a:lstStyle/>
          <a:p>
            <a:r>
              <a:rPr lang="ru-RU" dirty="0"/>
              <a:t>Ранее пунктов не было.</a:t>
            </a:r>
          </a:p>
        </p:txBody>
      </p:sp>
      <p:sp>
        <p:nvSpPr>
          <p:cNvPr id="5" name="Знак умножения 4">
            <a:extLst>
              <a:ext uri="{FF2B5EF4-FFF2-40B4-BE49-F238E27FC236}">
                <a16:creationId xmlns:a16="http://schemas.microsoft.com/office/drawing/2014/main" id="{497DCC15-FA66-40C1-A37B-FD08F788AB67}"/>
              </a:ext>
            </a:extLst>
          </p:cNvPr>
          <p:cNvSpPr/>
          <p:nvPr/>
        </p:nvSpPr>
        <p:spPr>
          <a:xfrm>
            <a:off x="1004711" y="1287186"/>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id="{7B24F959-2F5A-4236-85FB-8EDFEA76746E}"/>
              </a:ext>
            </a:extLst>
          </p:cNvPr>
          <p:cNvSpPr txBox="1"/>
          <p:nvPr/>
        </p:nvSpPr>
        <p:spPr>
          <a:xfrm>
            <a:off x="1648177" y="1930652"/>
            <a:ext cx="7292623" cy="3693319"/>
          </a:xfrm>
          <a:prstGeom prst="rect">
            <a:avLst/>
          </a:prstGeom>
          <a:noFill/>
        </p:spPr>
        <p:txBody>
          <a:bodyPr wrap="square" rtlCol="0">
            <a:spAutoFit/>
          </a:bodyPr>
          <a:lstStyle/>
          <a:p>
            <a:pPr algn="just"/>
            <a:r>
              <a:rPr lang="ru-RU" dirty="0"/>
              <a:t>37.1. Предоставляемая судейская информация включает в себя: причины выставленных штрафов участникам, уточнение времени прохождения трассы, причина дисквалификации, причина отказа участнику в старте. </a:t>
            </a:r>
          </a:p>
          <a:p>
            <a:pPr algn="just"/>
            <a:r>
              <a:rPr lang="ru-RU" dirty="0"/>
              <a:t>37.2. Представитель команды, спортсмены которой участвуют в проходящем в данный момент виде программы этапа соревнований, может подать запрос на судейскую информацию об участниках своей команды или об участниках другой команды. </a:t>
            </a:r>
          </a:p>
          <a:p>
            <a:pPr algn="just"/>
            <a:r>
              <a:rPr lang="ru-RU" dirty="0"/>
              <a:t>37.3. Запрос от представителя команды принимается в секретариате в устной форме. Информация по запросу уточняется у соответствующих судей и передается представителю команды в устной форме. </a:t>
            </a:r>
          </a:p>
          <a:p>
            <a:pPr algn="just"/>
            <a:r>
              <a:rPr lang="ru-RU" dirty="0"/>
              <a:t>37.4. Любой судья – член судейской коллегии соревнований может подать запрос на уточнение судейской информации. </a:t>
            </a:r>
          </a:p>
        </p:txBody>
      </p:sp>
      <p:sp>
        <p:nvSpPr>
          <p:cNvPr id="7" name="Стрелка: шеврон 6">
            <a:extLst>
              <a:ext uri="{FF2B5EF4-FFF2-40B4-BE49-F238E27FC236}">
                <a16:creationId xmlns:a16="http://schemas.microsoft.com/office/drawing/2014/main" id="{1ECE82B6-FB3D-4055-86F3-F0363C6A766D}"/>
              </a:ext>
            </a:extLst>
          </p:cNvPr>
          <p:cNvSpPr/>
          <p:nvPr/>
        </p:nvSpPr>
        <p:spPr>
          <a:xfrm rot="5400000">
            <a:off x="1117598" y="2112889"/>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pic>
        <p:nvPicPr>
          <p:cNvPr id="8" name="Рисунок 3">
            <a:extLst>
              <a:ext uri="{FF2B5EF4-FFF2-40B4-BE49-F238E27FC236}">
                <a16:creationId xmlns:a16="http://schemas.microsoft.com/office/drawing/2014/main" id="{27FCE7EF-F041-48CB-872F-C3EB4AEE8D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2376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4601906-26DD-46A5-BFE7-440F8BC100D8}"/>
              </a:ext>
            </a:extLst>
          </p:cNvPr>
          <p:cNvSpPr txBox="1"/>
          <p:nvPr/>
        </p:nvSpPr>
        <p:spPr>
          <a:xfrm>
            <a:off x="1399820" y="2280914"/>
            <a:ext cx="7540978" cy="2862322"/>
          </a:xfrm>
          <a:prstGeom prst="rect">
            <a:avLst/>
          </a:prstGeom>
          <a:noFill/>
        </p:spPr>
        <p:txBody>
          <a:bodyPr wrap="square" rtlCol="0">
            <a:spAutoFit/>
          </a:bodyPr>
          <a:lstStyle/>
          <a:p>
            <a:pPr algn="just"/>
            <a:r>
              <a:rPr lang="ru-RU" dirty="0"/>
              <a:t>37.5. В любом случае главный судья соревнований принимает решение о необходимости дальнейшего выяснения обстоятельств спорных ситуаций с привлечением всей судейской информации и судейского видео. При необходимости дальнейшего выяснения разбор обстоятельств производят главный судья соревнований, заместитель главного судьи по судейству и технический делегат. </a:t>
            </a:r>
          </a:p>
          <a:p>
            <a:pPr algn="just"/>
            <a:r>
              <a:rPr lang="ru-RU" dirty="0"/>
              <a:t>37.6. По итогам выяснения обстоятельств спорных ситуаций главный судья принимает решение о необходимости внесения изменений в результаты прохождения трассы участником или о его дисквалификации. </a:t>
            </a:r>
          </a:p>
          <a:p>
            <a:endParaRPr lang="ru-RU" dirty="0"/>
          </a:p>
        </p:txBody>
      </p:sp>
      <p:sp>
        <p:nvSpPr>
          <p:cNvPr id="3" name="Стрелка: шеврон 2">
            <a:extLst>
              <a:ext uri="{FF2B5EF4-FFF2-40B4-BE49-F238E27FC236}">
                <a16:creationId xmlns:a16="http://schemas.microsoft.com/office/drawing/2014/main" id="{832C9A4E-16A2-4B61-A617-0A459FE04B3E}"/>
              </a:ext>
            </a:extLst>
          </p:cNvPr>
          <p:cNvSpPr/>
          <p:nvPr/>
        </p:nvSpPr>
        <p:spPr>
          <a:xfrm rot="5400000">
            <a:off x="869105" y="2351980"/>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pic>
        <p:nvPicPr>
          <p:cNvPr id="4" name="Рисунок 3">
            <a:extLst>
              <a:ext uri="{FF2B5EF4-FFF2-40B4-BE49-F238E27FC236}">
                <a16:creationId xmlns:a16="http://schemas.microsoft.com/office/drawing/2014/main" id="{27712E62-2F64-4CF3-83FB-A2F9C49251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рямоугольник 5"/>
          <p:cNvSpPr/>
          <p:nvPr/>
        </p:nvSpPr>
        <p:spPr>
          <a:xfrm>
            <a:off x="3100039" y="335204"/>
            <a:ext cx="4572000" cy="738664"/>
          </a:xfrm>
          <a:prstGeom prst="rect">
            <a:avLst/>
          </a:prstGeom>
        </p:spPr>
        <p:txBody>
          <a:bodyPr>
            <a:spAutoFit/>
          </a:bodyPr>
          <a:lstStyle/>
          <a:p>
            <a:pPr lvl="0"/>
            <a:r>
              <a:rPr lang="ru-RU" sz="2400" b="1" i="1" dirty="0">
                <a:ln w="0">
                  <a:solidFill>
                    <a:srgbClr val="EBEBEB">
                      <a:lumMod val="90000"/>
                      <a:lumOff val="10000"/>
                    </a:srgbClr>
                  </a:solidFill>
                </a:ln>
                <a:solidFill>
                  <a:prstClr val="white"/>
                </a:solidFill>
                <a:effectLst>
                  <a:outerShdw blurRad="50800" dist="38100" dir="18900000" algn="bl" rotWithShape="0">
                    <a:prstClr val="black">
                      <a:alpha val="40000"/>
                    </a:prstClr>
                  </a:outerShdw>
                </a:effectLst>
              </a:rPr>
              <a:t>Запрос судейской информации</a:t>
            </a:r>
          </a:p>
          <a:p>
            <a:pPr lvl="0" algn="ctr"/>
            <a:r>
              <a:rPr lang="ru-RU" b="1" i="1" dirty="0">
                <a:ln w="0">
                  <a:solidFill>
                    <a:srgbClr val="EBEBEB">
                      <a:lumMod val="90000"/>
                      <a:lumOff val="10000"/>
                    </a:srgbClr>
                  </a:solidFill>
                </a:ln>
                <a:solidFill>
                  <a:prstClr val="white"/>
                </a:solidFill>
                <a:effectLst>
                  <a:outerShdw blurRad="50800" dist="38100" dir="18900000" algn="bl" rotWithShape="0">
                    <a:prstClr val="black">
                      <a:alpha val="40000"/>
                    </a:prstClr>
                  </a:outerShdw>
                </a:effectLst>
              </a:rPr>
              <a:t>Пункт № 37.</a:t>
            </a:r>
            <a:endParaRPr lang="ru-RU" b="1" i="1" dirty="0">
              <a:ln w="0">
                <a:solidFill>
                  <a:srgbClr val="EBEBEB">
                    <a:lumMod val="90000"/>
                    <a:lumOff val="10000"/>
                  </a:srgbClr>
                </a:solidFill>
              </a:ln>
              <a:solidFill>
                <a:prstClr val="white"/>
              </a:solidFill>
              <a:effectLst>
                <a:outerShdw blurRad="50800" dist="38100" dir="18900000" algn="bl" rotWithShape="0">
                  <a:prstClr val="black">
                    <a:alpha val="40000"/>
                  </a:prstClr>
                </a:outerShdw>
              </a:effectLst>
            </a:endParaRPr>
          </a:p>
        </p:txBody>
      </p:sp>
      <p:sp>
        <p:nvSpPr>
          <p:cNvPr id="7" name="TextBox 6">
            <a:extLst>
              <a:ext uri="{FF2B5EF4-FFF2-40B4-BE49-F238E27FC236}">
                <a16:creationId xmlns:a16="http://schemas.microsoft.com/office/drawing/2014/main" id="{B027DA0C-393E-4DBD-A3D6-F315A1F8FD53}"/>
              </a:ext>
            </a:extLst>
          </p:cNvPr>
          <p:cNvSpPr txBox="1"/>
          <p:nvPr/>
        </p:nvSpPr>
        <p:spPr>
          <a:xfrm>
            <a:off x="1492060" y="1557520"/>
            <a:ext cx="2777067" cy="369332"/>
          </a:xfrm>
          <a:prstGeom prst="rect">
            <a:avLst/>
          </a:prstGeom>
          <a:noFill/>
        </p:spPr>
        <p:txBody>
          <a:bodyPr wrap="square" rtlCol="0">
            <a:spAutoFit/>
          </a:bodyPr>
          <a:lstStyle/>
          <a:p>
            <a:r>
              <a:rPr lang="ru-RU" dirty="0"/>
              <a:t>Ранее пунктов не было.</a:t>
            </a:r>
          </a:p>
        </p:txBody>
      </p:sp>
      <p:sp>
        <p:nvSpPr>
          <p:cNvPr id="8" name="Знак умножения 4">
            <a:extLst>
              <a:ext uri="{FF2B5EF4-FFF2-40B4-BE49-F238E27FC236}">
                <a16:creationId xmlns:a16="http://schemas.microsoft.com/office/drawing/2014/main" id="{497DCC15-FA66-40C1-A37B-FD08F788AB67}"/>
              </a:ext>
            </a:extLst>
          </p:cNvPr>
          <p:cNvSpPr/>
          <p:nvPr/>
        </p:nvSpPr>
        <p:spPr>
          <a:xfrm>
            <a:off x="756354" y="1424253"/>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1410146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5">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3063F2-E608-45FA-BA53-B64F986A15FA}"/>
              </a:ext>
            </a:extLst>
          </p:cNvPr>
          <p:cNvSpPr txBox="1"/>
          <p:nvPr/>
        </p:nvSpPr>
        <p:spPr>
          <a:xfrm>
            <a:off x="3781777" y="169333"/>
            <a:ext cx="4594578" cy="461665"/>
          </a:xfrm>
          <a:prstGeom prst="rect">
            <a:avLst/>
          </a:prstGeom>
          <a:noFill/>
        </p:spPr>
        <p:txBody>
          <a:bodyPr wrap="square" rtlCol="0">
            <a:spAutoFit/>
          </a:bodyPr>
          <a:lstStyle/>
          <a:p>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38. Протесты</a:t>
            </a:r>
            <a:endParaRPr lang="ru-RU" sz="24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
        <p:nvSpPr>
          <p:cNvPr id="4" name="TextBox 3">
            <a:extLst>
              <a:ext uri="{FF2B5EF4-FFF2-40B4-BE49-F238E27FC236}">
                <a16:creationId xmlns:a16="http://schemas.microsoft.com/office/drawing/2014/main" id="{4C7BE795-82C0-4A64-A91E-22659A6CB1C5}"/>
              </a:ext>
            </a:extLst>
          </p:cNvPr>
          <p:cNvSpPr txBox="1"/>
          <p:nvPr/>
        </p:nvSpPr>
        <p:spPr>
          <a:xfrm>
            <a:off x="3781777" y="710020"/>
            <a:ext cx="1727200"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b="1" i="1" dirty="0">
                <a:ln w="0">
                  <a:solidFill>
                    <a:schemeClr val="tx2">
                      <a:lumMod val="90000"/>
                      <a:lumOff val="10000"/>
                    </a:schemeClr>
                  </a:solidFill>
                </a:ln>
                <a:effectLst>
                  <a:outerShdw blurRad="38100" dist="38100" dir="2700000" algn="tl">
                    <a:srgbClr val="000000">
                      <a:alpha val="43137"/>
                    </a:srgbClr>
                  </a:outerShdw>
                </a:effectLst>
              </a:rPr>
              <a:t>38</a:t>
            </a:r>
            <a:r>
              <a:rPr lang="ru-RU" sz="1800" b="1" i="1" dirty="0">
                <a:ln w="0">
                  <a:solidFill>
                    <a:schemeClr val="tx2">
                      <a:lumMod val="90000"/>
                      <a:lumOff val="10000"/>
                    </a:schemeClr>
                  </a:solidFill>
                </a:ln>
                <a:effectLst>
                  <a:outerShdw blurRad="38100" dist="38100" dir="2700000" algn="tl">
                    <a:srgbClr val="000000">
                      <a:alpha val="43137"/>
                    </a:srgbClr>
                  </a:outerShdw>
                </a:effectLst>
              </a:rPr>
              <a:t>.3.</a:t>
            </a:r>
          </a:p>
        </p:txBody>
      </p:sp>
      <p:sp>
        <p:nvSpPr>
          <p:cNvPr id="5" name="TextBox 4">
            <a:extLst>
              <a:ext uri="{FF2B5EF4-FFF2-40B4-BE49-F238E27FC236}">
                <a16:creationId xmlns:a16="http://schemas.microsoft.com/office/drawing/2014/main" id="{456C61F6-8765-452B-817A-3D49B3347684}"/>
              </a:ext>
            </a:extLst>
          </p:cNvPr>
          <p:cNvSpPr txBox="1"/>
          <p:nvPr/>
        </p:nvSpPr>
        <p:spPr>
          <a:xfrm>
            <a:off x="1569156" y="1239752"/>
            <a:ext cx="2460977" cy="369332"/>
          </a:xfrm>
          <a:prstGeom prst="rect">
            <a:avLst/>
          </a:prstGeom>
          <a:noFill/>
        </p:spPr>
        <p:txBody>
          <a:bodyPr wrap="square" rtlCol="0">
            <a:spAutoFit/>
          </a:bodyPr>
          <a:lstStyle/>
          <a:p>
            <a:r>
              <a:rPr lang="ru-RU" dirty="0"/>
              <a:t>Ранее пункта не было.</a:t>
            </a:r>
          </a:p>
        </p:txBody>
      </p:sp>
      <p:sp>
        <p:nvSpPr>
          <p:cNvPr id="6" name="Знак умножения 5">
            <a:extLst>
              <a:ext uri="{FF2B5EF4-FFF2-40B4-BE49-F238E27FC236}">
                <a16:creationId xmlns:a16="http://schemas.microsoft.com/office/drawing/2014/main" id="{BDE53CDB-2F28-40FC-B41D-16F07785502A}"/>
              </a:ext>
            </a:extLst>
          </p:cNvPr>
          <p:cNvSpPr/>
          <p:nvPr/>
        </p:nvSpPr>
        <p:spPr>
          <a:xfrm>
            <a:off x="925690" y="1100663"/>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a:extLst>
              <a:ext uri="{FF2B5EF4-FFF2-40B4-BE49-F238E27FC236}">
                <a16:creationId xmlns:a16="http://schemas.microsoft.com/office/drawing/2014/main" id="{CD125744-7649-4BC7-98C4-0A81C50E37A9}"/>
              </a:ext>
            </a:extLst>
          </p:cNvPr>
          <p:cNvSpPr txBox="1"/>
          <p:nvPr/>
        </p:nvSpPr>
        <p:spPr>
          <a:xfrm>
            <a:off x="1569156" y="1879173"/>
            <a:ext cx="6965244" cy="2031325"/>
          </a:xfrm>
          <a:prstGeom prst="rect">
            <a:avLst/>
          </a:prstGeom>
          <a:noFill/>
        </p:spPr>
        <p:txBody>
          <a:bodyPr wrap="square" rtlCol="0">
            <a:spAutoFit/>
          </a:bodyPr>
          <a:lstStyle/>
          <a:p>
            <a:pPr algn="just"/>
            <a:r>
              <a:rPr lang="ru-RU" dirty="0"/>
              <a:t>Протест будет рассматриваться в том случае, если о намерении подать протест представитель команды известил секретариат или главную судейскую коллегию соревнований не позднее, чем через 5 минут после опубликования последнего результата соответствующей попытки этапа вида программы. В случае дальнейшего отсутствия протеста в письменном виде, протест считается отозванным. </a:t>
            </a:r>
          </a:p>
        </p:txBody>
      </p:sp>
      <p:sp>
        <p:nvSpPr>
          <p:cNvPr id="8" name="Стрелка: шеврон 7">
            <a:extLst>
              <a:ext uri="{FF2B5EF4-FFF2-40B4-BE49-F238E27FC236}">
                <a16:creationId xmlns:a16="http://schemas.microsoft.com/office/drawing/2014/main" id="{0136CA9C-3CD5-4104-ABDB-C1E2E91B38BE}"/>
              </a:ext>
            </a:extLst>
          </p:cNvPr>
          <p:cNvSpPr/>
          <p:nvPr/>
        </p:nvSpPr>
        <p:spPr>
          <a:xfrm rot="5400000">
            <a:off x="1038577" y="2034636"/>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pic>
        <p:nvPicPr>
          <p:cNvPr id="9" name="Рисунок 8">
            <a:extLst>
              <a:ext uri="{FF2B5EF4-FFF2-40B4-BE49-F238E27FC236}">
                <a16:creationId xmlns:a16="http://schemas.microsoft.com/office/drawing/2014/main" id="{7DF2A3A9-DB23-4000-B1EF-F982B1A704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75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5">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0BFE62-FDDE-41CB-A3B7-1A5A3308E02B}"/>
              </a:ext>
            </a:extLst>
          </p:cNvPr>
          <p:cNvSpPr txBox="1"/>
          <p:nvPr/>
        </p:nvSpPr>
        <p:spPr>
          <a:xfrm>
            <a:off x="3917244" y="871210"/>
            <a:ext cx="4109156"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b="1" i="1" dirty="0">
                <a:ln w="0">
                  <a:solidFill>
                    <a:schemeClr val="tx2">
                      <a:lumMod val="90000"/>
                      <a:lumOff val="10000"/>
                    </a:schemeClr>
                  </a:solidFill>
                </a:ln>
                <a:effectLst>
                  <a:outerShdw blurRad="38100" dist="38100" dir="2700000" algn="tl">
                    <a:srgbClr val="000000">
                      <a:alpha val="43137"/>
                    </a:srgbClr>
                  </a:outerShdw>
                </a:effectLst>
              </a:rPr>
              <a:t>38</a:t>
            </a:r>
            <a:r>
              <a:rPr lang="ru-RU" sz="1800" b="1" i="1" dirty="0">
                <a:ln w="0">
                  <a:solidFill>
                    <a:schemeClr val="tx2">
                      <a:lumMod val="90000"/>
                      <a:lumOff val="10000"/>
                    </a:schemeClr>
                  </a:solidFill>
                </a:ln>
                <a:effectLst>
                  <a:outerShdw blurRad="38100" dist="38100" dir="2700000" algn="tl">
                    <a:srgbClr val="000000">
                      <a:alpha val="43137"/>
                    </a:srgbClr>
                  </a:outerShdw>
                </a:effectLst>
              </a:rPr>
              <a:t>.6.1.</a:t>
            </a:r>
          </a:p>
        </p:txBody>
      </p:sp>
      <p:pic>
        <p:nvPicPr>
          <p:cNvPr id="3" name="Рисунок 2">
            <a:extLst>
              <a:ext uri="{FF2B5EF4-FFF2-40B4-BE49-F238E27FC236}">
                <a16:creationId xmlns:a16="http://schemas.microsoft.com/office/drawing/2014/main" id="{32DA2EC0-0DFD-4BFF-B0E8-0B54AC7B1F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6DE0A7F0-91C3-485A-9F27-9E4B99E0D116}"/>
              </a:ext>
            </a:extLst>
          </p:cNvPr>
          <p:cNvSpPr txBox="1"/>
          <p:nvPr/>
        </p:nvSpPr>
        <p:spPr>
          <a:xfrm>
            <a:off x="1332088" y="1626112"/>
            <a:ext cx="7686651" cy="2308324"/>
          </a:xfrm>
          <a:prstGeom prst="rect">
            <a:avLst/>
          </a:prstGeom>
          <a:noFill/>
        </p:spPr>
        <p:txBody>
          <a:bodyPr wrap="square" rtlCol="0">
            <a:spAutoFit/>
          </a:bodyPr>
          <a:lstStyle/>
          <a:p>
            <a:pPr algn="just"/>
            <a:r>
              <a:rPr lang="ru-RU" dirty="0"/>
              <a:t>От представителя команды, участвующей в данных соревнованиях, может быть принят один протест в отношении какого-либо экипажа данной команды на каждую попытку вида программы этапа соревнования. При удовлетворении протеста от этого представителя команды может быть принят ещё один соответствующий протест в отношении какого-либо экипажа данной команды. При отклонении или отзыве протеста от этого представителя команды следующий соответствующий протест в этой попытке вида программы этапа больше не принимается.</a:t>
            </a:r>
          </a:p>
        </p:txBody>
      </p:sp>
      <p:sp>
        <p:nvSpPr>
          <p:cNvPr id="5" name="TextBox 4">
            <a:extLst>
              <a:ext uri="{FF2B5EF4-FFF2-40B4-BE49-F238E27FC236}">
                <a16:creationId xmlns:a16="http://schemas.microsoft.com/office/drawing/2014/main" id="{A471659A-DB5F-4B4F-BA1B-F957A3F66614}"/>
              </a:ext>
            </a:extLst>
          </p:cNvPr>
          <p:cNvSpPr txBox="1"/>
          <p:nvPr/>
        </p:nvSpPr>
        <p:spPr>
          <a:xfrm>
            <a:off x="1524000" y="1146225"/>
            <a:ext cx="2472267" cy="646331"/>
          </a:xfrm>
          <a:prstGeom prst="rect">
            <a:avLst/>
          </a:prstGeom>
          <a:noFill/>
        </p:spPr>
        <p:txBody>
          <a:bodyPr wrap="square" rtlCol="0">
            <a:spAutoFit/>
          </a:bodyPr>
          <a:lstStyle/>
          <a:p>
            <a:r>
              <a:rPr lang="ru-RU" dirty="0"/>
              <a:t>Ранее пункта не было.</a:t>
            </a:r>
          </a:p>
          <a:p>
            <a:endParaRPr lang="ru-RU" dirty="0"/>
          </a:p>
        </p:txBody>
      </p:sp>
      <p:sp>
        <p:nvSpPr>
          <p:cNvPr id="6" name="Знак умножения 5">
            <a:extLst>
              <a:ext uri="{FF2B5EF4-FFF2-40B4-BE49-F238E27FC236}">
                <a16:creationId xmlns:a16="http://schemas.microsoft.com/office/drawing/2014/main" id="{3235178F-B14B-423A-8965-C7B6EA436D7E}"/>
              </a:ext>
            </a:extLst>
          </p:cNvPr>
          <p:cNvSpPr/>
          <p:nvPr/>
        </p:nvSpPr>
        <p:spPr>
          <a:xfrm>
            <a:off x="801510" y="1038109"/>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шеврон 6">
            <a:extLst>
              <a:ext uri="{FF2B5EF4-FFF2-40B4-BE49-F238E27FC236}">
                <a16:creationId xmlns:a16="http://schemas.microsoft.com/office/drawing/2014/main" id="{DB13C218-B921-4DD7-9E44-0E32D50CE05B}"/>
              </a:ext>
            </a:extLst>
          </p:cNvPr>
          <p:cNvSpPr/>
          <p:nvPr/>
        </p:nvSpPr>
        <p:spPr>
          <a:xfrm rot="5400000">
            <a:off x="914398" y="1745412"/>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8" name="TextBox 7">
            <a:extLst>
              <a:ext uri="{FF2B5EF4-FFF2-40B4-BE49-F238E27FC236}">
                <a16:creationId xmlns:a16="http://schemas.microsoft.com/office/drawing/2014/main" id="{78DFB729-2C6C-4C2C-8F85-CBD1E7005656}"/>
              </a:ext>
            </a:extLst>
          </p:cNvPr>
          <p:cNvSpPr txBox="1"/>
          <p:nvPr/>
        </p:nvSpPr>
        <p:spPr>
          <a:xfrm>
            <a:off x="3770489" y="4018101"/>
            <a:ext cx="2201333"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b="1" i="1" dirty="0">
                <a:ln w="0">
                  <a:solidFill>
                    <a:schemeClr val="tx2">
                      <a:lumMod val="90000"/>
                      <a:lumOff val="10000"/>
                    </a:schemeClr>
                  </a:solidFill>
                </a:ln>
                <a:effectLst>
                  <a:outerShdw blurRad="38100" dist="38100" dir="2700000" algn="tl">
                    <a:srgbClr val="000000">
                      <a:alpha val="43137"/>
                    </a:srgbClr>
                  </a:outerShdw>
                </a:effectLst>
              </a:rPr>
              <a:t>38</a:t>
            </a:r>
            <a:r>
              <a:rPr lang="ru-RU" sz="1800" b="1" i="1" dirty="0">
                <a:ln w="0">
                  <a:solidFill>
                    <a:schemeClr val="tx2">
                      <a:lumMod val="90000"/>
                      <a:lumOff val="10000"/>
                    </a:schemeClr>
                  </a:solidFill>
                </a:ln>
                <a:effectLst>
                  <a:outerShdw blurRad="38100" dist="38100" dir="2700000" algn="tl">
                    <a:srgbClr val="000000">
                      <a:alpha val="43137"/>
                    </a:srgbClr>
                  </a:outerShdw>
                </a:effectLst>
              </a:rPr>
              <a:t>.6.2.</a:t>
            </a:r>
          </a:p>
        </p:txBody>
      </p:sp>
      <p:sp>
        <p:nvSpPr>
          <p:cNvPr id="9" name="TextBox 8">
            <a:extLst>
              <a:ext uri="{FF2B5EF4-FFF2-40B4-BE49-F238E27FC236}">
                <a16:creationId xmlns:a16="http://schemas.microsoft.com/office/drawing/2014/main" id="{B7289F02-E88A-4363-B391-E8AC8174775E}"/>
              </a:ext>
            </a:extLst>
          </p:cNvPr>
          <p:cNvSpPr txBox="1"/>
          <p:nvPr/>
        </p:nvSpPr>
        <p:spPr>
          <a:xfrm>
            <a:off x="1123244" y="4335235"/>
            <a:ext cx="2472267" cy="369332"/>
          </a:xfrm>
          <a:prstGeom prst="rect">
            <a:avLst/>
          </a:prstGeom>
          <a:noFill/>
        </p:spPr>
        <p:txBody>
          <a:bodyPr wrap="square" rtlCol="0">
            <a:spAutoFit/>
          </a:bodyPr>
          <a:lstStyle/>
          <a:p>
            <a:r>
              <a:rPr lang="ru-RU" dirty="0"/>
              <a:t>Ранее пункта не было.</a:t>
            </a:r>
          </a:p>
        </p:txBody>
      </p:sp>
      <p:sp>
        <p:nvSpPr>
          <p:cNvPr id="10" name="TextBox 9">
            <a:extLst>
              <a:ext uri="{FF2B5EF4-FFF2-40B4-BE49-F238E27FC236}">
                <a16:creationId xmlns:a16="http://schemas.microsoft.com/office/drawing/2014/main" id="{DAE5C279-1041-475F-8926-4C6F9965D7A6}"/>
              </a:ext>
            </a:extLst>
          </p:cNvPr>
          <p:cNvSpPr txBox="1"/>
          <p:nvPr/>
        </p:nvSpPr>
        <p:spPr>
          <a:xfrm>
            <a:off x="1060072" y="4705577"/>
            <a:ext cx="7958668" cy="923330"/>
          </a:xfrm>
          <a:prstGeom prst="rect">
            <a:avLst/>
          </a:prstGeom>
          <a:noFill/>
        </p:spPr>
        <p:txBody>
          <a:bodyPr wrap="square" rtlCol="0">
            <a:spAutoFit/>
          </a:bodyPr>
          <a:lstStyle/>
          <a:p>
            <a:pPr algn="just"/>
            <a:r>
              <a:rPr lang="ru-RU" dirty="0"/>
              <a:t>От представителя команды, участвующей в данных соревнованиях, может быть принят один протест в попытке вида программы этапа соревнования в отношении какого-либо </a:t>
            </a:r>
            <a:r>
              <a:rPr lang="ru-RU" dirty="0" smtClean="0"/>
              <a:t>экипажа </a:t>
            </a:r>
            <a:r>
              <a:rPr lang="ru-RU" dirty="0"/>
              <a:t>другой команды</a:t>
            </a:r>
          </a:p>
        </p:txBody>
      </p:sp>
      <p:sp>
        <p:nvSpPr>
          <p:cNvPr id="11" name="Знак умножения 10">
            <a:extLst>
              <a:ext uri="{FF2B5EF4-FFF2-40B4-BE49-F238E27FC236}">
                <a16:creationId xmlns:a16="http://schemas.microsoft.com/office/drawing/2014/main" id="{F0707E53-D9EB-4DF3-B740-05B7526650E0}"/>
              </a:ext>
            </a:extLst>
          </p:cNvPr>
          <p:cNvSpPr/>
          <p:nvPr/>
        </p:nvSpPr>
        <p:spPr>
          <a:xfrm>
            <a:off x="479778" y="4151278"/>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шеврон 11">
            <a:extLst>
              <a:ext uri="{FF2B5EF4-FFF2-40B4-BE49-F238E27FC236}">
                <a16:creationId xmlns:a16="http://schemas.microsoft.com/office/drawing/2014/main" id="{1ECC2477-666D-4ED8-A4CF-328D6E443562}"/>
              </a:ext>
            </a:extLst>
          </p:cNvPr>
          <p:cNvSpPr/>
          <p:nvPr/>
        </p:nvSpPr>
        <p:spPr>
          <a:xfrm rot="5400000">
            <a:off x="592665" y="4868211"/>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3" name="TextBox 12">
            <a:extLst>
              <a:ext uri="{FF2B5EF4-FFF2-40B4-BE49-F238E27FC236}">
                <a16:creationId xmlns:a16="http://schemas.microsoft.com/office/drawing/2014/main" id="{303063F2-E608-45FA-BA53-B64F986A15FA}"/>
              </a:ext>
            </a:extLst>
          </p:cNvPr>
          <p:cNvSpPr txBox="1"/>
          <p:nvPr/>
        </p:nvSpPr>
        <p:spPr>
          <a:xfrm>
            <a:off x="3770489" y="272037"/>
            <a:ext cx="4594578" cy="461665"/>
          </a:xfrm>
          <a:prstGeom prst="rect">
            <a:avLst/>
          </a:prstGeom>
          <a:noFill/>
        </p:spPr>
        <p:txBody>
          <a:bodyPr wrap="square" rtlCol="0">
            <a:spAutoFit/>
          </a:bodyPr>
          <a:lstStyle/>
          <a:p>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38. Протесты</a:t>
            </a:r>
            <a:endParaRPr lang="ru-RU" sz="24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Tree>
    <p:extLst>
      <p:ext uri="{BB962C8B-B14F-4D97-AF65-F5344CB8AC3E}">
        <p14:creationId xmlns:p14="http://schemas.microsoft.com/office/powerpoint/2010/main" val="35145978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F3DD8D5-70ED-4209-A247-551B2A31D2C4}"/>
              </a:ext>
            </a:extLst>
          </p:cNvPr>
          <p:cNvSpPr txBox="1"/>
          <p:nvPr/>
        </p:nvSpPr>
        <p:spPr>
          <a:xfrm>
            <a:off x="2788356" y="101600"/>
            <a:ext cx="5366088" cy="461665"/>
          </a:xfrm>
          <a:prstGeom prst="rect">
            <a:avLst/>
          </a:prstGeom>
          <a:noFill/>
        </p:spPr>
        <p:txBody>
          <a:bodyPr wrap="square" rtlCol="0">
            <a:spAutoFit/>
          </a:bodyPr>
          <a:lstStyle/>
          <a:p>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39. Дисквалификация </a:t>
            </a: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на попытку</a:t>
            </a:r>
          </a:p>
        </p:txBody>
      </p:sp>
      <p:sp>
        <p:nvSpPr>
          <p:cNvPr id="3" name="TextBox 2">
            <a:extLst>
              <a:ext uri="{FF2B5EF4-FFF2-40B4-BE49-F238E27FC236}">
                <a16:creationId xmlns:a16="http://schemas.microsoft.com/office/drawing/2014/main" id="{E64DAA3A-37DA-4EC2-94C6-B2EAF56F1521}"/>
              </a:ext>
            </a:extLst>
          </p:cNvPr>
          <p:cNvSpPr txBox="1"/>
          <p:nvPr/>
        </p:nvSpPr>
        <p:spPr>
          <a:xfrm>
            <a:off x="4171244" y="722404"/>
            <a:ext cx="1936045"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b="1" i="1" dirty="0">
                <a:ln w="0">
                  <a:solidFill>
                    <a:schemeClr val="tx2">
                      <a:lumMod val="90000"/>
                      <a:lumOff val="10000"/>
                    </a:schemeClr>
                  </a:solidFill>
                </a:ln>
                <a:effectLst>
                  <a:outerShdw blurRad="38100" dist="38100" dir="2700000" algn="tl">
                    <a:srgbClr val="000000">
                      <a:alpha val="43137"/>
                    </a:srgbClr>
                  </a:outerShdw>
                </a:effectLst>
              </a:rPr>
              <a:t>39</a:t>
            </a:r>
            <a:r>
              <a:rPr lang="ru-RU" sz="1800" b="1" i="1" dirty="0">
                <a:ln w="0">
                  <a:solidFill>
                    <a:schemeClr val="tx2">
                      <a:lumMod val="90000"/>
                      <a:lumOff val="10000"/>
                    </a:schemeClr>
                  </a:solidFill>
                </a:ln>
                <a:effectLst>
                  <a:outerShdw blurRad="38100" dist="38100" dir="2700000" algn="tl">
                    <a:srgbClr val="000000">
                      <a:alpha val="43137"/>
                    </a:srgbClr>
                  </a:outerShdw>
                </a:effectLst>
              </a:rPr>
              <a:t>.2.1.</a:t>
            </a:r>
          </a:p>
        </p:txBody>
      </p:sp>
      <p:sp>
        <p:nvSpPr>
          <p:cNvPr id="4" name="TextBox 3">
            <a:extLst>
              <a:ext uri="{FF2B5EF4-FFF2-40B4-BE49-F238E27FC236}">
                <a16:creationId xmlns:a16="http://schemas.microsoft.com/office/drawing/2014/main" id="{88C9C104-49C8-451C-8E78-94E116A7641D}"/>
              </a:ext>
            </a:extLst>
          </p:cNvPr>
          <p:cNvSpPr txBox="1"/>
          <p:nvPr/>
        </p:nvSpPr>
        <p:spPr>
          <a:xfrm>
            <a:off x="1563510" y="1406086"/>
            <a:ext cx="7507112" cy="1477328"/>
          </a:xfrm>
          <a:prstGeom prst="rect">
            <a:avLst/>
          </a:prstGeom>
          <a:noFill/>
        </p:spPr>
        <p:txBody>
          <a:bodyPr wrap="square" rtlCol="0">
            <a:spAutoFit/>
          </a:bodyPr>
          <a:lstStyle/>
          <a:p>
            <a:pPr algn="just"/>
            <a:r>
              <a:rPr lang="ru-RU" dirty="0" smtClean="0"/>
              <a:t>Пункт, </a:t>
            </a:r>
            <a:r>
              <a:rPr lang="ru-RU" dirty="0"/>
              <a:t>разъясняющий </a:t>
            </a:r>
            <a:r>
              <a:rPr lang="ru-RU" dirty="0" smtClean="0"/>
              <a:t>«помощь </a:t>
            </a:r>
            <a:r>
              <a:rPr lang="ru-RU" dirty="0"/>
              <a:t>со </a:t>
            </a:r>
            <a:r>
              <a:rPr lang="ru-RU" dirty="0" smtClean="0"/>
              <a:t>стороны», </a:t>
            </a:r>
            <a:r>
              <a:rPr lang="ru-RU" dirty="0"/>
              <a:t>был в старом варианте </a:t>
            </a:r>
            <a:r>
              <a:rPr lang="ru-RU" dirty="0" smtClean="0"/>
              <a:t>правил. В </a:t>
            </a:r>
            <a:r>
              <a:rPr lang="ru-RU" dirty="0"/>
              <a:t>него внесены дополнения:</a:t>
            </a:r>
          </a:p>
          <a:p>
            <a:pPr algn="just"/>
            <a:r>
              <a:rPr lang="ru-RU" dirty="0" smtClean="0"/>
              <a:t>- умышленное </a:t>
            </a:r>
            <a:r>
              <a:rPr lang="ru-RU" dirty="0"/>
              <a:t>толкание или иное воздействие на составляющие части дистанции кем-либо, кроме самого экипажа с целью правильного прохождения дистанции данным </a:t>
            </a:r>
            <a:r>
              <a:rPr lang="ru-RU" dirty="0" smtClean="0"/>
              <a:t>экипажем</a:t>
            </a:r>
            <a:endParaRPr lang="ru-RU" dirty="0"/>
          </a:p>
        </p:txBody>
      </p:sp>
      <p:sp>
        <p:nvSpPr>
          <p:cNvPr id="6" name="Стрелка: шеврон 5">
            <a:extLst>
              <a:ext uri="{FF2B5EF4-FFF2-40B4-BE49-F238E27FC236}">
                <a16:creationId xmlns:a16="http://schemas.microsoft.com/office/drawing/2014/main" id="{68F226F0-5601-4D1D-B054-658F8AAFF621}"/>
              </a:ext>
            </a:extLst>
          </p:cNvPr>
          <p:cNvSpPr/>
          <p:nvPr/>
        </p:nvSpPr>
        <p:spPr>
          <a:xfrm rot="5400000">
            <a:off x="1145818" y="1476744"/>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8" name="TextBox 7">
            <a:extLst>
              <a:ext uri="{FF2B5EF4-FFF2-40B4-BE49-F238E27FC236}">
                <a16:creationId xmlns:a16="http://schemas.microsoft.com/office/drawing/2014/main" id="{7FCD5B9F-E5B2-44D6-BCBC-7A2D23FD9080}"/>
              </a:ext>
            </a:extLst>
          </p:cNvPr>
          <p:cNvSpPr txBox="1"/>
          <p:nvPr/>
        </p:nvSpPr>
        <p:spPr>
          <a:xfrm>
            <a:off x="4171244" y="2942208"/>
            <a:ext cx="2065866"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b="1" i="1" dirty="0">
                <a:ln w="0">
                  <a:solidFill>
                    <a:schemeClr val="tx2">
                      <a:lumMod val="90000"/>
                      <a:lumOff val="10000"/>
                    </a:schemeClr>
                  </a:solidFill>
                </a:ln>
                <a:effectLst>
                  <a:outerShdw blurRad="38100" dist="38100" dir="2700000" algn="tl">
                    <a:srgbClr val="000000">
                      <a:alpha val="43137"/>
                    </a:srgbClr>
                  </a:outerShdw>
                </a:effectLst>
              </a:rPr>
              <a:t>39</a:t>
            </a:r>
            <a:r>
              <a:rPr lang="ru-RU" sz="1800" b="1" i="1" dirty="0">
                <a:ln w="0">
                  <a:solidFill>
                    <a:schemeClr val="tx2">
                      <a:lumMod val="90000"/>
                      <a:lumOff val="10000"/>
                    </a:schemeClr>
                  </a:solidFill>
                </a:ln>
                <a:effectLst>
                  <a:outerShdw blurRad="38100" dist="38100" dir="2700000" algn="tl">
                    <a:srgbClr val="000000">
                      <a:alpha val="43137"/>
                    </a:srgbClr>
                  </a:outerShdw>
                </a:effectLst>
              </a:rPr>
              <a:t>.7.</a:t>
            </a:r>
          </a:p>
        </p:txBody>
      </p:sp>
      <p:sp>
        <p:nvSpPr>
          <p:cNvPr id="9" name="TextBox 8">
            <a:extLst>
              <a:ext uri="{FF2B5EF4-FFF2-40B4-BE49-F238E27FC236}">
                <a16:creationId xmlns:a16="http://schemas.microsoft.com/office/drawing/2014/main" id="{48C1C85D-3F81-46AF-9BC3-0DB8EABAF4D6}"/>
              </a:ext>
            </a:extLst>
          </p:cNvPr>
          <p:cNvSpPr txBox="1"/>
          <p:nvPr/>
        </p:nvSpPr>
        <p:spPr>
          <a:xfrm>
            <a:off x="1337732" y="3798460"/>
            <a:ext cx="7732890" cy="1477328"/>
          </a:xfrm>
          <a:prstGeom prst="rect">
            <a:avLst/>
          </a:prstGeom>
          <a:noFill/>
        </p:spPr>
        <p:txBody>
          <a:bodyPr wrap="square" rtlCol="0">
            <a:spAutoFit/>
          </a:bodyPr>
          <a:lstStyle/>
          <a:p>
            <a:pPr algn="just"/>
            <a:r>
              <a:rPr lang="ru-RU" dirty="0"/>
              <a:t>Участники, которые в момент пересечения линии финиша не держат весла обеими руками и пытаются пересечь луч финишного устройства (при судействе с помощью фото-старта и фото-финиша) веслом до пересечения его корпусом </a:t>
            </a:r>
            <a:r>
              <a:rPr lang="ru-RU" dirty="0" smtClean="0"/>
              <a:t>дисквалифицируются </a:t>
            </a:r>
            <a:r>
              <a:rPr lang="ru-RU" dirty="0"/>
              <a:t>на данную попытку решением главного судьи после консультации с финишером. </a:t>
            </a:r>
          </a:p>
        </p:txBody>
      </p:sp>
      <p:sp>
        <p:nvSpPr>
          <p:cNvPr id="10" name="TextBox 9">
            <a:extLst>
              <a:ext uri="{FF2B5EF4-FFF2-40B4-BE49-F238E27FC236}">
                <a16:creationId xmlns:a16="http://schemas.microsoft.com/office/drawing/2014/main" id="{81958975-456D-4887-A6AF-28D1EF93B840}"/>
              </a:ext>
            </a:extLst>
          </p:cNvPr>
          <p:cNvSpPr txBox="1"/>
          <p:nvPr/>
        </p:nvSpPr>
        <p:spPr>
          <a:xfrm>
            <a:off x="1337732" y="3370334"/>
            <a:ext cx="3375378" cy="369332"/>
          </a:xfrm>
          <a:prstGeom prst="rect">
            <a:avLst/>
          </a:prstGeom>
          <a:noFill/>
        </p:spPr>
        <p:txBody>
          <a:bodyPr wrap="square" rtlCol="0">
            <a:spAutoFit/>
          </a:bodyPr>
          <a:lstStyle/>
          <a:p>
            <a:r>
              <a:rPr lang="ru-RU" dirty="0"/>
              <a:t>Ранее пункта не было.</a:t>
            </a:r>
          </a:p>
        </p:txBody>
      </p:sp>
      <p:sp>
        <p:nvSpPr>
          <p:cNvPr id="11" name="Стрелка: шеврон 10">
            <a:extLst>
              <a:ext uri="{FF2B5EF4-FFF2-40B4-BE49-F238E27FC236}">
                <a16:creationId xmlns:a16="http://schemas.microsoft.com/office/drawing/2014/main" id="{D8C35B71-F4E6-4473-86FE-365D6C2F4901}"/>
              </a:ext>
            </a:extLst>
          </p:cNvPr>
          <p:cNvSpPr/>
          <p:nvPr/>
        </p:nvSpPr>
        <p:spPr>
          <a:xfrm rot="5400000">
            <a:off x="824085" y="3919612"/>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12" name="Знак умножения 11">
            <a:extLst>
              <a:ext uri="{FF2B5EF4-FFF2-40B4-BE49-F238E27FC236}">
                <a16:creationId xmlns:a16="http://schemas.microsoft.com/office/drawing/2014/main" id="{B1C9D1F4-2674-4EDF-A346-B4FEC1576C92}"/>
              </a:ext>
            </a:extLst>
          </p:cNvPr>
          <p:cNvSpPr/>
          <p:nvPr/>
        </p:nvSpPr>
        <p:spPr>
          <a:xfrm>
            <a:off x="711198" y="3233267"/>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a:extLst>
              <a:ext uri="{FF2B5EF4-FFF2-40B4-BE49-F238E27FC236}">
                <a16:creationId xmlns:a16="http://schemas.microsoft.com/office/drawing/2014/main" id="{3AF27580-49BA-4400-BFFD-F77232D9A0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1457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rgbClr val="660066"/>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E12EE3A2-6586-45DD-854C-F07C506E22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CDDA6389-787F-4230-82A3-3E7450A7D54C}"/>
              </a:ext>
            </a:extLst>
          </p:cNvPr>
          <p:cNvSpPr txBox="1"/>
          <p:nvPr/>
        </p:nvSpPr>
        <p:spPr>
          <a:xfrm>
            <a:off x="1052186" y="350719"/>
            <a:ext cx="8091814" cy="830997"/>
          </a:xfrm>
          <a:prstGeom prst="rect">
            <a:avLst/>
          </a:prstGeom>
          <a:noFill/>
        </p:spPr>
        <p:txBody>
          <a:bodyPr wrap="square" rtlCol="0">
            <a:spAutoFit/>
          </a:bodyPr>
          <a:lstStyle/>
          <a:p>
            <a:pPr algn="ct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Требования к спортивному оборудованию,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снаряжению </a:t>
            </a:r>
          </a:p>
          <a:p>
            <a:pPr algn="ct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и экипировке  </a:t>
            </a: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в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дисциплине «слалом К-1 – экстрим»</a:t>
            </a:r>
            <a:endParaRPr lang="ru-RU" sz="24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
        <p:nvSpPr>
          <p:cNvPr id="5" name="TextBox 4">
            <a:extLst>
              <a:ext uri="{FF2B5EF4-FFF2-40B4-BE49-F238E27FC236}">
                <a16:creationId xmlns:a16="http://schemas.microsoft.com/office/drawing/2014/main" id="{AEC07C65-511F-4A93-B4ED-5C5E98178D84}"/>
              </a:ext>
            </a:extLst>
          </p:cNvPr>
          <p:cNvSpPr txBox="1"/>
          <p:nvPr/>
        </p:nvSpPr>
        <p:spPr>
          <a:xfrm>
            <a:off x="3866444" y="1302608"/>
            <a:ext cx="2054577" cy="369332"/>
          </a:xfrm>
          <a:prstGeom prst="rect">
            <a:avLst/>
          </a:prstGeom>
          <a:noFill/>
        </p:spPr>
        <p:txBody>
          <a:bodyPr wrap="square" rtlCol="0">
            <a:spAutoFit/>
          </a:bodyPr>
          <a:lstStyle/>
          <a:p>
            <a:r>
              <a:rPr lang="ru-RU" b="1" i="1" dirty="0">
                <a:ln w="0">
                  <a:solidFill>
                    <a:schemeClr val="tx2">
                      <a:lumMod val="90000"/>
                      <a:lumOff val="10000"/>
                    </a:schemeClr>
                  </a:solidFill>
                </a:ln>
                <a:effectLst>
                  <a:outerShdw blurRad="50800" dist="38100" dir="18900000" algn="bl" rotWithShape="0">
                    <a:prstClr val="black">
                      <a:alpha val="40000"/>
                    </a:prstClr>
                  </a:outerShdw>
                </a:effectLst>
              </a:rPr>
              <a:t>Пункт № 43.2.2.2.</a:t>
            </a:r>
          </a:p>
        </p:txBody>
      </p:sp>
      <p:sp>
        <p:nvSpPr>
          <p:cNvPr id="6" name="TextBox 5">
            <a:extLst>
              <a:ext uri="{FF2B5EF4-FFF2-40B4-BE49-F238E27FC236}">
                <a16:creationId xmlns:a16="http://schemas.microsoft.com/office/drawing/2014/main" id="{701769F9-E018-4C46-B6BD-0CAF2C63942C}"/>
              </a:ext>
            </a:extLst>
          </p:cNvPr>
          <p:cNvSpPr txBox="1"/>
          <p:nvPr/>
        </p:nvSpPr>
        <p:spPr>
          <a:xfrm>
            <a:off x="1473200" y="1612041"/>
            <a:ext cx="6558845" cy="369332"/>
          </a:xfrm>
          <a:prstGeom prst="rect">
            <a:avLst/>
          </a:prstGeom>
          <a:noFill/>
        </p:spPr>
        <p:txBody>
          <a:bodyPr wrap="square" rtlCol="0">
            <a:spAutoFit/>
          </a:bodyPr>
          <a:lstStyle/>
          <a:p>
            <a:r>
              <a:rPr lang="ru-RU" dirty="0"/>
              <a:t>Ранее пункта не </a:t>
            </a:r>
            <a:r>
              <a:rPr lang="ru-RU" dirty="0" smtClean="0"/>
              <a:t>было.</a:t>
            </a:r>
            <a:endParaRPr lang="ru-RU" dirty="0"/>
          </a:p>
        </p:txBody>
      </p:sp>
      <p:sp>
        <p:nvSpPr>
          <p:cNvPr id="7" name="Знак умножения 6">
            <a:extLst>
              <a:ext uri="{FF2B5EF4-FFF2-40B4-BE49-F238E27FC236}">
                <a16:creationId xmlns:a16="http://schemas.microsoft.com/office/drawing/2014/main" id="{320E13B1-A6A8-4729-9F6C-1FB2F8684040}"/>
              </a:ext>
            </a:extLst>
          </p:cNvPr>
          <p:cNvSpPr/>
          <p:nvPr/>
        </p:nvSpPr>
        <p:spPr>
          <a:xfrm>
            <a:off x="829734" y="1538980"/>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TextBox 7">
            <a:extLst>
              <a:ext uri="{FF2B5EF4-FFF2-40B4-BE49-F238E27FC236}">
                <a16:creationId xmlns:a16="http://schemas.microsoft.com/office/drawing/2014/main" id="{84F2749A-DB25-4B39-8C31-1AA7C07360A1}"/>
              </a:ext>
            </a:extLst>
          </p:cNvPr>
          <p:cNvSpPr txBox="1"/>
          <p:nvPr/>
        </p:nvSpPr>
        <p:spPr>
          <a:xfrm>
            <a:off x="1463612" y="2040892"/>
            <a:ext cx="7145867" cy="646331"/>
          </a:xfrm>
          <a:prstGeom prst="rect">
            <a:avLst/>
          </a:prstGeom>
          <a:noFill/>
        </p:spPr>
        <p:txBody>
          <a:bodyPr wrap="square" rtlCol="0">
            <a:spAutoFit/>
          </a:bodyPr>
          <a:lstStyle/>
          <a:p>
            <a:r>
              <a:rPr lang="ru-RU" dirty="0"/>
              <a:t>Носовая часть всех лодок должна иметь минимальный радиус 5 см по горизонтали. </a:t>
            </a:r>
          </a:p>
        </p:txBody>
      </p:sp>
      <p:sp>
        <p:nvSpPr>
          <p:cNvPr id="9" name="Стрелка: шеврон 8">
            <a:extLst>
              <a:ext uri="{FF2B5EF4-FFF2-40B4-BE49-F238E27FC236}">
                <a16:creationId xmlns:a16="http://schemas.microsoft.com/office/drawing/2014/main" id="{7F362A37-56C3-41E5-A26C-B4AE319194E3}"/>
              </a:ext>
            </a:extLst>
          </p:cNvPr>
          <p:cNvSpPr/>
          <p:nvPr/>
        </p:nvSpPr>
        <p:spPr>
          <a:xfrm rot="5400000">
            <a:off x="942621" y="2177236"/>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0" name="TextBox 9">
            <a:extLst>
              <a:ext uri="{FF2B5EF4-FFF2-40B4-BE49-F238E27FC236}">
                <a16:creationId xmlns:a16="http://schemas.microsoft.com/office/drawing/2014/main" id="{29A956DB-85A4-4D3C-82CE-6A0856897564}"/>
              </a:ext>
            </a:extLst>
          </p:cNvPr>
          <p:cNvSpPr txBox="1"/>
          <p:nvPr/>
        </p:nvSpPr>
        <p:spPr>
          <a:xfrm>
            <a:off x="3866444" y="2783982"/>
            <a:ext cx="2359378" cy="369332"/>
          </a:xfrm>
          <a:prstGeom prst="rect">
            <a:avLst/>
          </a:prstGeom>
          <a:noFill/>
        </p:spPr>
        <p:txBody>
          <a:bodyPr wrap="square" rtlCol="0">
            <a:spAutoFit/>
          </a:bodyPr>
          <a:lstStyle/>
          <a:p>
            <a:r>
              <a:rPr lang="ru-RU" b="1" i="1" dirty="0">
                <a:ln w="0">
                  <a:solidFill>
                    <a:schemeClr val="tx2">
                      <a:lumMod val="90000"/>
                      <a:lumOff val="10000"/>
                    </a:schemeClr>
                  </a:solidFill>
                </a:ln>
                <a:effectLst>
                  <a:outerShdw blurRad="50800" dist="38100" dir="18900000" algn="bl" rotWithShape="0">
                    <a:prstClr val="black">
                      <a:alpha val="40000"/>
                    </a:prstClr>
                  </a:outerShdw>
                </a:effectLst>
              </a:rPr>
              <a:t>Пункт № 43.2.2.3.</a:t>
            </a:r>
          </a:p>
        </p:txBody>
      </p:sp>
      <p:sp>
        <p:nvSpPr>
          <p:cNvPr id="11" name="TextBox 10">
            <a:extLst>
              <a:ext uri="{FF2B5EF4-FFF2-40B4-BE49-F238E27FC236}">
                <a16:creationId xmlns:a16="http://schemas.microsoft.com/office/drawing/2014/main" id="{2A46A1BD-07AA-4325-979D-B97DF40B5044}"/>
              </a:ext>
            </a:extLst>
          </p:cNvPr>
          <p:cNvSpPr txBox="1"/>
          <p:nvPr/>
        </p:nvSpPr>
        <p:spPr>
          <a:xfrm>
            <a:off x="1473200" y="3135349"/>
            <a:ext cx="5023556" cy="369332"/>
          </a:xfrm>
          <a:prstGeom prst="rect">
            <a:avLst/>
          </a:prstGeom>
          <a:noFill/>
        </p:spPr>
        <p:txBody>
          <a:bodyPr wrap="square" rtlCol="0">
            <a:spAutoFit/>
          </a:bodyPr>
          <a:lstStyle/>
          <a:p>
            <a:r>
              <a:rPr lang="ru-RU" dirty="0"/>
              <a:t>Ранее пункта не </a:t>
            </a:r>
            <a:r>
              <a:rPr lang="ru-RU" dirty="0" smtClean="0"/>
              <a:t>было.</a:t>
            </a:r>
            <a:endParaRPr lang="ru-RU" dirty="0"/>
          </a:p>
        </p:txBody>
      </p:sp>
      <p:sp>
        <p:nvSpPr>
          <p:cNvPr id="12" name="Знак умножения 11">
            <a:extLst>
              <a:ext uri="{FF2B5EF4-FFF2-40B4-BE49-F238E27FC236}">
                <a16:creationId xmlns:a16="http://schemas.microsoft.com/office/drawing/2014/main" id="{00DA0249-48DD-46D0-88AA-E29667303E9C}"/>
              </a:ext>
            </a:extLst>
          </p:cNvPr>
          <p:cNvSpPr/>
          <p:nvPr/>
        </p:nvSpPr>
        <p:spPr>
          <a:xfrm>
            <a:off x="829734" y="3025252"/>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TextBox 12">
            <a:extLst>
              <a:ext uri="{FF2B5EF4-FFF2-40B4-BE49-F238E27FC236}">
                <a16:creationId xmlns:a16="http://schemas.microsoft.com/office/drawing/2014/main" id="{4B1FC873-6360-42BA-99E7-DDDB6E71E74A}"/>
              </a:ext>
            </a:extLst>
          </p:cNvPr>
          <p:cNvSpPr txBox="1"/>
          <p:nvPr/>
        </p:nvSpPr>
        <p:spPr>
          <a:xfrm>
            <a:off x="1463612" y="3550561"/>
            <a:ext cx="7337778" cy="369332"/>
          </a:xfrm>
          <a:prstGeom prst="rect">
            <a:avLst/>
          </a:prstGeom>
          <a:noFill/>
        </p:spPr>
        <p:txBody>
          <a:bodyPr wrap="square" rtlCol="0">
            <a:spAutoFit/>
          </a:bodyPr>
          <a:lstStyle/>
          <a:p>
            <a:r>
              <a:rPr lang="ru-RU" dirty="0"/>
              <a:t>Лодка не должна иметь опасных или острых краев.</a:t>
            </a:r>
          </a:p>
        </p:txBody>
      </p:sp>
      <p:sp>
        <p:nvSpPr>
          <p:cNvPr id="14" name="Стрелка: шеврон 13">
            <a:extLst>
              <a:ext uri="{FF2B5EF4-FFF2-40B4-BE49-F238E27FC236}">
                <a16:creationId xmlns:a16="http://schemas.microsoft.com/office/drawing/2014/main" id="{19D49C76-F95E-4468-A8E3-95A3BFBC60F3}"/>
              </a:ext>
            </a:extLst>
          </p:cNvPr>
          <p:cNvSpPr/>
          <p:nvPr/>
        </p:nvSpPr>
        <p:spPr>
          <a:xfrm rot="5400000">
            <a:off x="942621" y="3642751"/>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15" name="TextBox 14">
            <a:extLst>
              <a:ext uri="{FF2B5EF4-FFF2-40B4-BE49-F238E27FC236}">
                <a16:creationId xmlns:a16="http://schemas.microsoft.com/office/drawing/2014/main" id="{2B9D08B3-C92F-493D-BA8D-06B9DCF62D3D}"/>
              </a:ext>
            </a:extLst>
          </p:cNvPr>
          <p:cNvSpPr txBox="1"/>
          <p:nvPr/>
        </p:nvSpPr>
        <p:spPr>
          <a:xfrm>
            <a:off x="3905956" y="3930921"/>
            <a:ext cx="1896533" cy="369332"/>
          </a:xfrm>
          <a:prstGeom prst="rect">
            <a:avLst/>
          </a:prstGeom>
          <a:noFill/>
        </p:spPr>
        <p:txBody>
          <a:bodyPr wrap="square" rtlCol="0">
            <a:spAutoFit/>
          </a:bodyPr>
          <a:lstStyle/>
          <a:p>
            <a:r>
              <a:rPr lang="ru-RU" b="1" i="1" dirty="0">
                <a:ln w="0">
                  <a:solidFill>
                    <a:schemeClr val="tx2">
                      <a:lumMod val="90000"/>
                      <a:lumOff val="10000"/>
                    </a:schemeClr>
                  </a:solidFill>
                </a:ln>
                <a:effectLst>
                  <a:outerShdw blurRad="50800" dist="38100" dir="18900000" algn="bl" rotWithShape="0">
                    <a:prstClr val="black">
                      <a:alpha val="40000"/>
                    </a:prstClr>
                  </a:outerShdw>
                </a:effectLst>
              </a:rPr>
              <a:t>Пункт № 43.2.3.</a:t>
            </a:r>
          </a:p>
        </p:txBody>
      </p:sp>
      <p:sp>
        <p:nvSpPr>
          <p:cNvPr id="16" name="TextBox 15">
            <a:extLst>
              <a:ext uri="{FF2B5EF4-FFF2-40B4-BE49-F238E27FC236}">
                <a16:creationId xmlns:a16="http://schemas.microsoft.com/office/drawing/2014/main" id="{C80DADA1-0ECD-4411-83C5-BA7832A1745A}"/>
              </a:ext>
            </a:extLst>
          </p:cNvPr>
          <p:cNvSpPr txBox="1"/>
          <p:nvPr/>
        </p:nvSpPr>
        <p:spPr>
          <a:xfrm>
            <a:off x="1473200" y="4243284"/>
            <a:ext cx="3804355" cy="369332"/>
          </a:xfrm>
          <a:prstGeom prst="rect">
            <a:avLst/>
          </a:prstGeom>
          <a:noFill/>
        </p:spPr>
        <p:txBody>
          <a:bodyPr wrap="square" rtlCol="0">
            <a:spAutoFit/>
          </a:bodyPr>
          <a:lstStyle/>
          <a:p>
            <a:r>
              <a:rPr lang="ru-RU" dirty="0"/>
              <a:t>Ранее пункта не было.</a:t>
            </a:r>
          </a:p>
        </p:txBody>
      </p:sp>
      <p:sp>
        <p:nvSpPr>
          <p:cNvPr id="17" name="Знак умножения 16">
            <a:extLst>
              <a:ext uri="{FF2B5EF4-FFF2-40B4-BE49-F238E27FC236}">
                <a16:creationId xmlns:a16="http://schemas.microsoft.com/office/drawing/2014/main" id="{478A7A6D-653C-494A-8A9C-72EB38390358}"/>
              </a:ext>
            </a:extLst>
          </p:cNvPr>
          <p:cNvSpPr/>
          <p:nvPr/>
        </p:nvSpPr>
        <p:spPr>
          <a:xfrm>
            <a:off x="829734" y="4191801"/>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TextBox 17">
            <a:extLst>
              <a:ext uri="{FF2B5EF4-FFF2-40B4-BE49-F238E27FC236}">
                <a16:creationId xmlns:a16="http://schemas.microsoft.com/office/drawing/2014/main" id="{6580754C-B66A-4C83-9E64-27C43A79FBD8}"/>
              </a:ext>
            </a:extLst>
          </p:cNvPr>
          <p:cNvSpPr txBox="1"/>
          <p:nvPr/>
        </p:nvSpPr>
        <p:spPr>
          <a:xfrm>
            <a:off x="1463612" y="4674949"/>
            <a:ext cx="7337778" cy="923330"/>
          </a:xfrm>
          <a:prstGeom prst="rect">
            <a:avLst/>
          </a:prstGeom>
          <a:noFill/>
        </p:spPr>
        <p:txBody>
          <a:bodyPr wrap="square" rtlCol="0">
            <a:spAutoFit/>
          </a:bodyPr>
          <a:lstStyle/>
          <a:p>
            <a:r>
              <a:rPr lang="ru-RU" dirty="0"/>
              <a:t>Наряду с обязательным спортивным снаряжением (каска, </a:t>
            </a:r>
            <a:r>
              <a:rPr lang="ru-RU" dirty="0" err="1"/>
              <a:t>спасжилет</a:t>
            </a:r>
            <a:r>
              <a:rPr lang="ru-RU" dirty="0"/>
              <a:t>) участник может использовать дополнительные средства защиты (например, боковую защиту, защита локтей, лица, рта). </a:t>
            </a:r>
          </a:p>
        </p:txBody>
      </p:sp>
      <p:sp>
        <p:nvSpPr>
          <p:cNvPr id="19" name="Стрелка: шеврон 18">
            <a:extLst>
              <a:ext uri="{FF2B5EF4-FFF2-40B4-BE49-F238E27FC236}">
                <a16:creationId xmlns:a16="http://schemas.microsoft.com/office/drawing/2014/main" id="{0B443205-75D4-45F4-9450-62D6786EE2A7}"/>
              </a:ext>
            </a:extLst>
          </p:cNvPr>
          <p:cNvSpPr/>
          <p:nvPr/>
        </p:nvSpPr>
        <p:spPr>
          <a:xfrm rot="5400000">
            <a:off x="942621" y="4788089"/>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Tree>
    <p:extLst>
      <p:ext uri="{BB962C8B-B14F-4D97-AF65-F5344CB8AC3E}">
        <p14:creationId xmlns:p14="http://schemas.microsoft.com/office/powerpoint/2010/main" val="114772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2" name="Рисунок 3">
            <a:extLst>
              <a:ext uri="{FF2B5EF4-FFF2-40B4-BE49-F238E27FC236}">
                <a16:creationId xmlns:a16="http://schemas.microsoft.com/office/drawing/2014/main" id="{34425AC7-BE8D-456D-A888-9CA06C5DF1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34570"/>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AAC8A73C-DCEE-4135-91CA-FA4796F7BD4C}"/>
              </a:ext>
            </a:extLst>
          </p:cNvPr>
          <p:cNvSpPr txBox="1"/>
          <p:nvPr/>
        </p:nvSpPr>
        <p:spPr>
          <a:xfrm>
            <a:off x="1456266" y="33867"/>
            <a:ext cx="7789334" cy="523220"/>
          </a:xfrm>
          <a:prstGeom prst="rect">
            <a:avLst/>
          </a:prstGeom>
          <a:noFill/>
        </p:spPr>
        <p:txBody>
          <a:bodyPr wrap="square" rtlCol="0">
            <a:spAutoFit/>
          </a:bodyPr>
          <a:lstStyle/>
          <a:p>
            <a:r>
              <a:rPr lang="ru-RU" sz="2800" b="1" i="1" dirty="0" smtClean="0">
                <a:ln w="0">
                  <a:solidFill>
                    <a:schemeClr val="tx2">
                      <a:lumMod val="90000"/>
                      <a:lumOff val="10000"/>
                    </a:schemeClr>
                  </a:solidFill>
                </a:ln>
                <a:effectLst>
                  <a:outerShdw blurRad="50800" dist="38100" dir="18900000" algn="bl" rotWithShape="0">
                    <a:prstClr val="black">
                      <a:alpha val="40000"/>
                    </a:prstClr>
                  </a:outerShdw>
                </a:effectLst>
              </a:rPr>
              <a:t>1. Общие </a:t>
            </a:r>
            <a:r>
              <a:rPr lang="ru-RU" sz="2800" b="1" i="1" dirty="0">
                <a:ln w="0">
                  <a:solidFill>
                    <a:schemeClr val="tx2">
                      <a:lumMod val="90000"/>
                      <a:lumOff val="10000"/>
                    </a:schemeClr>
                  </a:solidFill>
                </a:ln>
                <a:effectLst>
                  <a:outerShdw blurRad="50800" dist="38100" dir="18900000" algn="bl" rotWithShape="0">
                    <a:prstClr val="black">
                      <a:alpha val="40000"/>
                    </a:prstClr>
                  </a:outerShdw>
                </a:effectLst>
              </a:rPr>
              <a:t>положения.</a:t>
            </a:r>
            <a:endParaRPr lang="ru-RU" sz="28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
        <p:nvSpPr>
          <p:cNvPr id="4" name="Знак умножения 3">
            <a:extLst>
              <a:ext uri="{FF2B5EF4-FFF2-40B4-BE49-F238E27FC236}">
                <a16:creationId xmlns:a16="http://schemas.microsoft.com/office/drawing/2014/main" id="{31E6B317-84E8-48FC-B13C-765933F79819}"/>
              </a:ext>
            </a:extLst>
          </p:cNvPr>
          <p:cNvSpPr/>
          <p:nvPr/>
        </p:nvSpPr>
        <p:spPr>
          <a:xfrm>
            <a:off x="1134533" y="1240177"/>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id="{F39C7B12-907E-496F-9DBB-0A8E62FB329D}"/>
              </a:ext>
            </a:extLst>
          </p:cNvPr>
          <p:cNvSpPr txBox="1"/>
          <p:nvPr/>
        </p:nvSpPr>
        <p:spPr>
          <a:xfrm>
            <a:off x="2511380" y="767110"/>
            <a:ext cx="5125792" cy="400110"/>
          </a:xfrm>
          <a:prstGeom prst="rect">
            <a:avLst/>
          </a:prstGeom>
          <a:noFill/>
        </p:spPr>
        <p:txBody>
          <a:bodyPr wrap="square" rtlCol="0" anchor="ctr">
            <a:spAutoFit/>
          </a:bodyPr>
          <a:lstStyle/>
          <a:p>
            <a:pPr algn="just"/>
            <a:r>
              <a:rPr lang="ru-RU" sz="20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sz="2000" b="1" i="1" dirty="0" smtClean="0">
                <a:ln w="0">
                  <a:solidFill>
                    <a:schemeClr val="tx2">
                      <a:lumMod val="90000"/>
                      <a:lumOff val="10000"/>
                    </a:schemeClr>
                  </a:solidFill>
                </a:ln>
                <a:effectLst>
                  <a:outerShdw blurRad="50800" dist="38100" dir="18900000" algn="bl" rotWithShape="0">
                    <a:prstClr val="black">
                      <a:alpha val="40000"/>
                    </a:prstClr>
                  </a:outerShdw>
                </a:effectLst>
              </a:rPr>
              <a:t>1.2. Термины и сокращения</a:t>
            </a:r>
            <a:endParaRPr lang="ru-RU" sz="20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
        <p:nvSpPr>
          <p:cNvPr id="7" name="Стрелка: шеврон 6">
            <a:extLst>
              <a:ext uri="{FF2B5EF4-FFF2-40B4-BE49-F238E27FC236}">
                <a16:creationId xmlns:a16="http://schemas.microsoft.com/office/drawing/2014/main" id="{49E8F061-F99C-4407-ACE1-5022B8B173FB}"/>
              </a:ext>
            </a:extLst>
          </p:cNvPr>
          <p:cNvSpPr/>
          <p:nvPr/>
        </p:nvSpPr>
        <p:spPr>
          <a:xfrm rot="5400000">
            <a:off x="1247420" y="3179813"/>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graphicFrame>
        <p:nvGraphicFramePr>
          <p:cNvPr id="9" name="Таблица 8"/>
          <p:cNvGraphicFramePr>
            <a:graphicFrameLocks noGrp="1"/>
          </p:cNvGraphicFramePr>
          <p:nvPr>
            <p:extLst>
              <p:ext uri="{D42A27DB-BD31-4B8C-83A1-F6EECF244321}">
                <p14:modId xmlns:p14="http://schemas.microsoft.com/office/powerpoint/2010/main" val="643936740"/>
              </p:ext>
            </p:extLst>
          </p:nvPr>
        </p:nvGraphicFramePr>
        <p:xfrm>
          <a:off x="1907530" y="1240177"/>
          <a:ext cx="6801572" cy="1146184"/>
        </p:xfrm>
        <a:graphic>
          <a:graphicData uri="http://schemas.openxmlformats.org/drawingml/2006/table">
            <a:tbl>
              <a:tblPr firstRow="1" firstCol="1" bandRow="1">
                <a:tableStyleId>{5C22544A-7EE6-4342-B048-85BDC9FD1C3A}</a:tableStyleId>
              </a:tblPr>
              <a:tblGrid>
                <a:gridCol w="1853442">
                  <a:extLst>
                    <a:ext uri="{9D8B030D-6E8A-4147-A177-3AD203B41FA5}">
                      <a16:colId xmlns:a16="http://schemas.microsoft.com/office/drawing/2014/main" val="537550559"/>
                    </a:ext>
                  </a:extLst>
                </a:gridCol>
                <a:gridCol w="4948130">
                  <a:extLst>
                    <a:ext uri="{9D8B030D-6E8A-4147-A177-3AD203B41FA5}">
                      <a16:colId xmlns:a16="http://schemas.microsoft.com/office/drawing/2014/main" val="3611886691"/>
                    </a:ext>
                  </a:extLst>
                </a:gridCol>
              </a:tblGrid>
              <a:tr h="573092">
                <a:tc>
                  <a:txBody>
                    <a:bodyPr/>
                    <a:lstStyle/>
                    <a:p>
                      <a:pPr algn="l">
                        <a:spcBef>
                          <a:spcPts val="600"/>
                        </a:spcBef>
                        <a:spcAft>
                          <a:spcPts val="0"/>
                        </a:spcAft>
                        <a:tabLst>
                          <a:tab pos="449580" algn="l"/>
                        </a:tabLst>
                      </a:pPr>
                      <a:r>
                        <a:rPr lang="ru-RU" sz="1800" dirty="0">
                          <a:effectLst/>
                        </a:rPr>
                        <a:t>К-1м - экстрим</a:t>
                      </a:r>
                      <a:endParaRPr lang="ru-RU" sz="1800" dirty="0">
                        <a:effectLst/>
                        <a:latin typeface="Times New Roman" panose="02020603050405020304" pitchFamily="18" charset="0"/>
                        <a:ea typeface="Times New Roman" panose="02020603050405020304" pitchFamily="18" charset="0"/>
                      </a:endParaRPr>
                    </a:p>
                  </a:txBody>
                  <a:tcPr marL="68580" marR="68580" marT="0" marB="0">
                    <a:noFill/>
                  </a:tcPr>
                </a:tc>
                <a:tc>
                  <a:txBody>
                    <a:bodyPr/>
                    <a:lstStyle/>
                    <a:p>
                      <a:pPr algn="l">
                        <a:spcBef>
                          <a:spcPts val="600"/>
                        </a:spcBef>
                        <a:spcAft>
                          <a:spcPts val="0"/>
                        </a:spcAft>
                        <a:tabLst>
                          <a:tab pos="449580" algn="l"/>
                        </a:tabLst>
                      </a:pPr>
                      <a:r>
                        <a:rPr lang="ru-RU" sz="1800" dirty="0">
                          <a:effectLst/>
                        </a:rPr>
                        <a:t>Лодка байдарка - одиночка (каяк) мужская (экстремальный слалом)</a:t>
                      </a:r>
                      <a:endParaRPr lang="ru-RU" sz="1800" dirty="0">
                        <a:effectLst/>
                        <a:latin typeface="Times New Roman" panose="02020603050405020304" pitchFamily="18" charset="0"/>
                        <a:ea typeface="Times New Roman" panose="02020603050405020304" pitchFamily="18" charset="0"/>
                      </a:endParaRPr>
                    </a:p>
                  </a:txBody>
                  <a:tcPr marL="68580" marR="68580" marT="0" marB="0">
                    <a:noFill/>
                  </a:tcPr>
                </a:tc>
                <a:extLst>
                  <a:ext uri="{0D108BD9-81ED-4DB2-BD59-A6C34878D82A}">
                    <a16:rowId xmlns:a16="http://schemas.microsoft.com/office/drawing/2014/main" val="2796246372"/>
                  </a:ext>
                </a:extLst>
              </a:tr>
              <a:tr h="573092">
                <a:tc>
                  <a:txBody>
                    <a:bodyPr/>
                    <a:lstStyle/>
                    <a:p>
                      <a:pPr algn="l">
                        <a:spcBef>
                          <a:spcPts val="600"/>
                        </a:spcBef>
                        <a:spcAft>
                          <a:spcPts val="0"/>
                        </a:spcAft>
                        <a:tabLst>
                          <a:tab pos="449580" algn="l"/>
                        </a:tabLst>
                      </a:pPr>
                      <a:r>
                        <a:rPr lang="ru-RU" sz="1800" dirty="0">
                          <a:solidFill>
                            <a:schemeClr val="tx1"/>
                          </a:solidFill>
                          <a:effectLst/>
                        </a:rPr>
                        <a:t>К-1ж - экстрим</a:t>
                      </a:r>
                      <a:endParaRPr lang="ru-RU" sz="18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oFill/>
                  </a:tcPr>
                </a:tc>
                <a:tc>
                  <a:txBody>
                    <a:bodyPr/>
                    <a:lstStyle/>
                    <a:p>
                      <a:pPr algn="l">
                        <a:spcBef>
                          <a:spcPts val="600"/>
                        </a:spcBef>
                        <a:spcAft>
                          <a:spcPts val="0"/>
                        </a:spcAft>
                        <a:tabLst>
                          <a:tab pos="449580" algn="l"/>
                        </a:tabLst>
                      </a:pPr>
                      <a:r>
                        <a:rPr lang="ru-RU" sz="1800" dirty="0">
                          <a:solidFill>
                            <a:schemeClr val="tx1"/>
                          </a:solidFill>
                          <a:effectLst/>
                        </a:rPr>
                        <a:t>Лодка байдарка - одиночка (каяк) женская (экстремальный слалом)</a:t>
                      </a:r>
                      <a:endParaRPr lang="ru-RU" sz="18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oFill/>
                  </a:tcPr>
                </a:tc>
                <a:extLst>
                  <a:ext uri="{0D108BD9-81ED-4DB2-BD59-A6C34878D82A}">
                    <a16:rowId xmlns:a16="http://schemas.microsoft.com/office/drawing/2014/main" val="2140407730"/>
                  </a:ext>
                </a:extLst>
              </a:tr>
            </a:tbl>
          </a:graphicData>
        </a:graphic>
      </p:graphicFrame>
      <p:graphicFrame>
        <p:nvGraphicFramePr>
          <p:cNvPr id="10" name="Таблица 9"/>
          <p:cNvGraphicFramePr>
            <a:graphicFrameLocks noGrp="1"/>
          </p:cNvGraphicFramePr>
          <p:nvPr>
            <p:extLst>
              <p:ext uri="{D42A27DB-BD31-4B8C-83A1-F6EECF244321}">
                <p14:modId xmlns:p14="http://schemas.microsoft.com/office/powerpoint/2010/main" val="553873477"/>
              </p:ext>
            </p:extLst>
          </p:nvPr>
        </p:nvGraphicFramePr>
        <p:xfrm>
          <a:off x="1907530" y="3184896"/>
          <a:ext cx="6801572" cy="1333250"/>
        </p:xfrm>
        <a:graphic>
          <a:graphicData uri="http://schemas.openxmlformats.org/drawingml/2006/table">
            <a:tbl>
              <a:tblPr firstRow="1" firstCol="1" bandRow="1">
                <a:tableStyleId>{5C22544A-7EE6-4342-B048-85BDC9FD1C3A}</a:tableStyleId>
              </a:tblPr>
              <a:tblGrid>
                <a:gridCol w="1649589">
                  <a:extLst>
                    <a:ext uri="{9D8B030D-6E8A-4147-A177-3AD203B41FA5}">
                      <a16:colId xmlns:a16="http://schemas.microsoft.com/office/drawing/2014/main" val="2866956860"/>
                    </a:ext>
                  </a:extLst>
                </a:gridCol>
                <a:gridCol w="5151983">
                  <a:extLst>
                    <a:ext uri="{9D8B030D-6E8A-4147-A177-3AD203B41FA5}">
                      <a16:colId xmlns:a16="http://schemas.microsoft.com/office/drawing/2014/main" val="1925752636"/>
                    </a:ext>
                  </a:extLst>
                </a:gridCol>
              </a:tblGrid>
              <a:tr h="666625">
                <a:tc>
                  <a:txBody>
                    <a:bodyPr/>
                    <a:lstStyle/>
                    <a:p>
                      <a:pPr algn="l">
                        <a:spcBef>
                          <a:spcPts val="600"/>
                        </a:spcBef>
                        <a:spcAft>
                          <a:spcPts val="0"/>
                        </a:spcAft>
                      </a:pPr>
                      <a:r>
                        <a:rPr lang="ru-RU" sz="1800" dirty="0">
                          <a:solidFill>
                            <a:schemeClr val="tx1"/>
                          </a:solidFill>
                          <a:effectLst/>
                        </a:rPr>
                        <a:t>К-1эксм</a:t>
                      </a:r>
                      <a:endParaRPr lang="ru-RU" sz="18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oFill/>
                  </a:tcPr>
                </a:tc>
                <a:tc>
                  <a:txBody>
                    <a:bodyPr/>
                    <a:lstStyle/>
                    <a:p>
                      <a:pPr algn="l">
                        <a:spcBef>
                          <a:spcPts val="600"/>
                        </a:spcBef>
                        <a:spcAft>
                          <a:spcPts val="0"/>
                        </a:spcAft>
                      </a:pPr>
                      <a:r>
                        <a:rPr lang="ru-RU" sz="1800" dirty="0">
                          <a:solidFill>
                            <a:schemeClr val="tx1"/>
                          </a:solidFill>
                          <a:effectLst/>
                        </a:rPr>
                        <a:t>Лодка байдарка - одиночка (каяк, экстремальный слалом) мужская </a:t>
                      </a:r>
                      <a:endParaRPr lang="ru-RU" sz="18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oFill/>
                  </a:tcPr>
                </a:tc>
                <a:extLst>
                  <a:ext uri="{0D108BD9-81ED-4DB2-BD59-A6C34878D82A}">
                    <a16:rowId xmlns:a16="http://schemas.microsoft.com/office/drawing/2014/main" val="1791736573"/>
                  </a:ext>
                </a:extLst>
              </a:tr>
              <a:tr h="666625">
                <a:tc>
                  <a:txBody>
                    <a:bodyPr/>
                    <a:lstStyle/>
                    <a:p>
                      <a:pPr algn="l">
                        <a:spcBef>
                          <a:spcPts val="600"/>
                        </a:spcBef>
                        <a:spcAft>
                          <a:spcPts val="0"/>
                        </a:spcAft>
                      </a:pPr>
                      <a:r>
                        <a:rPr lang="ru-RU" sz="1800">
                          <a:solidFill>
                            <a:schemeClr val="tx1"/>
                          </a:solidFill>
                          <a:effectLst/>
                        </a:rPr>
                        <a:t>К-1эксж</a:t>
                      </a:r>
                      <a:endParaRPr lang="ru-RU" sz="1800">
                        <a:solidFill>
                          <a:schemeClr val="tx1"/>
                        </a:solidFill>
                        <a:effectLst/>
                        <a:latin typeface="Times New Roman" panose="02020603050405020304" pitchFamily="18" charset="0"/>
                        <a:ea typeface="Times New Roman" panose="02020603050405020304" pitchFamily="18" charset="0"/>
                      </a:endParaRPr>
                    </a:p>
                  </a:txBody>
                  <a:tcPr marL="68580" marR="68580" marT="0" marB="0">
                    <a:noFill/>
                  </a:tcPr>
                </a:tc>
                <a:tc>
                  <a:txBody>
                    <a:bodyPr/>
                    <a:lstStyle/>
                    <a:p>
                      <a:pPr algn="l">
                        <a:spcBef>
                          <a:spcPts val="600"/>
                        </a:spcBef>
                        <a:spcAft>
                          <a:spcPts val="0"/>
                        </a:spcAft>
                      </a:pPr>
                      <a:r>
                        <a:rPr lang="ru-RU" sz="1800" dirty="0">
                          <a:solidFill>
                            <a:schemeClr val="tx1"/>
                          </a:solidFill>
                          <a:effectLst/>
                        </a:rPr>
                        <a:t>Лодка байдарка - одиночка (каяк, экстремальный слалом) женская</a:t>
                      </a:r>
                      <a:endParaRPr lang="ru-RU" sz="18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oFill/>
                  </a:tcPr>
                </a:tc>
                <a:extLst>
                  <a:ext uri="{0D108BD9-81ED-4DB2-BD59-A6C34878D82A}">
                    <a16:rowId xmlns:a16="http://schemas.microsoft.com/office/drawing/2014/main" val="4114799478"/>
                  </a:ext>
                </a:extLst>
              </a:tr>
            </a:tbl>
          </a:graphicData>
        </a:graphic>
      </p:graphicFrame>
    </p:spTree>
    <p:extLst>
      <p:ext uri="{BB962C8B-B14F-4D97-AF65-F5344CB8AC3E}">
        <p14:creationId xmlns:p14="http://schemas.microsoft.com/office/powerpoint/2010/main" val="14147858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rgbClr val="660066"/>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1989ED70-549F-4211-B73B-4FA673AAD6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5A21AF65-7D1F-4E01-8251-4F65553703EB}"/>
              </a:ext>
            </a:extLst>
          </p:cNvPr>
          <p:cNvSpPr txBox="1"/>
          <p:nvPr/>
        </p:nvSpPr>
        <p:spPr>
          <a:xfrm>
            <a:off x="1490131" y="2002670"/>
            <a:ext cx="7440927" cy="923330"/>
          </a:xfrm>
          <a:prstGeom prst="rect">
            <a:avLst/>
          </a:prstGeom>
          <a:noFill/>
        </p:spPr>
        <p:txBody>
          <a:bodyPr wrap="square" rtlCol="0">
            <a:spAutoFit/>
          </a:bodyPr>
          <a:lstStyle/>
          <a:p>
            <a:pPr algn="just"/>
            <a:r>
              <a:rPr lang="ru-RU" dirty="0"/>
              <a:t>Весло не должно иметь острых краев. Если во время проверки предстартовым контроллером будет установлено наличие острых краев у весла, то они должны быть заклеены армированным скотчем. </a:t>
            </a:r>
          </a:p>
        </p:txBody>
      </p:sp>
      <p:sp>
        <p:nvSpPr>
          <p:cNvPr id="4" name="Знак умножения 3">
            <a:extLst>
              <a:ext uri="{FF2B5EF4-FFF2-40B4-BE49-F238E27FC236}">
                <a16:creationId xmlns:a16="http://schemas.microsoft.com/office/drawing/2014/main" id="{A8AC4ECD-AFE1-495F-A1E6-35D852802721}"/>
              </a:ext>
            </a:extLst>
          </p:cNvPr>
          <p:cNvSpPr/>
          <p:nvPr/>
        </p:nvSpPr>
        <p:spPr>
          <a:xfrm>
            <a:off x="846665" y="2035682"/>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TextBox 4">
            <a:extLst>
              <a:ext uri="{FF2B5EF4-FFF2-40B4-BE49-F238E27FC236}">
                <a16:creationId xmlns:a16="http://schemas.microsoft.com/office/drawing/2014/main" id="{016DA7BF-AB10-4A5D-8A2B-DCEFB23A9E28}"/>
              </a:ext>
            </a:extLst>
          </p:cNvPr>
          <p:cNvSpPr txBox="1"/>
          <p:nvPr/>
        </p:nvSpPr>
        <p:spPr>
          <a:xfrm>
            <a:off x="3939822" y="1633338"/>
            <a:ext cx="2472267" cy="369332"/>
          </a:xfrm>
          <a:prstGeom prst="rect">
            <a:avLst/>
          </a:prstGeom>
          <a:noFill/>
        </p:spPr>
        <p:txBody>
          <a:bodyPr wrap="square" rtlCol="0">
            <a:spAutoFit/>
          </a:bodyPr>
          <a:lstStyle/>
          <a:p>
            <a:r>
              <a:rPr lang="ru-RU" b="1" i="1" dirty="0">
                <a:ln w="0">
                  <a:solidFill>
                    <a:schemeClr val="tx2">
                      <a:lumMod val="90000"/>
                      <a:lumOff val="10000"/>
                    </a:schemeClr>
                  </a:solidFill>
                </a:ln>
                <a:effectLst>
                  <a:outerShdw blurRad="50800" dist="38100" dir="18900000" algn="bl" rotWithShape="0">
                    <a:prstClr val="black">
                      <a:alpha val="40000"/>
                    </a:prstClr>
                  </a:outerShdw>
                </a:effectLst>
              </a:rPr>
              <a:t>Пункт № 43.2.4.</a:t>
            </a:r>
          </a:p>
        </p:txBody>
      </p:sp>
      <p:sp>
        <p:nvSpPr>
          <p:cNvPr id="6" name="TextBox 5">
            <a:extLst>
              <a:ext uri="{FF2B5EF4-FFF2-40B4-BE49-F238E27FC236}">
                <a16:creationId xmlns:a16="http://schemas.microsoft.com/office/drawing/2014/main" id="{27FCDF6A-D01A-407A-8D05-87468AA1EED0}"/>
              </a:ext>
            </a:extLst>
          </p:cNvPr>
          <p:cNvSpPr txBox="1"/>
          <p:nvPr/>
        </p:nvSpPr>
        <p:spPr>
          <a:xfrm>
            <a:off x="1490131" y="2980065"/>
            <a:ext cx="7540979" cy="1200329"/>
          </a:xfrm>
          <a:prstGeom prst="rect">
            <a:avLst/>
          </a:prstGeom>
          <a:noFill/>
        </p:spPr>
        <p:txBody>
          <a:bodyPr wrap="square" rtlCol="0">
            <a:spAutoFit/>
          </a:bodyPr>
          <a:lstStyle/>
          <a:p>
            <a:pPr algn="just"/>
            <a:r>
              <a:rPr lang="ru-RU" dirty="0"/>
              <a:t>Весло не должно иметь острых краев. Острые края должны быть закрыты или заклеены (например, армированный скотч, закрепленная на весле резиновая или полихлорвиниловая трубка, более чем один слой изоляционной ленты).</a:t>
            </a:r>
          </a:p>
        </p:txBody>
      </p:sp>
      <p:sp>
        <p:nvSpPr>
          <p:cNvPr id="7" name="Стрелка: шеврон 6">
            <a:extLst>
              <a:ext uri="{FF2B5EF4-FFF2-40B4-BE49-F238E27FC236}">
                <a16:creationId xmlns:a16="http://schemas.microsoft.com/office/drawing/2014/main" id="{9E14E66D-B7E9-433B-8CD7-BA705AF76142}"/>
              </a:ext>
            </a:extLst>
          </p:cNvPr>
          <p:cNvSpPr/>
          <p:nvPr/>
        </p:nvSpPr>
        <p:spPr>
          <a:xfrm rot="5400000">
            <a:off x="959553" y="3111835"/>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8" name="TextBox 7">
            <a:extLst>
              <a:ext uri="{FF2B5EF4-FFF2-40B4-BE49-F238E27FC236}">
                <a16:creationId xmlns:a16="http://schemas.microsoft.com/office/drawing/2014/main" id="{172B8726-F6FF-4EBA-A87A-A3AE6C7B436F}"/>
              </a:ext>
            </a:extLst>
          </p:cNvPr>
          <p:cNvSpPr txBox="1"/>
          <p:nvPr/>
        </p:nvSpPr>
        <p:spPr>
          <a:xfrm>
            <a:off x="3939822" y="4129691"/>
            <a:ext cx="1986844" cy="369332"/>
          </a:xfrm>
          <a:prstGeom prst="rect">
            <a:avLst/>
          </a:prstGeom>
          <a:noFill/>
        </p:spPr>
        <p:txBody>
          <a:bodyPr wrap="square" rtlCol="0">
            <a:spAutoFit/>
          </a:bodyPr>
          <a:lstStyle/>
          <a:p>
            <a:r>
              <a:rPr lang="ru-RU" b="1" i="1" dirty="0">
                <a:ln w="0">
                  <a:solidFill>
                    <a:schemeClr val="tx2">
                      <a:lumMod val="90000"/>
                      <a:lumOff val="10000"/>
                    </a:schemeClr>
                  </a:solidFill>
                </a:ln>
                <a:effectLst>
                  <a:outerShdw blurRad="50800" dist="38100" dir="18900000" algn="bl" rotWithShape="0">
                    <a:prstClr val="black">
                      <a:alpha val="40000"/>
                    </a:prstClr>
                  </a:outerShdw>
                </a:effectLst>
              </a:rPr>
              <a:t>Пункт № 43.2.5. </a:t>
            </a:r>
          </a:p>
        </p:txBody>
      </p:sp>
      <p:sp>
        <p:nvSpPr>
          <p:cNvPr id="9" name="TextBox 8">
            <a:extLst>
              <a:ext uri="{FF2B5EF4-FFF2-40B4-BE49-F238E27FC236}">
                <a16:creationId xmlns:a16="http://schemas.microsoft.com/office/drawing/2014/main" id="{055C4362-705B-42D0-B204-41DD23ACC79A}"/>
              </a:ext>
            </a:extLst>
          </p:cNvPr>
          <p:cNvSpPr txBox="1"/>
          <p:nvPr/>
        </p:nvSpPr>
        <p:spPr>
          <a:xfrm>
            <a:off x="1490131" y="4580295"/>
            <a:ext cx="6423379" cy="369332"/>
          </a:xfrm>
          <a:prstGeom prst="rect">
            <a:avLst/>
          </a:prstGeom>
          <a:noFill/>
        </p:spPr>
        <p:txBody>
          <a:bodyPr wrap="square" rtlCol="0">
            <a:spAutoFit/>
          </a:bodyPr>
          <a:lstStyle/>
          <a:p>
            <a:r>
              <a:rPr lang="ru-RU" dirty="0"/>
              <a:t>Ранее пункта не </a:t>
            </a:r>
            <a:r>
              <a:rPr lang="ru-RU" dirty="0" smtClean="0"/>
              <a:t>было.</a:t>
            </a:r>
            <a:endParaRPr lang="ru-RU" dirty="0"/>
          </a:p>
        </p:txBody>
      </p:sp>
      <p:sp>
        <p:nvSpPr>
          <p:cNvPr id="10" name="Знак умножения 9">
            <a:extLst>
              <a:ext uri="{FF2B5EF4-FFF2-40B4-BE49-F238E27FC236}">
                <a16:creationId xmlns:a16="http://schemas.microsoft.com/office/drawing/2014/main" id="{500DCE0F-ADE9-43A9-B735-358874C27939}"/>
              </a:ext>
            </a:extLst>
          </p:cNvPr>
          <p:cNvSpPr/>
          <p:nvPr/>
        </p:nvSpPr>
        <p:spPr>
          <a:xfrm>
            <a:off x="846665" y="4464431"/>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TextBox 10">
            <a:extLst>
              <a:ext uri="{FF2B5EF4-FFF2-40B4-BE49-F238E27FC236}">
                <a16:creationId xmlns:a16="http://schemas.microsoft.com/office/drawing/2014/main" id="{8FF99FBB-F47A-42EB-88ED-2D3C4636CD25}"/>
              </a:ext>
            </a:extLst>
          </p:cNvPr>
          <p:cNvSpPr txBox="1"/>
          <p:nvPr/>
        </p:nvSpPr>
        <p:spPr>
          <a:xfrm>
            <a:off x="1490131" y="5099388"/>
            <a:ext cx="6344356" cy="369332"/>
          </a:xfrm>
          <a:prstGeom prst="rect">
            <a:avLst/>
          </a:prstGeom>
          <a:noFill/>
        </p:spPr>
        <p:txBody>
          <a:bodyPr wrap="square" rtlCol="0">
            <a:spAutoFit/>
          </a:bodyPr>
          <a:lstStyle/>
          <a:p>
            <a:r>
              <a:rPr lang="ru-RU" dirty="0"/>
              <a:t>Экипировка с коротким рукавом на участнике запрещена.</a:t>
            </a:r>
          </a:p>
        </p:txBody>
      </p:sp>
      <p:sp>
        <p:nvSpPr>
          <p:cNvPr id="12" name="Стрелка: шеврон 11">
            <a:extLst>
              <a:ext uri="{FF2B5EF4-FFF2-40B4-BE49-F238E27FC236}">
                <a16:creationId xmlns:a16="http://schemas.microsoft.com/office/drawing/2014/main" id="{463F16F6-B862-4D02-BB3C-C88E5A4597C5}"/>
              </a:ext>
            </a:extLst>
          </p:cNvPr>
          <p:cNvSpPr/>
          <p:nvPr/>
        </p:nvSpPr>
        <p:spPr>
          <a:xfrm rot="5400000">
            <a:off x="959553" y="5143786"/>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13" name="TextBox 12">
            <a:extLst>
              <a:ext uri="{FF2B5EF4-FFF2-40B4-BE49-F238E27FC236}">
                <a16:creationId xmlns:a16="http://schemas.microsoft.com/office/drawing/2014/main" id="{CDDA6389-787F-4230-82A3-3E7450A7D54C}"/>
              </a:ext>
            </a:extLst>
          </p:cNvPr>
          <p:cNvSpPr txBox="1"/>
          <p:nvPr/>
        </p:nvSpPr>
        <p:spPr>
          <a:xfrm>
            <a:off x="1052186" y="435469"/>
            <a:ext cx="8091814" cy="830997"/>
          </a:xfrm>
          <a:prstGeom prst="rect">
            <a:avLst/>
          </a:prstGeom>
          <a:noFill/>
        </p:spPr>
        <p:txBody>
          <a:bodyPr wrap="square" rtlCol="0">
            <a:spAutoFit/>
          </a:bodyPr>
          <a:lstStyle/>
          <a:p>
            <a:pPr algn="ct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Требования к спортивному оборудованию,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снаряжению </a:t>
            </a:r>
          </a:p>
          <a:p>
            <a:pPr algn="ct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и экипировке  </a:t>
            </a: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в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дисциплине «слалом К-1 – экстрим»</a:t>
            </a:r>
            <a:endParaRPr lang="ru-RU" sz="24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Tree>
    <p:extLst>
      <p:ext uri="{BB962C8B-B14F-4D97-AF65-F5344CB8AC3E}">
        <p14:creationId xmlns:p14="http://schemas.microsoft.com/office/powerpoint/2010/main" val="3024159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rgbClr val="2F4E1A"/>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1989ED70-549F-4211-B73B-4FA673AAD6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5A21AF65-7D1F-4E01-8251-4F65553703EB}"/>
              </a:ext>
            </a:extLst>
          </p:cNvPr>
          <p:cNvSpPr txBox="1"/>
          <p:nvPr/>
        </p:nvSpPr>
        <p:spPr>
          <a:xfrm>
            <a:off x="1352232" y="1648495"/>
            <a:ext cx="7653866" cy="1477328"/>
          </a:xfrm>
          <a:prstGeom prst="rect">
            <a:avLst/>
          </a:prstGeom>
          <a:noFill/>
        </p:spPr>
        <p:txBody>
          <a:bodyPr wrap="square" rtlCol="0">
            <a:spAutoFit/>
          </a:bodyPr>
          <a:lstStyle/>
          <a:p>
            <a:pPr algn="just"/>
            <a:r>
              <a:rPr lang="ru-RU" dirty="0"/>
              <a:t>Линия ворот – кратчайший отрезок между вешкой и точкой берега на линии, перпендикулярной к направлению основного водного потока. Табличка обозначения ворот располагается в створе ворот (между вехой и соответствующей точкой берега). Для уточнения линии ворот может использоваться вторая вешка.</a:t>
            </a:r>
            <a:endParaRPr lang="ru-RU" dirty="0"/>
          </a:p>
        </p:txBody>
      </p:sp>
      <p:sp>
        <p:nvSpPr>
          <p:cNvPr id="4" name="Знак умножения 3">
            <a:extLst>
              <a:ext uri="{FF2B5EF4-FFF2-40B4-BE49-F238E27FC236}">
                <a16:creationId xmlns:a16="http://schemas.microsoft.com/office/drawing/2014/main" id="{A8AC4ECD-AFE1-495F-A1E6-35D852802721}"/>
              </a:ext>
            </a:extLst>
          </p:cNvPr>
          <p:cNvSpPr/>
          <p:nvPr/>
        </p:nvSpPr>
        <p:spPr>
          <a:xfrm>
            <a:off x="733776" y="1630621"/>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id="{27FCDF6A-D01A-407A-8D05-87468AA1EED0}"/>
              </a:ext>
            </a:extLst>
          </p:cNvPr>
          <p:cNvSpPr txBox="1"/>
          <p:nvPr/>
        </p:nvSpPr>
        <p:spPr>
          <a:xfrm>
            <a:off x="1352232" y="3432030"/>
            <a:ext cx="7703891" cy="1477328"/>
          </a:xfrm>
          <a:prstGeom prst="rect">
            <a:avLst/>
          </a:prstGeom>
          <a:noFill/>
        </p:spPr>
        <p:txBody>
          <a:bodyPr wrap="square" rtlCol="0">
            <a:spAutoFit/>
          </a:bodyPr>
          <a:lstStyle/>
          <a:p>
            <a:pPr algn="just"/>
            <a:r>
              <a:rPr lang="ru-RU" dirty="0" smtClean="0"/>
              <a:t>43.9.1. Линия </a:t>
            </a:r>
            <a:r>
              <a:rPr lang="ru-RU" dirty="0"/>
              <a:t>ворот – это отрезок между внутренней стороной вехи и точкой берега на линии, параллельной перетяге, поддерживающей данную веху. Или линия ворот определяется дополнительной вехой у берега в соответствии с пунктом 28.1.1. Табличка обозначения ворот располагается в створе ворот (между вехой и соответствующей точкой берега). </a:t>
            </a:r>
            <a:endParaRPr lang="ru-RU" dirty="0"/>
          </a:p>
        </p:txBody>
      </p:sp>
      <p:sp>
        <p:nvSpPr>
          <p:cNvPr id="7" name="Стрелка: шеврон 6">
            <a:extLst>
              <a:ext uri="{FF2B5EF4-FFF2-40B4-BE49-F238E27FC236}">
                <a16:creationId xmlns:a16="http://schemas.microsoft.com/office/drawing/2014/main" id="{9E14E66D-B7E9-433B-8CD7-BA705AF76142}"/>
              </a:ext>
            </a:extLst>
          </p:cNvPr>
          <p:cNvSpPr/>
          <p:nvPr/>
        </p:nvSpPr>
        <p:spPr>
          <a:xfrm rot="5400000">
            <a:off x="846663" y="3544158"/>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13" name="TextBox 12">
            <a:extLst>
              <a:ext uri="{FF2B5EF4-FFF2-40B4-BE49-F238E27FC236}">
                <a16:creationId xmlns:a16="http://schemas.microsoft.com/office/drawing/2014/main" id="{CDDA6389-787F-4230-82A3-3E7450A7D54C}"/>
              </a:ext>
            </a:extLst>
          </p:cNvPr>
          <p:cNvSpPr txBox="1"/>
          <p:nvPr/>
        </p:nvSpPr>
        <p:spPr>
          <a:xfrm>
            <a:off x="974130" y="511291"/>
            <a:ext cx="8410069" cy="830997"/>
          </a:xfrm>
          <a:prstGeom prst="rect">
            <a:avLst/>
          </a:prstGeom>
          <a:noFill/>
        </p:spPr>
        <p:txBody>
          <a:bodyPr wrap="square" rtlCol="0">
            <a:spAutoFit/>
          </a:bodyPr>
          <a:lstStyle/>
          <a:p>
            <a:pPr algn="ct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43.9. Прохождение ворот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в дисциплине </a:t>
            </a:r>
          </a:p>
          <a:p>
            <a:pPr algn="ct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«слалом К-1 – экстрим»</a:t>
            </a:r>
            <a:endParaRPr lang="ru-RU" sz="24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Tree>
    <p:extLst>
      <p:ext uri="{BB962C8B-B14F-4D97-AF65-F5344CB8AC3E}">
        <p14:creationId xmlns:p14="http://schemas.microsoft.com/office/powerpoint/2010/main" val="6357448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rgbClr val="2F4E1A"/>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1989ED70-549F-4211-B73B-4FA673AAD6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5A21AF65-7D1F-4E01-8251-4F65553703EB}"/>
              </a:ext>
            </a:extLst>
          </p:cNvPr>
          <p:cNvSpPr txBox="1"/>
          <p:nvPr/>
        </p:nvSpPr>
        <p:spPr>
          <a:xfrm>
            <a:off x="538619" y="887661"/>
            <a:ext cx="8492492" cy="2031325"/>
          </a:xfrm>
          <a:prstGeom prst="rect">
            <a:avLst/>
          </a:prstGeom>
          <a:noFill/>
        </p:spPr>
        <p:txBody>
          <a:bodyPr wrap="square" rtlCol="0">
            <a:spAutoFit/>
          </a:bodyPr>
          <a:lstStyle/>
          <a:p>
            <a:pPr lvl="2" algn="just"/>
            <a:r>
              <a:rPr lang="ru-RU" dirty="0"/>
              <a:t>Для правильного прохождения ворот должны быть выполнены условия пунктов 29.6.1</a:t>
            </a:r>
            <a:r>
              <a:rPr lang="ru-RU" dirty="0" smtClean="0"/>
              <a:t>. (</a:t>
            </a:r>
            <a:r>
              <a:rPr lang="ru-RU" dirty="0"/>
              <a:t>Часть лодки должна пересекать линию ворот в тот же момент, когда ее пересекает </a:t>
            </a:r>
            <a:r>
              <a:rPr lang="ru-RU" b="1" dirty="0"/>
              <a:t>голова полностью</a:t>
            </a:r>
            <a:r>
              <a:rPr lang="ru-RU" dirty="0" smtClean="0"/>
              <a:t>.)</a:t>
            </a:r>
            <a:endParaRPr lang="ru-RU" sz="1600" dirty="0"/>
          </a:p>
          <a:p>
            <a:pPr lvl="2" algn="just"/>
            <a:r>
              <a:rPr lang="ru-RU" dirty="0" smtClean="0"/>
              <a:t> </a:t>
            </a:r>
            <a:r>
              <a:rPr lang="ru-RU" dirty="0"/>
              <a:t>и 29.6.2</a:t>
            </a:r>
            <a:r>
              <a:rPr lang="ru-RU" dirty="0" smtClean="0"/>
              <a:t>. (Во </a:t>
            </a:r>
            <a:r>
              <a:rPr lang="ru-RU" dirty="0"/>
              <a:t>всех С-2 экипаж должен пересекать линию ворот как одно целое, то есть, от момента пересечения линии ворот головой первого участника до момента пересечения линии ворот головой второго участника часть лодки должна находиться на линии ворот</a:t>
            </a:r>
            <a:r>
              <a:rPr lang="ru-RU" dirty="0" smtClean="0"/>
              <a:t>.)</a:t>
            </a:r>
            <a:endParaRPr lang="ru-RU" dirty="0"/>
          </a:p>
        </p:txBody>
      </p:sp>
      <p:sp>
        <p:nvSpPr>
          <p:cNvPr id="4" name="Знак умножения 3">
            <a:extLst>
              <a:ext uri="{FF2B5EF4-FFF2-40B4-BE49-F238E27FC236}">
                <a16:creationId xmlns:a16="http://schemas.microsoft.com/office/drawing/2014/main" id="{A8AC4ECD-AFE1-495F-A1E6-35D852802721}"/>
              </a:ext>
            </a:extLst>
          </p:cNvPr>
          <p:cNvSpPr/>
          <p:nvPr/>
        </p:nvSpPr>
        <p:spPr>
          <a:xfrm>
            <a:off x="833520" y="866269"/>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id="{27FCDF6A-D01A-407A-8D05-87468AA1EED0}"/>
              </a:ext>
            </a:extLst>
          </p:cNvPr>
          <p:cNvSpPr txBox="1"/>
          <p:nvPr/>
        </p:nvSpPr>
        <p:spPr>
          <a:xfrm>
            <a:off x="1327220" y="3335626"/>
            <a:ext cx="7703891" cy="1754326"/>
          </a:xfrm>
          <a:prstGeom prst="rect">
            <a:avLst/>
          </a:prstGeom>
          <a:noFill/>
        </p:spPr>
        <p:txBody>
          <a:bodyPr wrap="square" rtlCol="0">
            <a:spAutoFit/>
          </a:bodyPr>
          <a:lstStyle/>
          <a:p>
            <a:pPr algn="just"/>
            <a:r>
              <a:rPr lang="ru-RU" dirty="0"/>
              <a:t>43.9.2. Для правильного прохождения ворот должны быть выполнены следующие условия: </a:t>
            </a:r>
            <a:endParaRPr lang="ru-RU" dirty="0" smtClean="0"/>
          </a:p>
          <a:p>
            <a:pPr algn="just"/>
            <a:r>
              <a:rPr lang="ru-RU" dirty="0" smtClean="0"/>
              <a:t>43.9.2.1</a:t>
            </a:r>
            <a:r>
              <a:rPr lang="ru-RU" dirty="0"/>
              <a:t>. </a:t>
            </a:r>
            <a:r>
              <a:rPr lang="ru-RU" b="1" dirty="0"/>
              <a:t>Вся голова и оба плеча участника </a:t>
            </a:r>
            <a:r>
              <a:rPr lang="ru-RU" dirty="0"/>
              <a:t>должны пересечь линию ворот в соответствии с правильной стороной ворот и планом трассы. </a:t>
            </a:r>
            <a:endParaRPr lang="ru-RU" dirty="0" smtClean="0"/>
          </a:p>
          <a:p>
            <a:pPr algn="just"/>
            <a:r>
              <a:rPr lang="ru-RU" dirty="0" smtClean="0"/>
              <a:t>43.9.2.2</a:t>
            </a:r>
            <a:r>
              <a:rPr lang="ru-RU" dirty="0"/>
              <a:t>. Часть лодки должна пересечь линию ворот в тот же момент, когда вся голова участника пересекает линию. </a:t>
            </a:r>
            <a:endParaRPr lang="ru-RU" dirty="0"/>
          </a:p>
        </p:txBody>
      </p:sp>
      <p:sp>
        <p:nvSpPr>
          <p:cNvPr id="7" name="Стрелка: шеврон 6">
            <a:extLst>
              <a:ext uri="{FF2B5EF4-FFF2-40B4-BE49-F238E27FC236}">
                <a16:creationId xmlns:a16="http://schemas.microsoft.com/office/drawing/2014/main" id="{9E14E66D-B7E9-433B-8CD7-BA705AF76142}"/>
              </a:ext>
            </a:extLst>
          </p:cNvPr>
          <p:cNvSpPr/>
          <p:nvPr/>
        </p:nvSpPr>
        <p:spPr>
          <a:xfrm rot="5400000">
            <a:off x="899861" y="3440739"/>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13" name="TextBox 12">
            <a:extLst>
              <a:ext uri="{FF2B5EF4-FFF2-40B4-BE49-F238E27FC236}">
                <a16:creationId xmlns:a16="http://schemas.microsoft.com/office/drawing/2014/main" id="{CDDA6389-787F-4230-82A3-3E7450A7D54C}"/>
              </a:ext>
            </a:extLst>
          </p:cNvPr>
          <p:cNvSpPr txBox="1"/>
          <p:nvPr/>
        </p:nvSpPr>
        <p:spPr>
          <a:xfrm>
            <a:off x="1005559" y="91067"/>
            <a:ext cx="8410069" cy="830997"/>
          </a:xfrm>
          <a:prstGeom prst="rect">
            <a:avLst/>
          </a:prstGeom>
          <a:noFill/>
        </p:spPr>
        <p:txBody>
          <a:bodyPr wrap="square" rtlCol="0">
            <a:spAutoFit/>
          </a:bodyPr>
          <a:lstStyle/>
          <a:p>
            <a:pPr algn="ct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43.9. Прохождение ворот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в дисциплине </a:t>
            </a:r>
          </a:p>
          <a:p>
            <a:pPr algn="ct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«слалом К-1 – экстрим»</a:t>
            </a:r>
            <a:endParaRPr lang="ru-RU" sz="24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Tree>
    <p:extLst>
      <p:ext uri="{BB962C8B-B14F-4D97-AF65-F5344CB8AC3E}">
        <p14:creationId xmlns:p14="http://schemas.microsoft.com/office/powerpoint/2010/main" val="1492669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0245F4BD-EF51-4505-9B43-FEFFDB0C52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00650"/>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5FC10AC7-4FFC-40FF-B8FA-3066BF9D725C}"/>
              </a:ext>
            </a:extLst>
          </p:cNvPr>
          <p:cNvSpPr txBox="1"/>
          <p:nvPr/>
        </p:nvSpPr>
        <p:spPr>
          <a:xfrm>
            <a:off x="1089765" y="251168"/>
            <a:ext cx="7878872" cy="1107996"/>
          </a:xfrm>
          <a:prstGeom prst="rect">
            <a:avLst/>
          </a:prstGeom>
          <a:noFill/>
        </p:spPr>
        <p:txBody>
          <a:bodyPr wrap="square" rtlCol="0">
            <a:spAutoFit/>
          </a:bodyPr>
          <a:lstStyle/>
          <a:p>
            <a:pPr algn="ct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Меры безопасности при прохождении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трассы </a:t>
            </a:r>
          </a:p>
          <a:p>
            <a:pPr algn="ct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в дисциплине «слалом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К-1 </a:t>
            </a: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экстрим»</a:t>
            </a:r>
            <a:endParaRPr lang="ru-RU" sz="2400" b="1" i="1" dirty="0">
              <a:ln w="0">
                <a:solidFill>
                  <a:schemeClr val="tx2">
                    <a:lumMod val="90000"/>
                    <a:lumOff val="10000"/>
                  </a:schemeClr>
                </a:solidFill>
              </a:ln>
              <a:effectLst>
                <a:outerShdw blurRad="50800" dist="38100" dir="18900000" algn="bl" rotWithShape="0">
                  <a:prstClr val="black">
                    <a:alpha val="40000"/>
                  </a:prstClr>
                </a:outerShdw>
              </a:effectLst>
            </a:endParaRPr>
          </a:p>
          <a:p>
            <a:pPr algn="ctr"/>
            <a:r>
              <a:rPr lang="ru-RU" b="1" i="1" dirty="0">
                <a:ln w="0">
                  <a:solidFill>
                    <a:schemeClr val="tx2">
                      <a:lumMod val="90000"/>
                      <a:lumOff val="10000"/>
                    </a:schemeClr>
                  </a:solidFill>
                </a:ln>
                <a:effectLst>
                  <a:outerShdw blurRad="50800" dist="38100" dir="18900000" algn="bl" rotWithShape="0">
                    <a:prstClr val="black">
                      <a:alpha val="40000"/>
                    </a:prstClr>
                  </a:outerShdw>
                </a:effectLst>
              </a:rPr>
              <a:t>Пункт № 43.10. </a:t>
            </a:r>
          </a:p>
        </p:txBody>
      </p:sp>
      <p:sp>
        <p:nvSpPr>
          <p:cNvPr id="4" name="TextBox 3">
            <a:extLst>
              <a:ext uri="{FF2B5EF4-FFF2-40B4-BE49-F238E27FC236}">
                <a16:creationId xmlns:a16="http://schemas.microsoft.com/office/drawing/2014/main" id="{988143B4-505A-4815-9655-E04EA5192A6D}"/>
              </a:ext>
            </a:extLst>
          </p:cNvPr>
          <p:cNvSpPr txBox="1"/>
          <p:nvPr/>
        </p:nvSpPr>
        <p:spPr>
          <a:xfrm>
            <a:off x="1456266" y="3166279"/>
            <a:ext cx="7337780" cy="2308324"/>
          </a:xfrm>
          <a:prstGeom prst="rect">
            <a:avLst/>
          </a:prstGeom>
          <a:noFill/>
        </p:spPr>
        <p:txBody>
          <a:bodyPr wrap="square" rtlCol="0">
            <a:spAutoFit/>
          </a:bodyPr>
          <a:lstStyle/>
          <a:p>
            <a:pPr algn="just"/>
            <a:r>
              <a:rPr lang="ru-RU" dirty="0"/>
              <a:t>43.10.1. Контакт лодок разрешен. </a:t>
            </a:r>
          </a:p>
          <a:p>
            <a:pPr algn="just"/>
            <a:r>
              <a:rPr lang="ru-RU"/>
              <a:t>43.10.2. Участникам </a:t>
            </a:r>
            <a:r>
              <a:rPr lang="ru-RU" dirty="0"/>
              <a:t>разрешаются касания рукой или веслом тела другого участника. </a:t>
            </a:r>
          </a:p>
          <a:p>
            <a:pPr algn="just"/>
            <a:r>
              <a:rPr lang="ru-RU" dirty="0"/>
              <a:t>43.10.3. Участникам запрещено намеренно перекрывать движение и/или удерживать других участников и их лодки руками и веслом.</a:t>
            </a:r>
          </a:p>
          <a:p>
            <a:pPr algn="just"/>
            <a:r>
              <a:rPr lang="ru-RU" dirty="0"/>
              <a:t> 43.10.4. Участникам запрещены опасные контакты с головой или телом другого участника, которые могут привести к травме. </a:t>
            </a:r>
          </a:p>
          <a:p>
            <a:pPr algn="just"/>
            <a:r>
              <a:rPr lang="ru-RU" dirty="0"/>
              <a:t>43.10.5. Во всех случаях ситуация оцениваются судьями.</a:t>
            </a:r>
          </a:p>
        </p:txBody>
      </p:sp>
      <p:sp>
        <p:nvSpPr>
          <p:cNvPr id="5" name="TextBox 4">
            <a:extLst>
              <a:ext uri="{FF2B5EF4-FFF2-40B4-BE49-F238E27FC236}">
                <a16:creationId xmlns:a16="http://schemas.microsoft.com/office/drawing/2014/main" id="{8A93030A-923D-4C1D-A159-B98258281831}"/>
              </a:ext>
            </a:extLst>
          </p:cNvPr>
          <p:cNvSpPr txBox="1"/>
          <p:nvPr/>
        </p:nvSpPr>
        <p:spPr>
          <a:xfrm>
            <a:off x="1456265" y="1339083"/>
            <a:ext cx="7247467" cy="1477328"/>
          </a:xfrm>
          <a:prstGeom prst="rect">
            <a:avLst/>
          </a:prstGeom>
          <a:noFill/>
        </p:spPr>
        <p:txBody>
          <a:bodyPr wrap="square" rtlCol="0">
            <a:spAutoFit/>
          </a:bodyPr>
          <a:lstStyle/>
          <a:p>
            <a:pPr algn="just"/>
            <a:r>
              <a:rPr lang="ru-RU" dirty="0"/>
              <a:t>Участникам запрещено толкать и удерживать других участников и их лодки руками и веслом. </a:t>
            </a:r>
          </a:p>
          <a:p>
            <a:pPr algn="just"/>
            <a:r>
              <a:rPr lang="ru-RU" dirty="0"/>
              <a:t>Разрешен контакт лодок, но запрещены удары лодкой по любым частям тела другого участника. </a:t>
            </a:r>
          </a:p>
          <a:p>
            <a:pPr algn="just"/>
            <a:r>
              <a:rPr lang="ru-RU" dirty="0"/>
              <a:t>Участникам запрещено перекрывать путь другому участнику веслом.</a:t>
            </a:r>
          </a:p>
        </p:txBody>
      </p:sp>
      <p:sp>
        <p:nvSpPr>
          <p:cNvPr id="6" name="Знак умножения 5">
            <a:extLst>
              <a:ext uri="{FF2B5EF4-FFF2-40B4-BE49-F238E27FC236}">
                <a16:creationId xmlns:a16="http://schemas.microsoft.com/office/drawing/2014/main" id="{894302B4-A287-4DE6-ADD8-649B2E35FE93}"/>
              </a:ext>
            </a:extLst>
          </p:cNvPr>
          <p:cNvSpPr/>
          <p:nvPr/>
        </p:nvSpPr>
        <p:spPr>
          <a:xfrm>
            <a:off x="812799" y="1297522"/>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Стрелка: шеврон 6">
            <a:extLst>
              <a:ext uri="{FF2B5EF4-FFF2-40B4-BE49-F238E27FC236}">
                <a16:creationId xmlns:a16="http://schemas.microsoft.com/office/drawing/2014/main" id="{03B74852-B39F-4122-8442-5FDAEF830CF1}"/>
              </a:ext>
            </a:extLst>
          </p:cNvPr>
          <p:cNvSpPr/>
          <p:nvPr/>
        </p:nvSpPr>
        <p:spPr>
          <a:xfrm rot="5400000">
            <a:off x="925686" y="3299620"/>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Tree>
    <p:extLst>
      <p:ext uri="{BB962C8B-B14F-4D97-AF65-F5344CB8AC3E}">
        <p14:creationId xmlns:p14="http://schemas.microsoft.com/office/powerpoint/2010/main" val="39735446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rgbClr val="613E0F"/>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0245F4BD-EF51-4505-9B43-FEFFDB0C52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00650"/>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5FC10AC7-4FFC-40FF-B8FA-3066BF9D725C}"/>
              </a:ext>
            </a:extLst>
          </p:cNvPr>
          <p:cNvSpPr txBox="1"/>
          <p:nvPr/>
        </p:nvSpPr>
        <p:spPr>
          <a:xfrm>
            <a:off x="1034827" y="82384"/>
            <a:ext cx="7878872" cy="830997"/>
          </a:xfrm>
          <a:prstGeom prst="rect">
            <a:avLst/>
          </a:prstGeom>
          <a:noFill/>
        </p:spPr>
        <p:txBody>
          <a:bodyPr wrap="square" rtlCol="0">
            <a:spAutoFit/>
          </a:bodyPr>
          <a:lstStyle/>
          <a:p>
            <a:pPr algn="ct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43.11 Штрафы </a:t>
            </a: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и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дисквалификация в дисциплине</a:t>
            </a:r>
          </a:p>
          <a:p>
            <a:pPr algn="ct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«слалом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К-1 </a:t>
            </a: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экстрим»</a:t>
            </a:r>
            <a:endParaRPr lang="ru-RU" sz="24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
        <p:nvSpPr>
          <p:cNvPr id="4" name="TextBox 3">
            <a:extLst>
              <a:ext uri="{FF2B5EF4-FFF2-40B4-BE49-F238E27FC236}">
                <a16:creationId xmlns:a16="http://schemas.microsoft.com/office/drawing/2014/main" id="{988143B4-505A-4815-9655-E04EA5192A6D}"/>
              </a:ext>
            </a:extLst>
          </p:cNvPr>
          <p:cNvSpPr txBox="1"/>
          <p:nvPr/>
        </p:nvSpPr>
        <p:spPr>
          <a:xfrm>
            <a:off x="1491791" y="1417919"/>
            <a:ext cx="7557529" cy="369332"/>
          </a:xfrm>
          <a:prstGeom prst="rect">
            <a:avLst/>
          </a:prstGeom>
          <a:noFill/>
        </p:spPr>
        <p:txBody>
          <a:bodyPr wrap="square" rtlCol="0">
            <a:spAutoFit/>
          </a:bodyPr>
          <a:lstStyle/>
          <a:p>
            <a:pPr algn="just"/>
            <a:r>
              <a:rPr lang="ru-RU" dirty="0"/>
              <a:t>43.11.1. Участник получает штраф ОШТ за следующие действия: </a:t>
            </a:r>
            <a:endParaRPr lang="ru-RU" dirty="0" smtClean="0"/>
          </a:p>
        </p:txBody>
      </p:sp>
      <p:sp>
        <p:nvSpPr>
          <p:cNvPr id="5" name="TextBox 4">
            <a:extLst>
              <a:ext uri="{FF2B5EF4-FFF2-40B4-BE49-F238E27FC236}">
                <a16:creationId xmlns:a16="http://schemas.microsoft.com/office/drawing/2014/main" id="{8A93030A-923D-4C1D-A159-B98258281831}"/>
              </a:ext>
            </a:extLst>
          </p:cNvPr>
          <p:cNvSpPr txBox="1"/>
          <p:nvPr/>
        </p:nvSpPr>
        <p:spPr>
          <a:xfrm>
            <a:off x="3227382" y="946212"/>
            <a:ext cx="5315370" cy="369332"/>
          </a:xfrm>
          <a:prstGeom prst="rect">
            <a:avLst/>
          </a:prstGeom>
          <a:noFill/>
        </p:spPr>
        <p:txBody>
          <a:bodyPr wrap="square" rtlCol="0">
            <a:spAutoFit/>
          </a:bodyPr>
          <a:lstStyle/>
          <a:p>
            <a:pPr algn="just"/>
            <a:r>
              <a:rPr lang="ru-RU" dirty="0"/>
              <a:t>В экстремальном слаломе штрафы не применяются.</a:t>
            </a:r>
            <a:endParaRPr lang="ru-RU" dirty="0"/>
          </a:p>
        </p:txBody>
      </p:sp>
      <p:sp>
        <p:nvSpPr>
          <p:cNvPr id="6" name="Знак умножения 5">
            <a:extLst>
              <a:ext uri="{FF2B5EF4-FFF2-40B4-BE49-F238E27FC236}">
                <a16:creationId xmlns:a16="http://schemas.microsoft.com/office/drawing/2014/main" id="{894302B4-A287-4DE6-ADD8-649B2E35FE93}"/>
              </a:ext>
            </a:extLst>
          </p:cNvPr>
          <p:cNvSpPr/>
          <p:nvPr/>
        </p:nvSpPr>
        <p:spPr>
          <a:xfrm>
            <a:off x="2583916" y="797797"/>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Стрелка: шеврон 6">
            <a:extLst>
              <a:ext uri="{FF2B5EF4-FFF2-40B4-BE49-F238E27FC236}">
                <a16:creationId xmlns:a16="http://schemas.microsoft.com/office/drawing/2014/main" id="{03B74852-B39F-4122-8442-5FDAEF830CF1}"/>
              </a:ext>
            </a:extLst>
          </p:cNvPr>
          <p:cNvSpPr/>
          <p:nvPr/>
        </p:nvSpPr>
        <p:spPr>
          <a:xfrm rot="5400000">
            <a:off x="1002775" y="1417919"/>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8" name="Прямоугольник 7"/>
          <p:cNvSpPr/>
          <p:nvPr/>
        </p:nvSpPr>
        <p:spPr>
          <a:xfrm>
            <a:off x="1211620" y="1758214"/>
            <a:ext cx="7800313" cy="3970318"/>
          </a:xfrm>
          <a:prstGeom prst="rect">
            <a:avLst/>
          </a:prstGeom>
        </p:spPr>
        <p:txBody>
          <a:bodyPr wrap="square">
            <a:spAutoFit/>
          </a:bodyPr>
          <a:lstStyle/>
          <a:p>
            <a:pPr algn="just"/>
            <a:r>
              <a:rPr lang="ru-RU" dirty="0" smtClean="0"/>
              <a:t>- Фальстарт</a:t>
            </a:r>
            <a:r>
              <a:rPr lang="ru-RU" dirty="0"/>
              <a:t>; </a:t>
            </a:r>
          </a:p>
          <a:p>
            <a:pPr algn="just"/>
            <a:r>
              <a:rPr lang="ru-RU" dirty="0" smtClean="0"/>
              <a:t>- Пропуск </a:t>
            </a:r>
            <a:r>
              <a:rPr lang="ru-RU" dirty="0"/>
              <a:t>ворот, если они не будут повторно пройдены правильно; </a:t>
            </a:r>
          </a:p>
          <a:p>
            <a:pPr algn="just"/>
            <a:r>
              <a:rPr lang="ru-RU" dirty="0" smtClean="0"/>
              <a:t>- Намеренное </a:t>
            </a:r>
            <a:r>
              <a:rPr lang="ru-RU" dirty="0"/>
              <a:t>перемещение ворот с целью достичь невыгодного положения для другого участника в соответствии с пунктом 43.9.4 (Участникам не разрешается намеренно перемещать ворота какой-либо частью своего тела или оборудования с целью достичь невыгодного положения для другого участника (не прохождение ворот другим участником); </a:t>
            </a:r>
          </a:p>
          <a:p>
            <a:pPr algn="just"/>
            <a:r>
              <a:rPr lang="ru-RU" dirty="0" smtClean="0"/>
              <a:t>- Эскимосский </a:t>
            </a:r>
            <a:r>
              <a:rPr lang="ru-RU" dirty="0"/>
              <a:t>переворот не выполнен в пределах зоны переворота, если не был выполнен повторный эскимосский переворот в пределах зоны; </a:t>
            </a:r>
          </a:p>
          <a:p>
            <a:pPr algn="just"/>
            <a:r>
              <a:rPr lang="ru-RU" dirty="0" smtClean="0"/>
              <a:t>- При </a:t>
            </a:r>
            <a:r>
              <a:rPr lang="ru-RU" dirty="0"/>
              <a:t>установке барьера для эскимосского переворота переворот не начался до барьера и/или не закончился сразу после барьера, если не был выполнен повторно эскимосский переворот; </a:t>
            </a:r>
          </a:p>
          <a:p>
            <a:pPr algn="just"/>
            <a:r>
              <a:rPr lang="ru-RU" dirty="0" smtClean="0"/>
              <a:t>- Полный </a:t>
            </a:r>
            <a:r>
              <a:rPr lang="ru-RU" dirty="0"/>
              <a:t>эскимосский переворот на 360 градусов не совершен, если не был выполнен переворот повторно. </a:t>
            </a:r>
            <a:endParaRPr lang="ru-RU" dirty="0"/>
          </a:p>
        </p:txBody>
      </p:sp>
    </p:spTree>
    <p:extLst>
      <p:ext uri="{BB962C8B-B14F-4D97-AF65-F5344CB8AC3E}">
        <p14:creationId xmlns:p14="http://schemas.microsoft.com/office/powerpoint/2010/main" val="3153059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rgbClr val="613E0F"/>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0245F4BD-EF51-4505-9B43-FEFFDB0C52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00650"/>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5FC10AC7-4FFC-40FF-B8FA-3066BF9D725C}"/>
              </a:ext>
            </a:extLst>
          </p:cNvPr>
          <p:cNvSpPr txBox="1"/>
          <p:nvPr/>
        </p:nvSpPr>
        <p:spPr>
          <a:xfrm>
            <a:off x="1034827" y="82384"/>
            <a:ext cx="7878872" cy="830997"/>
          </a:xfrm>
          <a:prstGeom prst="rect">
            <a:avLst/>
          </a:prstGeom>
          <a:noFill/>
        </p:spPr>
        <p:txBody>
          <a:bodyPr wrap="square" rtlCol="0">
            <a:spAutoFit/>
          </a:bodyPr>
          <a:lstStyle/>
          <a:p>
            <a:pPr algn="ct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43.11 Штрафы </a:t>
            </a: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и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дисквалификация в дисциплине</a:t>
            </a:r>
          </a:p>
          <a:p>
            <a:pPr algn="ct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«слалом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К-1 </a:t>
            </a: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 </a:t>
            </a: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экстрим»</a:t>
            </a:r>
            <a:endParaRPr lang="ru-RU" sz="24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
        <p:nvSpPr>
          <p:cNvPr id="5" name="TextBox 4">
            <a:extLst>
              <a:ext uri="{FF2B5EF4-FFF2-40B4-BE49-F238E27FC236}">
                <a16:creationId xmlns:a16="http://schemas.microsoft.com/office/drawing/2014/main" id="{8A93030A-923D-4C1D-A159-B98258281831}"/>
              </a:ext>
            </a:extLst>
          </p:cNvPr>
          <p:cNvSpPr txBox="1"/>
          <p:nvPr/>
        </p:nvSpPr>
        <p:spPr>
          <a:xfrm>
            <a:off x="3239519" y="854627"/>
            <a:ext cx="5315370" cy="369332"/>
          </a:xfrm>
          <a:prstGeom prst="rect">
            <a:avLst/>
          </a:prstGeom>
          <a:noFill/>
        </p:spPr>
        <p:txBody>
          <a:bodyPr wrap="square" rtlCol="0">
            <a:spAutoFit/>
          </a:bodyPr>
          <a:lstStyle/>
          <a:p>
            <a:pPr algn="just"/>
            <a:r>
              <a:rPr lang="ru-RU" dirty="0" smtClean="0"/>
              <a:t>Ранее пунктов не было.</a:t>
            </a:r>
            <a:endParaRPr lang="ru-RU" dirty="0"/>
          </a:p>
        </p:txBody>
      </p:sp>
      <p:sp>
        <p:nvSpPr>
          <p:cNvPr id="6" name="Знак умножения 5">
            <a:extLst>
              <a:ext uri="{FF2B5EF4-FFF2-40B4-BE49-F238E27FC236}">
                <a16:creationId xmlns:a16="http://schemas.microsoft.com/office/drawing/2014/main" id="{894302B4-A287-4DE6-ADD8-649B2E35FE93}"/>
              </a:ext>
            </a:extLst>
          </p:cNvPr>
          <p:cNvSpPr/>
          <p:nvPr/>
        </p:nvSpPr>
        <p:spPr>
          <a:xfrm>
            <a:off x="2596053" y="713328"/>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Стрелка: шеврон 6">
            <a:extLst>
              <a:ext uri="{FF2B5EF4-FFF2-40B4-BE49-F238E27FC236}">
                <a16:creationId xmlns:a16="http://schemas.microsoft.com/office/drawing/2014/main" id="{03B74852-B39F-4122-8442-5FDAEF830CF1}"/>
              </a:ext>
            </a:extLst>
          </p:cNvPr>
          <p:cNvSpPr/>
          <p:nvPr/>
        </p:nvSpPr>
        <p:spPr>
          <a:xfrm rot="5400000">
            <a:off x="913470" y="1281018"/>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8" name="Прямоугольник 7"/>
          <p:cNvSpPr/>
          <p:nvPr/>
        </p:nvSpPr>
        <p:spPr>
          <a:xfrm>
            <a:off x="1343687" y="1222868"/>
            <a:ext cx="7570012" cy="923330"/>
          </a:xfrm>
          <a:prstGeom prst="rect">
            <a:avLst/>
          </a:prstGeom>
        </p:spPr>
        <p:txBody>
          <a:bodyPr wrap="square">
            <a:spAutoFit/>
          </a:bodyPr>
          <a:lstStyle/>
          <a:p>
            <a:pPr algn="just"/>
            <a:r>
              <a:rPr lang="ru-RU" dirty="0" smtClean="0"/>
              <a:t>43.11.2. Участник </a:t>
            </a:r>
            <a:r>
              <a:rPr lang="ru-RU" dirty="0"/>
              <a:t>получает штраф НМБ за несоблюдение мер безопасности, изложенных в пункте 43.10. (Меры безопасности при прохождении трассы</a:t>
            </a:r>
            <a:r>
              <a:rPr lang="ru-RU" dirty="0" smtClean="0"/>
              <a:t>.).</a:t>
            </a:r>
            <a:endParaRPr lang="ru-RU" dirty="0"/>
          </a:p>
        </p:txBody>
      </p:sp>
      <p:sp>
        <p:nvSpPr>
          <p:cNvPr id="11" name="Прямоугольник 10"/>
          <p:cNvSpPr/>
          <p:nvPr/>
        </p:nvSpPr>
        <p:spPr>
          <a:xfrm>
            <a:off x="1343687" y="2054756"/>
            <a:ext cx="7800313" cy="3693319"/>
          </a:xfrm>
          <a:prstGeom prst="rect">
            <a:avLst/>
          </a:prstGeom>
        </p:spPr>
        <p:txBody>
          <a:bodyPr wrap="square">
            <a:spAutoFit/>
          </a:bodyPr>
          <a:lstStyle/>
          <a:p>
            <a:pPr algn="just"/>
            <a:r>
              <a:rPr lang="ru-RU" dirty="0"/>
              <a:t>43.11.4. На ряду с пунктами 39.6, 39.9, участник дисквалифицируется на попытку (заезд) (ДИСКВ/П) по следующим причинам: </a:t>
            </a:r>
            <a:endParaRPr lang="ru-RU" dirty="0" smtClean="0"/>
          </a:p>
          <a:p>
            <a:pPr algn="just"/>
            <a:r>
              <a:rPr lang="ru-RU" dirty="0" smtClean="0"/>
              <a:t>если </a:t>
            </a:r>
            <a:r>
              <a:rPr lang="ru-RU" dirty="0"/>
              <a:t>участник соревнуется на лодке или с оборудованием, не соответствующим правилам (пункт 43.2); </a:t>
            </a:r>
            <a:endParaRPr lang="ru-RU" dirty="0" smtClean="0"/>
          </a:p>
          <a:p>
            <a:pPr algn="just"/>
            <a:r>
              <a:rPr lang="ru-RU" dirty="0" smtClean="0"/>
              <a:t>если </a:t>
            </a:r>
            <a:r>
              <a:rPr lang="ru-RU" dirty="0"/>
              <a:t>участник принимает помощь со стороны (пункт 39.2.1), за исключением того, что любое направление, толкание или движение лодки участниками того же заезда не рассматривается судьями как «помощь со стороны»; </a:t>
            </a:r>
            <a:endParaRPr lang="ru-RU" dirty="0" smtClean="0"/>
          </a:p>
          <a:p>
            <a:pPr algn="just"/>
            <a:r>
              <a:rPr lang="ru-RU" dirty="0" smtClean="0"/>
              <a:t>если</a:t>
            </a:r>
            <a:r>
              <a:rPr lang="ru-RU" dirty="0"/>
              <a:t>, при заезде в квалификации, судья на финише зафиксировал, что участник не держал весло обеими руками, пытаясь пересечь линию финиша своим веслом и достичь срабатывания системы фото-финиша до того, как тело преодолеет линию финиша. </a:t>
            </a:r>
            <a:endParaRPr lang="ru-RU" dirty="0" smtClean="0"/>
          </a:p>
          <a:p>
            <a:pPr algn="just"/>
            <a:r>
              <a:rPr lang="ru-RU" dirty="0" smtClean="0"/>
              <a:t>43.11.5</a:t>
            </a:r>
            <a:r>
              <a:rPr lang="ru-RU" dirty="0"/>
              <a:t>. Пункты 32.1, 32.2, 32.3, 32.5 (освобождение трассы, перезаезд) применяются только во время заездов в квалификации.</a:t>
            </a:r>
          </a:p>
        </p:txBody>
      </p:sp>
      <p:sp>
        <p:nvSpPr>
          <p:cNvPr id="12" name="Стрелка: шеврон 6">
            <a:extLst>
              <a:ext uri="{FF2B5EF4-FFF2-40B4-BE49-F238E27FC236}">
                <a16:creationId xmlns:a16="http://schemas.microsoft.com/office/drawing/2014/main" id="{03B74852-B39F-4122-8442-5FDAEF830CF1}"/>
              </a:ext>
            </a:extLst>
          </p:cNvPr>
          <p:cNvSpPr/>
          <p:nvPr/>
        </p:nvSpPr>
        <p:spPr>
          <a:xfrm rot="5400000">
            <a:off x="834522" y="2146198"/>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13" name="Стрелка: шеврон 6">
            <a:extLst>
              <a:ext uri="{FF2B5EF4-FFF2-40B4-BE49-F238E27FC236}">
                <a16:creationId xmlns:a16="http://schemas.microsoft.com/office/drawing/2014/main" id="{03B74852-B39F-4122-8442-5FDAEF830CF1}"/>
              </a:ext>
            </a:extLst>
          </p:cNvPr>
          <p:cNvSpPr/>
          <p:nvPr/>
        </p:nvSpPr>
        <p:spPr>
          <a:xfrm rot="5400000">
            <a:off x="824936" y="5180901"/>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Tree>
    <p:extLst>
      <p:ext uri="{BB962C8B-B14F-4D97-AF65-F5344CB8AC3E}">
        <p14:creationId xmlns:p14="http://schemas.microsoft.com/office/powerpoint/2010/main" val="264114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2" name="Рисунок 3">
            <a:extLst>
              <a:ext uri="{FF2B5EF4-FFF2-40B4-BE49-F238E27FC236}">
                <a16:creationId xmlns:a16="http://schemas.microsoft.com/office/drawing/2014/main" id="{34425AC7-BE8D-456D-A888-9CA06C5DF1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34570"/>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AAC8A73C-DCEE-4135-91CA-FA4796F7BD4C}"/>
              </a:ext>
            </a:extLst>
          </p:cNvPr>
          <p:cNvSpPr txBox="1"/>
          <p:nvPr/>
        </p:nvSpPr>
        <p:spPr>
          <a:xfrm>
            <a:off x="1456266" y="33867"/>
            <a:ext cx="7309556" cy="954107"/>
          </a:xfrm>
          <a:prstGeom prst="rect">
            <a:avLst/>
          </a:prstGeom>
          <a:noFill/>
        </p:spPr>
        <p:txBody>
          <a:bodyPr wrap="square" rtlCol="0">
            <a:spAutoFit/>
          </a:bodyPr>
          <a:lstStyle/>
          <a:p>
            <a:r>
              <a:rPr lang="ru-RU" sz="2800" b="1" i="1" dirty="0" smtClean="0">
                <a:ln w="0">
                  <a:solidFill>
                    <a:schemeClr val="tx2">
                      <a:lumMod val="90000"/>
                      <a:lumOff val="10000"/>
                    </a:schemeClr>
                  </a:solidFill>
                </a:ln>
                <a:effectLst>
                  <a:outerShdw blurRad="50800" dist="38100" dir="18900000" algn="bl" rotWithShape="0">
                    <a:prstClr val="black">
                      <a:alpha val="40000"/>
                    </a:prstClr>
                  </a:outerShdw>
                </a:effectLst>
              </a:rPr>
              <a:t>8. Спортивное </a:t>
            </a:r>
            <a:r>
              <a:rPr lang="ru-RU" sz="2800" b="1" i="1" dirty="0">
                <a:ln w="0">
                  <a:solidFill>
                    <a:schemeClr val="tx2">
                      <a:lumMod val="90000"/>
                      <a:lumOff val="10000"/>
                    </a:schemeClr>
                  </a:solidFill>
                </a:ln>
                <a:effectLst>
                  <a:outerShdw blurRad="50800" dist="38100" dir="18900000" algn="bl" rotWithShape="0">
                    <a:prstClr val="black">
                      <a:alpha val="40000"/>
                    </a:prstClr>
                  </a:outerShdw>
                </a:effectLst>
              </a:rPr>
              <a:t>оборудование и экипировка. Обеспечение безопасности.</a:t>
            </a:r>
            <a:endParaRPr lang="ru-RU" sz="28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
        <p:nvSpPr>
          <p:cNvPr id="4" name="Знак умножения 3">
            <a:extLst>
              <a:ext uri="{FF2B5EF4-FFF2-40B4-BE49-F238E27FC236}">
                <a16:creationId xmlns:a16="http://schemas.microsoft.com/office/drawing/2014/main" id="{31E6B317-84E8-48FC-B13C-765933F79819}"/>
              </a:ext>
            </a:extLst>
          </p:cNvPr>
          <p:cNvSpPr/>
          <p:nvPr/>
        </p:nvSpPr>
        <p:spPr>
          <a:xfrm>
            <a:off x="1134533" y="1240177"/>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TextBox 4">
            <a:extLst>
              <a:ext uri="{FF2B5EF4-FFF2-40B4-BE49-F238E27FC236}">
                <a16:creationId xmlns:a16="http://schemas.microsoft.com/office/drawing/2014/main" id="{CABDF999-DF64-4962-830B-DE8DCF74F73B}"/>
              </a:ext>
            </a:extLst>
          </p:cNvPr>
          <p:cNvSpPr txBox="1"/>
          <p:nvPr/>
        </p:nvSpPr>
        <p:spPr>
          <a:xfrm>
            <a:off x="1896533" y="1377244"/>
            <a:ext cx="2420856" cy="369332"/>
          </a:xfrm>
          <a:prstGeom prst="rect">
            <a:avLst/>
          </a:prstGeom>
          <a:noFill/>
        </p:spPr>
        <p:txBody>
          <a:bodyPr wrap="none" rtlCol="0">
            <a:spAutoFit/>
          </a:bodyPr>
          <a:lstStyle/>
          <a:p>
            <a:r>
              <a:rPr lang="ru-RU" dirty="0"/>
              <a:t>Ранее пункта не </a:t>
            </a:r>
            <a:r>
              <a:rPr lang="ru-RU" dirty="0" smtClean="0"/>
              <a:t>было.</a:t>
            </a:r>
            <a:endParaRPr lang="ru-RU" dirty="0"/>
          </a:p>
        </p:txBody>
      </p:sp>
      <p:sp>
        <p:nvSpPr>
          <p:cNvPr id="6" name="TextBox 5">
            <a:extLst>
              <a:ext uri="{FF2B5EF4-FFF2-40B4-BE49-F238E27FC236}">
                <a16:creationId xmlns:a16="http://schemas.microsoft.com/office/drawing/2014/main" id="{F39C7B12-907E-496F-9DBB-0A8E62FB329D}"/>
              </a:ext>
            </a:extLst>
          </p:cNvPr>
          <p:cNvSpPr txBox="1"/>
          <p:nvPr/>
        </p:nvSpPr>
        <p:spPr>
          <a:xfrm>
            <a:off x="4030133" y="933229"/>
            <a:ext cx="2641600" cy="400110"/>
          </a:xfrm>
          <a:prstGeom prst="rect">
            <a:avLst/>
          </a:prstGeom>
          <a:noFill/>
        </p:spPr>
        <p:txBody>
          <a:bodyPr wrap="square" rtlCol="0" anchor="ctr">
            <a:spAutoFit/>
          </a:bodyPr>
          <a:lstStyle/>
          <a:p>
            <a:pPr algn="just"/>
            <a:r>
              <a:rPr lang="ru-RU" sz="2000" b="1" i="1" dirty="0">
                <a:ln w="0">
                  <a:solidFill>
                    <a:schemeClr val="tx2">
                      <a:lumMod val="90000"/>
                      <a:lumOff val="10000"/>
                    </a:schemeClr>
                  </a:solidFill>
                </a:ln>
                <a:effectLst>
                  <a:outerShdw blurRad="50800" dist="38100" dir="18900000" algn="bl" rotWithShape="0">
                    <a:prstClr val="black">
                      <a:alpha val="40000"/>
                    </a:prstClr>
                  </a:outerShdw>
                </a:effectLst>
              </a:rPr>
              <a:t>Пункт № 8.5.</a:t>
            </a:r>
          </a:p>
        </p:txBody>
      </p:sp>
      <p:sp>
        <p:nvSpPr>
          <p:cNvPr id="7" name="Стрелка: шеврон 6">
            <a:extLst>
              <a:ext uri="{FF2B5EF4-FFF2-40B4-BE49-F238E27FC236}">
                <a16:creationId xmlns:a16="http://schemas.microsoft.com/office/drawing/2014/main" id="{49E8F061-F99C-4407-ACE1-5022B8B173FB}"/>
              </a:ext>
            </a:extLst>
          </p:cNvPr>
          <p:cNvSpPr/>
          <p:nvPr/>
        </p:nvSpPr>
        <p:spPr>
          <a:xfrm rot="5400000">
            <a:off x="1247420" y="2343472"/>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8" name="TextBox 7">
            <a:extLst>
              <a:ext uri="{FF2B5EF4-FFF2-40B4-BE49-F238E27FC236}">
                <a16:creationId xmlns:a16="http://schemas.microsoft.com/office/drawing/2014/main" id="{925023DF-2F6B-4055-8911-6A432A78524E}"/>
              </a:ext>
            </a:extLst>
          </p:cNvPr>
          <p:cNvSpPr txBox="1"/>
          <p:nvPr/>
        </p:nvSpPr>
        <p:spPr>
          <a:xfrm>
            <a:off x="1777999" y="2234497"/>
            <a:ext cx="6987823" cy="2862322"/>
          </a:xfrm>
          <a:prstGeom prst="rect">
            <a:avLst/>
          </a:prstGeom>
          <a:noFill/>
        </p:spPr>
        <p:txBody>
          <a:bodyPr wrap="square" rtlCol="0">
            <a:spAutoFit/>
          </a:bodyPr>
          <a:lstStyle/>
          <a:p>
            <a:pPr algn="just"/>
            <a:r>
              <a:rPr lang="ru-RU" sz="2000" dirty="0"/>
              <a:t>Любой дополнительный вес (груз) должен быть закреплен в лодке на постоянной основе. Данная конструкция не должна вызывать сомнений у судьи контроля в том, что груз закреплен надежно и не может быть оторван. Груз не должен свободно перемещаться, болтаться, вываливаться из лодки при внешнем воздействии на судно, при перевороте судна на пункте досмотра спортивного оборудования и экипировки (крепление груза на скотч, емкости с водой не являются дополнительным весом на постоянной основе).</a:t>
            </a:r>
          </a:p>
        </p:txBody>
      </p:sp>
    </p:spTree>
    <p:extLst>
      <p:ext uri="{BB962C8B-B14F-4D97-AF65-F5344CB8AC3E}">
        <p14:creationId xmlns:p14="http://schemas.microsoft.com/office/powerpoint/2010/main" val="2712551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2" name="Рисунок 3">
            <a:extLst>
              <a:ext uri="{FF2B5EF4-FFF2-40B4-BE49-F238E27FC236}">
                <a16:creationId xmlns:a16="http://schemas.microsoft.com/office/drawing/2014/main" id="{C503F7D4-DC73-48D6-A26C-EF49CBEE8B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42136"/>
            <a:ext cx="9144000" cy="1615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4E9FB9A6-D36A-4DC4-96CE-5815B2807E85}"/>
              </a:ext>
            </a:extLst>
          </p:cNvPr>
          <p:cNvSpPr txBox="1"/>
          <p:nvPr/>
        </p:nvSpPr>
        <p:spPr>
          <a:xfrm>
            <a:off x="3861212" y="990881"/>
            <a:ext cx="2438401" cy="400110"/>
          </a:xfrm>
          <a:prstGeom prst="rect">
            <a:avLst/>
          </a:prstGeom>
          <a:noFill/>
        </p:spPr>
        <p:txBody>
          <a:bodyPr wrap="square" rtlCol="0">
            <a:spAutoFit/>
          </a:bodyPr>
          <a:lstStyle/>
          <a:p>
            <a:pPr algn="just"/>
            <a:r>
              <a:rPr lang="ru-RU" sz="2000" b="1" i="1" dirty="0">
                <a:ln w="0">
                  <a:solidFill>
                    <a:schemeClr val="tx2">
                      <a:lumMod val="90000"/>
                      <a:lumOff val="10000"/>
                    </a:schemeClr>
                  </a:solidFill>
                </a:ln>
                <a:effectLst>
                  <a:outerShdw blurRad="50800" dist="38100" dir="18900000" algn="bl" rotWithShape="0">
                    <a:prstClr val="black">
                      <a:alpha val="40000"/>
                    </a:prstClr>
                  </a:outerShdw>
                </a:effectLst>
              </a:rPr>
              <a:t>Пункт № 8.10.2.</a:t>
            </a:r>
          </a:p>
        </p:txBody>
      </p:sp>
      <p:sp>
        <p:nvSpPr>
          <p:cNvPr id="4" name="Знак умножения 3">
            <a:extLst>
              <a:ext uri="{FF2B5EF4-FFF2-40B4-BE49-F238E27FC236}">
                <a16:creationId xmlns:a16="http://schemas.microsoft.com/office/drawing/2014/main" id="{82633EB1-44EB-4811-8692-4E68BC6AB852}"/>
              </a:ext>
            </a:extLst>
          </p:cNvPr>
          <p:cNvSpPr/>
          <p:nvPr/>
        </p:nvSpPr>
        <p:spPr>
          <a:xfrm>
            <a:off x="1032931" y="1320387"/>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трелка: шеврон 5">
            <a:extLst>
              <a:ext uri="{FF2B5EF4-FFF2-40B4-BE49-F238E27FC236}">
                <a16:creationId xmlns:a16="http://schemas.microsoft.com/office/drawing/2014/main" id="{3EDB6624-1993-436B-826C-D04BE6D817A3}"/>
              </a:ext>
            </a:extLst>
          </p:cNvPr>
          <p:cNvSpPr/>
          <p:nvPr/>
        </p:nvSpPr>
        <p:spPr>
          <a:xfrm rot="5400000">
            <a:off x="1145819" y="1978579"/>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8" name="TextBox 7">
            <a:extLst>
              <a:ext uri="{FF2B5EF4-FFF2-40B4-BE49-F238E27FC236}">
                <a16:creationId xmlns:a16="http://schemas.microsoft.com/office/drawing/2014/main" id="{692C8C95-D2CD-403B-9C1E-33D6D841898D}"/>
              </a:ext>
            </a:extLst>
          </p:cNvPr>
          <p:cNvSpPr txBox="1"/>
          <p:nvPr/>
        </p:nvSpPr>
        <p:spPr>
          <a:xfrm>
            <a:off x="3861212" y="2788570"/>
            <a:ext cx="2550463" cy="677108"/>
          </a:xfrm>
          <a:prstGeom prst="rect">
            <a:avLst/>
          </a:prstGeom>
          <a:noFill/>
        </p:spPr>
        <p:txBody>
          <a:bodyPr wrap="square" rtlCol="0">
            <a:spAutoFit/>
          </a:bodyPr>
          <a:lstStyle/>
          <a:p>
            <a:r>
              <a:rPr lang="ru-RU" sz="2000" b="1" i="1" dirty="0">
                <a:ln w="0">
                  <a:solidFill>
                    <a:schemeClr val="tx2">
                      <a:lumMod val="90000"/>
                      <a:lumOff val="10000"/>
                    </a:schemeClr>
                  </a:solidFill>
                </a:ln>
                <a:effectLst>
                  <a:outerShdw blurRad="50800" dist="38100" dir="18900000" algn="bl" rotWithShape="0">
                    <a:prstClr val="black">
                      <a:alpha val="40000"/>
                    </a:prstClr>
                  </a:outerShdw>
                </a:effectLst>
              </a:rPr>
              <a:t>Пункт № 8.10.</a:t>
            </a:r>
          </a:p>
          <a:p>
            <a:endParaRPr lang="ru-RU" dirty="0"/>
          </a:p>
        </p:txBody>
      </p:sp>
      <p:sp>
        <p:nvSpPr>
          <p:cNvPr id="9" name="TextBox 8">
            <a:extLst>
              <a:ext uri="{FF2B5EF4-FFF2-40B4-BE49-F238E27FC236}">
                <a16:creationId xmlns:a16="http://schemas.microsoft.com/office/drawing/2014/main" id="{9D36DEAE-301C-473D-8268-43FE54BA714B}"/>
              </a:ext>
            </a:extLst>
          </p:cNvPr>
          <p:cNvSpPr txBox="1"/>
          <p:nvPr/>
        </p:nvSpPr>
        <p:spPr>
          <a:xfrm>
            <a:off x="1676397" y="1426275"/>
            <a:ext cx="6033912" cy="646331"/>
          </a:xfrm>
          <a:prstGeom prst="rect">
            <a:avLst/>
          </a:prstGeom>
          <a:noFill/>
        </p:spPr>
        <p:txBody>
          <a:bodyPr wrap="square" rtlCol="0">
            <a:spAutoFit/>
          </a:bodyPr>
          <a:lstStyle/>
          <a:p>
            <a:r>
              <a:rPr lang="ru-RU" dirty="0"/>
              <a:t>Ранее пункта не </a:t>
            </a:r>
            <a:r>
              <a:rPr lang="ru-RU" dirty="0" smtClean="0"/>
              <a:t>было.</a:t>
            </a:r>
            <a:endParaRPr lang="ru-RU" dirty="0"/>
          </a:p>
          <a:p>
            <a:endParaRPr lang="ru-RU" dirty="0"/>
          </a:p>
        </p:txBody>
      </p:sp>
      <p:sp>
        <p:nvSpPr>
          <p:cNvPr id="10" name="TextBox 9">
            <a:extLst>
              <a:ext uri="{FF2B5EF4-FFF2-40B4-BE49-F238E27FC236}">
                <a16:creationId xmlns:a16="http://schemas.microsoft.com/office/drawing/2014/main" id="{F77A75B7-D743-4651-875D-306395715926}"/>
              </a:ext>
            </a:extLst>
          </p:cNvPr>
          <p:cNvSpPr txBox="1"/>
          <p:nvPr/>
        </p:nvSpPr>
        <p:spPr>
          <a:xfrm>
            <a:off x="1676397" y="1845790"/>
            <a:ext cx="7185379" cy="923330"/>
          </a:xfrm>
          <a:prstGeom prst="rect">
            <a:avLst/>
          </a:prstGeom>
          <a:noFill/>
        </p:spPr>
        <p:txBody>
          <a:bodyPr wrap="square" rtlCol="0">
            <a:spAutoFit/>
          </a:bodyPr>
          <a:lstStyle/>
          <a:p>
            <a:pPr algn="just"/>
            <a:r>
              <a:rPr lang="ru-RU" dirty="0"/>
              <a:t>Спасательный жилет не должен содержать надувных элементов в конструкции и не должен иметь нарушений конструктивных элементов.</a:t>
            </a:r>
          </a:p>
        </p:txBody>
      </p:sp>
      <p:sp>
        <p:nvSpPr>
          <p:cNvPr id="11" name="TextBox 10">
            <a:extLst>
              <a:ext uri="{FF2B5EF4-FFF2-40B4-BE49-F238E27FC236}">
                <a16:creationId xmlns:a16="http://schemas.microsoft.com/office/drawing/2014/main" id="{07C58A3E-985D-4910-AFFC-CB5835F275FC}"/>
              </a:ext>
            </a:extLst>
          </p:cNvPr>
          <p:cNvSpPr txBox="1"/>
          <p:nvPr/>
        </p:nvSpPr>
        <p:spPr>
          <a:xfrm>
            <a:off x="1145819" y="4163086"/>
            <a:ext cx="7715958" cy="1200329"/>
          </a:xfrm>
          <a:prstGeom prst="rect">
            <a:avLst/>
          </a:prstGeom>
          <a:noFill/>
        </p:spPr>
        <p:txBody>
          <a:bodyPr wrap="square" rtlCol="0">
            <a:spAutoFit/>
          </a:bodyPr>
          <a:lstStyle/>
          <a:p>
            <a:pPr algn="just"/>
            <a:r>
              <a:rPr lang="ru-RU" dirty="0"/>
              <a:t>Каска должна обеспечивать достаточную защиту головы участника от удара. Конструкция каски должна предусматривать прочный подбородочный ремень и вспомогательное средство для поддержания плавучести, которые должны находиться в хорошем рабочем состоянии. </a:t>
            </a:r>
          </a:p>
        </p:txBody>
      </p:sp>
      <p:sp>
        <p:nvSpPr>
          <p:cNvPr id="12" name="TextBox 11">
            <a:extLst>
              <a:ext uri="{FF2B5EF4-FFF2-40B4-BE49-F238E27FC236}">
                <a16:creationId xmlns:a16="http://schemas.microsoft.com/office/drawing/2014/main" id="{24191C8E-D524-4DD9-AEA6-638D98EB7D04}"/>
              </a:ext>
            </a:extLst>
          </p:cNvPr>
          <p:cNvSpPr txBox="1"/>
          <p:nvPr/>
        </p:nvSpPr>
        <p:spPr>
          <a:xfrm>
            <a:off x="1145819" y="3200855"/>
            <a:ext cx="7715958" cy="923330"/>
          </a:xfrm>
          <a:prstGeom prst="rect">
            <a:avLst/>
          </a:prstGeom>
          <a:noFill/>
        </p:spPr>
        <p:txBody>
          <a:bodyPr wrap="square" rtlCol="0">
            <a:spAutoFit/>
          </a:bodyPr>
          <a:lstStyle/>
          <a:p>
            <a:pPr algn="just"/>
            <a:r>
              <a:rPr lang="ru-RU" dirty="0"/>
              <a:t>Каска должна обеспечивать достаточную защиту головы участника от удара. Также каска должны быть оборудована прочным подбородочным ремнем.</a:t>
            </a:r>
          </a:p>
        </p:txBody>
      </p:sp>
      <p:sp>
        <p:nvSpPr>
          <p:cNvPr id="13" name="Знак умножения 12">
            <a:extLst>
              <a:ext uri="{FF2B5EF4-FFF2-40B4-BE49-F238E27FC236}">
                <a16:creationId xmlns:a16="http://schemas.microsoft.com/office/drawing/2014/main" id="{92580672-D5ED-4FE0-ADDF-B050DD100AA7}"/>
              </a:ext>
            </a:extLst>
          </p:cNvPr>
          <p:cNvSpPr/>
          <p:nvPr/>
        </p:nvSpPr>
        <p:spPr>
          <a:xfrm>
            <a:off x="502354" y="3164091"/>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трелка: шеврон 13">
            <a:extLst>
              <a:ext uri="{FF2B5EF4-FFF2-40B4-BE49-F238E27FC236}">
                <a16:creationId xmlns:a16="http://schemas.microsoft.com/office/drawing/2014/main" id="{2C46675F-33CA-48E1-A940-2FA0A30A824F}"/>
              </a:ext>
            </a:extLst>
          </p:cNvPr>
          <p:cNvSpPr/>
          <p:nvPr/>
        </p:nvSpPr>
        <p:spPr>
          <a:xfrm rot="5400000">
            <a:off x="654750" y="4265287"/>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5" name="Прямоугольник 4"/>
          <p:cNvSpPr/>
          <p:nvPr/>
        </p:nvSpPr>
        <p:spPr>
          <a:xfrm>
            <a:off x="1676398" y="127624"/>
            <a:ext cx="7185379" cy="954107"/>
          </a:xfrm>
          <a:prstGeom prst="rect">
            <a:avLst/>
          </a:prstGeom>
        </p:spPr>
        <p:txBody>
          <a:bodyPr wrap="square">
            <a:spAutoFit/>
          </a:bodyPr>
          <a:lstStyle/>
          <a:p>
            <a:pPr lvl="0"/>
            <a:r>
              <a:rPr lang="ru-RU" sz="2800" b="1" i="1" dirty="0">
                <a:ln w="0">
                  <a:solidFill>
                    <a:srgbClr val="EBEBEB">
                      <a:lumMod val="90000"/>
                      <a:lumOff val="10000"/>
                    </a:srgbClr>
                  </a:solidFill>
                </a:ln>
                <a:solidFill>
                  <a:prstClr val="white"/>
                </a:solidFill>
                <a:effectLst>
                  <a:outerShdw blurRad="50800" dist="38100" dir="18900000" algn="bl" rotWithShape="0">
                    <a:prstClr val="black">
                      <a:alpha val="40000"/>
                    </a:prstClr>
                  </a:outerShdw>
                </a:effectLst>
              </a:rPr>
              <a:t>8. Спортивное оборудование и экипировка. Обеспечение безопасности.</a:t>
            </a:r>
          </a:p>
        </p:txBody>
      </p:sp>
    </p:spTree>
    <p:extLst>
      <p:ext uri="{BB962C8B-B14F-4D97-AF65-F5344CB8AC3E}">
        <p14:creationId xmlns:p14="http://schemas.microsoft.com/office/powerpoint/2010/main" val="2755171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2" name="Рисунок 3">
            <a:extLst>
              <a:ext uri="{FF2B5EF4-FFF2-40B4-BE49-F238E27FC236}">
                <a16:creationId xmlns:a16="http://schemas.microsoft.com/office/drawing/2014/main" id="{1DB36168-DF9A-4187-AD3B-E068E47BFB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15465090-3645-4A53-8A64-1DD9B646C192}"/>
              </a:ext>
            </a:extLst>
          </p:cNvPr>
          <p:cNvSpPr txBox="1"/>
          <p:nvPr/>
        </p:nvSpPr>
        <p:spPr>
          <a:xfrm>
            <a:off x="1449176" y="2549132"/>
            <a:ext cx="7281334" cy="646331"/>
          </a:xfrm>
          <a:prstGeom prst="rect">
            <a:avLst/>
          </a:prstGeom>
          <a:noFill/>
        </p:spPr>
        <p:txBody>
          <a:bodyPr wrap="square" rtlCol="0">
            <a:spAutoFit/>
          </a:bodyPr>
          <a:lstStyle/>
          <a:p>
            <a:pPr algn="just"/>
            <a:r>
              <a:rPr lang="ru-RU" dirty="0"/>
              <a:t>Структура, форма, состав каски и ее конструктивных элементов не должны содержать повреждений или изменений каким-либо образом.</a:t>
            </a:r>
          </a:p>
        </p:txBody>
      </p:sp>
      <p:sp>
        <p:nvSpPr>
          <p:cNvPr id="4" name="TextBox 3">
            <a:extLst>
              <a:ext uri="{FF2B5EF4-FFF2-40B4-BE49-F238E27FC236}">
                <a16:creationId xmlns:a16="http://schemas.microsoft.com/office/drawing/2014/main" id="{1DA55689-48FC-4F18-B15B-C41F94DBAACD}"/>
              </a:ext>
            </a:extLst>
          </p:cNvPr>
          <p:cNvSpPr txBox="1"/>
          <p:nvPr/>
        </p:nvSpPr>
        <p:spPr>
          <a:xfrm>
            <a:off x="3953868" y="1667946"/>
            <a:ext cx="4131733" cy="646331"/>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8.10.4.</a:t>
            </a:r>
          </a:p>
          <a:p>
            <a:endParaRPr lang="ru-RU" dirty="0"/>
          </a:p>
        </p:txBody>
      </p:sp>
      <p:sp>
        <p:nvSpPr>
          <p:cNvPr id="5" name="TextBox 4">
            <a:extLst>
              <a:ext uri="{FF2B5EF4-FFF2-40B4-BE49-F238E27FC236}">
                <a16:creationId xmlns:a16="http://schemas.microsoft.com/office/drawing/2014/main" id="{3D16B60A-5980-42D1-81F7-57C4F670F791}"/>
              </a:ext>
            </a:extLst>
          </p:cNvPr>
          <p:cNvSpPr txBox="1"/>
          <p:nvPr/>
        </p:nvSpPr>
        <p:spPr>
          <a:xfrm>
            <a:off x="1449176" y="2030381"/>
            <a:ext cx="6604000" cy="646331"/>
          </a:xfrm>
          <a:prstGeom prst="rect">
            <a:avLst/>
          </a:prstGeom>
          <a:noFill/>
        </p:spPr>
        <p:txBody>
          <a:bodyPr wrap="square" rtlCol="0">
            <a:spAutoFit/>
          </a:bodyPr>
          <a:lstStyle/>
          <a:p>
            <a:r>
              <a:rPr lang="ru-RU" dirty="0"/>
              <a:t>Ранее пункта не </a:t>
            </a:r>
            <a:r>
              <a:rPr lang="ru-RU" dirty="0" smtClean="0"/>
              <a:t>было.</a:t>
            </a:r>
            <a:endParaRPr lang="ru-RU" dirty="0"/>
          </a:p>
          <a:p>
            <a:endParaRPr lang="ru-RU" dirty="0"/>
          </a:p>
        </p:txBody>
      </p:sp>
      <p:sp>
        <p:nvSpPr>
          <p:cNvPr id="6" name="Знак умножения 5">
            <a:extLst>
              <a:ext uri="{FF2B5EF4-FFF2-40B4-BE49-F238E27FC236}">
                <a16:creationId xmlns:a16="http://schemas.microsoft.com/office/drawing/2014/main" id="{EA66291F-6449-48B6-A487-2C98807A8976}"/>
              </a:ext>
            </a:extLst>
          </p:cNvPr>
          <p:cNvSpPr/>
          <p:nvPr/>
        </p:nvSpPr>
        <p:spPr>
          <a:xfrm>
            <a:off x="886172" y="1929014"/>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шеврон 6">
            <a:extLst>
              <a:ext uri="{FF2B5EF4-FFF2-40B4-BE49-F238E27FC236}">
                <a16:creationId xmlns:a16="http://schemas.microsoft.com/office/drawing/2014/main" id="{9A3C4FD8-565A-4B2D-A30B-74C3BE7DF19F}"/>
              </a:ext>
            </a:extLst>
          </p:cNvPr>
          <p:cNvSpPr/>
          <p:nvPr/>
        </p:nvSpPr>
        <p:spPr>
          <a:xfrm rot="5400000">
            <a:off x="999060" y="2607173"/>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8" name="TextBox 7">
            <a:extLst>
              <a:ext uri="{FF2B5EF4-FFF2-40B4-BE49-F238E27FC236}">
                <a16:creationId xmlns:a16="http://schemas.microsoft.com/office/drawing/2014/main" id="{7FA459CD-CF00-44A6-8E6C-E7829561CAEF}"/>
              </a:ext>
            </a:extLst>
          </p:cNvPr>
          <p:cNvSpPr txBox="1"/>
          <p:nvPr/>
        </p:nvSpPr>
        <p:spPr>
          <a:xfrm>
            <a:off x="4004665" y="3244505"/>
            <a:ext cx="2170357" cy="646331"/>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8.17.</a:t>
            </a:r>
          </a:p>
          <a:p>
            <a:endParaRPr lang="ru-RU" dirty="0"/>
          </a:p>
        </p:txBody>
      </p:sp>
      <p:sp>
        <p:nvSpPr>
          <p:cNvPr id="9" name="TextBox 8">
            <a:extLst>
              <a:ext uri="{FF2B5EF4-FFF2-40B4-BE49-F238E27FC236}">
                <a16:creationId xmlns:a16="http://schemas.microsoft.com/office/drawing/2014/main" id="{F2B252CE-B750-4DA9-9D18-D7D624AC01FB}"/>
              </a:ext>
            </a:extLst>
          </p:cNvPr>
          <p:cNvSpPr txBox="1"/>
          <p:nvPr/>
        </p:nvSpPr>
        <p:spPr>
          <a:xfrm>
            <a:off x="1416751" y="4254652"/>
            <a:ext cx="7574845" cy="923330"/>
          </a:xfrm>
          <a:prstGeom prst="rect">
            <a:avLst/>
          </a:prstGeom>
          <a:noFill/>
        </p:spPr>
        <p:txBody>
          <a:bodyPr wrap="square" rtlCol="0">
            <a:spAutoFit/>
          </a:bodyPr>
          <a:lstStyle/>
          <a:p>
            <a:r>
              <a:rPr lang="ru-RU" dirty="0"/>
              <a:t>В случае несоблюдения участником правил безопасности судья на старте и главный судья, каждый в соответствии со своими обязанностями, несут ответственность и имеют право запретить участнику стартовать.</a:t>
            </a:r>
          </a:p>
        </p:txBody>
      </p:sp>
      <p:sp>
        <p:nvSpPr>
          <p:cNvPr id="10" name="TextBox 9">
            <a:extLst>
              <a:ext uri="{FF2B5EF4-FFF2-40B4-BE49-F238E27FC236}">
                <a16:creationId xmlns:a16="http://schemas.microsoft.com/office/drawing/2014/main" id="{BD45DC28-322C-42EB-AF20-E6314DE1BE6A}"/>
              </a:ext>
            </a:extLst>
          </p:cNvPr>
          <p:cNvSpPr txBox="1"/>
          <p:nvPr/>
        </p:nvSpPr>
        <p:spPr>
          <a:xfrm>
            <a:off x="1416751" y="3714214"/>
            <a:ext cx="6090359" cy="369332"/>
          </a:xfrm>
          <a:prstGeom prst="rect">
            <a:avLst/>
          </a:prstGeom>
          <a:noFill/>
        </p:spPr>
        <p:txBody>
          <a:bodyPr wrap="square" rtlCol="0">
            <a:spAutoFit/>
          </a:bodyPr>
          <a:lstStyle/>
          <a:p>
            <a:r>
              <a:rPr lang="ru-RU" dirty="0"/>
              <a:t>Ранее пункта не было.</a:t>
            </a:r>
          </a:p>
        </p:txBody>
      </p:sp>
      <p:sp>
        <p:nvSpPr>
          <p:cNvPr id="11" name="Знак умножения 10">
            <a:extLst>
              <a:ext uri="{FF2B5EF4-FFF2-40B4-BE49-F238E27FC236}">
                <a16:creationId xmlns:a16="http://schemas.microsoft.com/office/drawing/2014/main" id="{8382966F-008B-48C7-ABC8-CB65A7752EC1}"/>
              </a:ext>
            </a:extLst>
          </p:cNvPr>
          <p:cNvSpPr/>
          <p:nvPr/>
        </p:nvSpPr>
        <p:spPr>
          <a:xfrm>
            <a:off x="795860" y="3621635"/>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шеврон 11">
            <a:extLst>
              <a:ext uri="{FF2B5EF4-FFF2-40B4-BE49-F238E27FC236}">
                <a16:creationId xmlns:a16="http://schemas.microsoft.com/office/drawing/2014/main" id="{69BAC0E4-DA6F-4865-8806-0BBA2A75F497}"/>
              </a:ext>
            </a:extLst>
          </p:cNvPr>
          <p:cNvSpPr/>
          <p:nvPr/>
        </p:nvSpPr>
        <p:spPr>
          <a:xfrm rot="5400000">
            <a:off x="908748" y="4406702"/>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8" name="Прямоугольник 17"/>
          <p:cNvSpPr/>
          <p:nvPr/>
        </p:nvSpPr>
        <p:spPr>
          <a:xfrm>
            <a:off x="1326439" y="316636"/>
            <a:ext cx="7665157" cy="954107"/>
          </a:xfrm>
          <a:prstGeom prst="rect">
            <a:avLst/>
          </a:prstGeom>
        </p:spPr>
        <p:txBody>
          <a:bodyPr wrap="square">
            <a:spAutoFit/>
          </a:bodyPr>
          <a:lstStyle/>
          <a:p>
            <a:pPr lvl="0"/>
            <a:r>
              <a:rPr lang="ru-RU" sz="2800" b="1" i="1" dirty="0">
                <a:ln w="0">
                  <a:solidFill>
                    <a:srgbClr val="EBEBEB">
                      <a:lumMod val="90000"/>
                      <a:lumOff val="10000"/>
                    </a:srgbClr>
                  </a:solidFill>
                </a:ln>
                <a:solidFill>
                  <a:prstClr val="white"/>
                </a:solidFill>
                <a:effectLst>
                  <a:outerShdw blurRad="50800" dist="38100" dir="18900000" algn="bl" rotWithShape="0">
                    <a:prstClr val="black">
                      <a:alpha val="40000"/>
                    </a:prstClr>
                  </a:outerShdw>
                </a:effectLst>
              </a:rPr>
              <a:t>8. Спортивное оборудование и экипировка. Обеспечение безопасности.</a:t>
            </a:r>
            <a:endParaRPr lang="ru-RU" sz="2800" b="1" i="1" dirty="0">
              <a:ln w="0">
                <a:solidFill>
                  <a:srgbClr val="EBEBEB">
                    <a:lumMod val="90000"/>
                    <a:lumOff val="10000"/>
                  </a:srgbClr>
                </a:solidFill>
              </a:ln>
              <a:solidFill>
                <a:prstClr val="white"/>
              </a:solidFill>
              <a:effectLst>
                <a:outerShdw blurRad="50800" dist="38100" dir="18900000" algn="bl" rotWithShape="0">
                  <a:prstClr val="black">
                    <a:alpha val="40000"/>
                  </a:prstClr>
                </a:outerShdw>
              </a:effectLst>
            </a:endParaRPr>
          </a:p>
        </p:txBody>
      </p:sp>
    </p:spTree>
    <p:extLst>
      <p:ext uri="{BB962C8B-B14F-4D97-AF65-F5344CB8AC3E}">
        <p14:creationId xmlns:p14="http://schemas.microsoft.com/office/powerpoint/2010/main" val="2507724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pic>
        <p:nvPicPr>
          <p:cNvPr id="2" name="Рисунок 3">
            <a:extLst>
              <a:ext uri="{FF2B5EF4-FFF2-40B4-BE49-F238E27FC236}">
                <a16:creationId xmlns:a16="http://schemas.microsoft.com/office/drawing/2014/main" id="{1DB36168-DF9A-4187-AD3B-E068E47BFB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id="{023A2A20-C510-4E32-934F-142A25194BE5}"/>
              </a:ext>
            </a:extLst>
          </p:cNvPr>
          <p:cNvSpPr txBox="1"/>
          <p:nvPr/>
        </p:nvSpPr>
        <p:spPr>
          <a:xfrm>
            <a:off x="3986905" y="1469445"/>
            <a:ext cx="4097867"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8.18.</a:t>
            </a:r>
          </a:p>
        </p:txBody>
      </p:sp>
      <p:sp>
        <p:nvSpPr>
          <p:cNvPr id="14" name="TextBox 13">
            <a:extLst>
              <a:ext uri="{FF2B5EF4-FFF2-40B4-BE49-F238E27FC236}">
                <a16:creationId xmlns:a16="http://schemas.microsoft.com/office/drawing/2014/main" id="{F0D547B8-08C7-4BCD-81C6-DDFE16295FBC}"/>
              </a:ext>
            </a:extLst>
          </p:cNvPr>
          <p:cNvSpPr txBox="1"/>
          <p:nvPr/>
        </p:nvSpPr>
        <p:spPr>
          <a:xfrm>
            <a:off x="1950148" y="1999180"/>
            <a:ext cx="3132673" cy="369332"/>
          </a:xfrm>
          <a:prstGeom prst="rect">
            <a:avLst/>
          </a:prstGeom>
          <a:noFill/>
        </p:spPr>
        <p:txBody>
          <a:bodyPr wrap="square" rtlCol="0">
            <a:spAutoFit/>
          </a:bodyPr>
          <a:lstStyle/>
          <a:p>
            <a:r>
              <a:rPr lang="ru-RU" dirty="0"/>
              <a:t>Ранее пункта не было.</a:t>
            </a:r>
          </a:p>
        </p:txBody>
      </p:sp>
      <p:sp>
        <p:nvSpPr>
          <p:cNvPr id="15" name="Знак умножения 14">
            <a:extLst>
              <a:ext uri="{FF2B5EF4-FFF2-40B4-BE49-F238E27FC236}">
                <a16:creationId xmlns:a16="http://schemas.microsoft.com/office/drawing/2014/main" id="{AF9ACB48-B38D-495E-A128-029EC8035898}"/>
              </a:ext>
            </a:extLst>
          </p:cNvPr>
          <p:cNvSpPr/>
          <p:nvPr/>
        </p:nvSpPr>
        <p:spPr>
          <a:xfrm>
            <a:off x="1303865" y="1843310"/>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TextBox 15">
            <a:extLst>
              <a:ext uri="{FF2B5EF4-FFF2-40B4-BE49-F238E27FC236}">
                <a16:creationId xmlns:a16="http://schemas.microsoft.com/office/drawing/2014/main" id="{B3341143-8648-45DD-BDD1-91D1DE615EE4}"/>
              </a:ext>
            </a:extLst>
          </p:cNvPr>
          <p:cNvSpPr txBox="1"/>
          <p:nvPr/>
        </p:nvSpPr>
        <p:spPr>
          <a:xfrm>
            <a:off x="1303865" y="2788507"/>
            <a:ext cx="7445027" cy="1477328"/>
          </a:xfrm>
          <a:prstGeom prst="rect">
            <a:avLst/>
          </a:prstGeom>
          <a:noFill/>
        </p:spPr>
        <p:txBody>
          <a:bodyPr wrap="square" rtlCol="0">
            <a:spAutoFit/>
          </a:bodyPr>
          <a:lstStyle/>
          <a:p>
            <a:pPr algn="just"/>
            <a:r>
              <a:rPr lang="ru-RU" dirty="0"/>
              <a:t>На любых соревнованиях участники стартуют по своей инициативе, под свою ответственность, с соблюдением всех мер обеспечения безопасности. Организаторы соревнования не несут ответственности за несчастные случаи или повреждения оборудования, </a:t>
            </a:r>
          </a:p>
          <a:p>
            <a:pPr algn="just"/>
            <a:r>
              <a:rPr lang="ru-RU" dirty="0"/>
              <a:t>которые могут произойти на трассе соревнований. </a:t>
            </a:r>
          </a:p>
        </p:txBody>
      </p:sp>
      <p:sp>
        <p:nvSpPr>
          <p:cNvPr id="17" name="Стрелка: шеврон 16">
            <a:extLst>
              <a:ext uri="{FF2B5EF4-FFF2-40B4-BE49-F238E27FC236}">
                <a16:creationId xmlns:a16="http://schemas.microsoft.com/office/drawing/2014/main" id="{BF0CD3BC-AEE4-4E68-997C-805EE743D45F}"/>
              </a:ext>
            </a:extLst>
          </p:cNvPr>
          <p:cNvSpPr/>
          <p:nvPr/>
        </p:nvSpPr>
        <p:spPr>
          <a:xfrm rot="5400000">
            <a:off x="886174" y="2881263"/>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8" name="Прямоугольник 17"/>
          <p:cNvSpPr/>
          <p:nvPr/>
        </p:nvSpPr>
        <p:spPr>
          <a:xfrm>
            <a:off x="1303865" y="246210"/>
            <a:ext cx="7557913" cy="954107"/>
          </a:xfrm>
          <a:prstGeom prst="rect">
            <a:avLst/>
          </a:prstGeom>
        </p:spPr>
        <p:txBody>
          <a:bodyPr wrap="square">
            <a:spAutoFit/>
          </a:bodyPr>
          <a:lstStyle/>
          <a:p>
            <a:pPr lvl="0"/>
            <a:r>
              <a:rPr lang="ru-RU" sz="2800" b="1" i="1" dirty="0">
                <a:ln w="0">
                  <a:solidFill>
                    <a:srgbClr val="EBEBEB">
                      <a:lumMod val="90000"/>
                      <a:lumOff val="10000"/>
                    </a:srgbClr>
                  </a:solidFill>
                </a:ln>
                <a:solidFill>
                  <a:prstClr val="white"/>
                </a:solidFill>
                <a:effectLst>
                  <a:outerShdw blurRad="50800" dist="38100" dir="18900000" algn="bl" rotWithShape="0">
                    <a:prstClr val="black">
                      <a:alpha val="40000"/>
                    </a:prstClr>
                  </a:outerShdw>
                </a:effectLst>
              </a:rPr>
              <a:t>8. Спортивное оборудование и экипировка. Обеспечение безопасности.</a:t>
            </a:r>
            <a:endParaRPr lang="ru-RU" sz="2800" b="1" i="1" dirty="0">
              <a:ln w="0">
                <a:solidFill>
                  <a:srgbClr val="EBEBEB">
                    <a:lumMod val="90000"/>
                    <a:lumOff val="10000"/>
                  </a:srgbClr>
                </a:solidFill>
              </a:ln>
              <a:solidFill>
                <a:prstClr val="white"/>
              </a:solidFill>
              <a:effectLst>
                <a:outerShdw blurRad="50800" dist="38100" dir="18900000" algn="bl" rotWithShape="0">
                  <a:prstClr val="black">
                    <a:alpha val="40000"/>
                  </a:prstClr>
                </a:outerShdw>
              </a:effectLst>
            </a:endParaRPr>
          </a:p>
        </p:txBody>
      </p:sp>
    </p:spTree>
    <p:extLst>
      <p:ext uri="{BB962C8B-B14F-4D97-AF65-F5344CB8AC3E}">
        <p14:creationId xmlns:p14="http://schemas.microsoft.com/office/powerpoint/2010/main" val="3291575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0A551A8-30CC-4D5D-B173-E1642812ED72}"/>
              </a:ext>
            </a:extLst>
          </p:cNvPr>
          <p:cNvSpPr txBox="1"/>
          <p:nvPr/>
        </p:nvSpPr>
        <p:spPr>
          <a:xfrm>
            <a:off x="2325512" y="135467"/>
            <a:ext cx="7608711" cy="523220"/>
          </a:xfrm>
          <a:prstGeom prst="rect">
            <a:avLst/>
          </a:prstGeom>
          <a:noFill/>
        </p:spPr>
        <p:txBody>
          <a:bodyPr wrap="square" rtlCol="0">
            <a:spAutoFit/>
          </a:bodyPr>
          <a:lstStyle/>
          <a:p>
            <a:r>
              <a:rPr lang="ru-RU" sz="2800" b="1" i="1" dirty="0" smtClean="0">
                <a:ln w="0">
                  <a:solidFill>
                    <a:schemeClr val="tx2">
                      <a:lumMod val="90000"/>
                      <a:lumOff val="10000"/>
                    </a:schemeClr>
                  </a:solidFill>
                </a:ln>
                <a:effectLst>
                  <a:outerShdw blurRad="50800" dist="38100" dir="18900000" algn="bl" rotWithShape="0">
                    <a:prstClr val="black">
                      <a:alpha val="40000"/>
                    </a:prstClr>
                  </a:outerShdw>
                </a:effectLst>
              </a:rPr>
              <a:t>23. Официальные </a:t>
            </a:r>
            <a:r>
              <a:rPr lang="ru-RU" sz="2800" b="1" i="1" dirty="0">
                <a:ln w="0">
                  <a:solidFill>
                    <a:schemeClr val="tx2">
                      <a:lumMod val="90000"/>
                      <a:lumOff val="10000"/>
                    </a:schemeClr>
                  </a:solidFill>
                </a:ln>
                <a:effectLst>
                  <a:outerShdw blurRad="50800" dist="38100" dir="18900000" algn="bl" rotWithShape="0">
                    <a:prstClr val="black">
                      <a:alpha val="40000"/>
                    </a:prstClr>
                  </a:outerShdw>
                </a:effectLst>
              </a:rPr>
              <a:t>тренировки</a:t>
            </a:r>
          </a:p>
        </p:txBody>
      </p:sp>
      <p:sp>
        <p:nvSpPr>
          <p:cNvPr id="4" name="TextBox 3">
            <a:extLst>
              <a:ext uri="{FF2B5EF4-FFF2-40B4-BE49-F238E27FC236}">
                <a16:creationId xmlns:a16="http://schemas.microsoft.com/office/drawing/2014/main" id="{09ADCF48-3115-47AB-B9B8-EF9FCE8A82A1}"/>
              </a:ext>
            </a:extLst>
          </p:cNvPr>
          <p:cNvSpPr txBox="1"/>
          <p:nvPr/>
        </p:nvSpPr>
        <p:spPr>
          <a:xfrm>
            <a:off x="3714045" y="805442"/>
            <a:ext cx="5147733"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sz="1800" b="1" i="1" dirty="0">
                <a:ln w="0">
                  <a:solidFill>
                    <a:schemeClr val="tx2">
                      <a:lumMod val="90000"/>
                      <a:lumOff val="10000"/>
                    </a:schemeClr>
                  </a:solidFill>
                </a:ln>
                <a:effectLst>
                  <a:outerShdw blurRad="38100" dist="38100" dir="2700000" algn="tl">
                    <a:srgbClr val="000000">
                      <a:alpha val="43137"/>
                    </a:srgbClr>
                  </a:outerShdw>
                </a:effectLst>
              </a:rPr>
              <a:t>23.3.</a:t>
            </a:r>
          </a:p>
        </p:txBody>
      </p:sp>
      <p:sp>
        <p:nvSpPr>
          <p:cNvPr id="5" name="TextBox 4">
            <a:extLst>
              <a:ext uri="{FF2B5EF4-FFF2-40B4-BE49-F238E27FC236}">
                <a16:creationId xmlns:a16="http://schemas.microsoft.com/office/drawing/2014/main" id="{6961934B-35EB-4670-9062-0A1CF69E428A}"/>
              </a:ext>
            </a:extLst>
          </p:cNvPr>
          <p:cNvSpPr txBox="1"/>
          <p:nvPr/>
        </p:nvSpPr>
        <p:spPr>
          <a:xfrm>
            <a:off x="1738489" y="1433689"/>
            <a:ext cx="5926667" cy="369332"/>
          </a:xfrm>
          <a:prstGeom prst="rect">
            <a:avLst/>
          </a:prstGeom>
          <a:noFill/>
        </p:spPr>
        <p:txBody>
          <a:bodyPr wrap="square" rtlCol="0">
            <a:spAutoFit/>
          </a:bodyPr>
          <a:lstStyle/>
          <a:p>
            <a:r>
              <a:rPr lang="ru-RU" dirty="0"/>
              <a:t>Ранее пункта не было.</a:t>
            </a:r>
          </a:p>
        </p:txBody>
      </p:sp>
      <p:sp>
        <p:nvSpPr>
          <p:cNvPr id="6" name="Знак умножения 5">
            <a:extLst>
              <a:ext uri="{FF2B5EF4-FFF2-40B4-BE49-F238E27FC236}">
                <a16:creationId xmlns:a16="http://schemas.microsoft.com/office/drawing/2014/main" id="{FE8E22D1-FD6D-4B34-A7D7-FBBD0F72A7AA}"/>
              </a:ext>
            </a:extLst>
          </p:cNvPr>
          <p:cNvSpPr/>
          <p:nvPr/>
        </p:nvSpPr>
        <p:spPr>
          <a:xfrm>
            <a:off x="1095023" y="1296622"/>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a:extLst>
              <a:ext uri="{FF2B5EF4-FFF2-40B4-BE49-F238E27FC236}">
                <a16:creationId xmlns:a16="http://schemas.microsoft.com/office/drawing/2014/main" id="{E7170191-7021-41DF-8E69-611FEDD3F8E3}"/>
              </a:ext>
            </a:extLst>
          </p:cNvPr>
          <p:cNvSpPr txBox="1"/>
          <p:nvPr/>
        </p:nvSpPr>
        <p:spPr>
          <a:xfrm>
            <a:off x="1738489" y="2199003"/>
            <a:ext cx="6863644" cy="1754326"/>
          </a:xfrm>
          <a:prstGeom prst="rect">
            <a:avLst/>
          </a:prstGeom>
          <a:noFill/>
        </p:spPr>
        <p:txBody>
          <a:bodyPr wrap="square" rtlCol="0">
            <a:spAutoFit/>
          </a:bodyPr>
          <a:lstStyle/>
          <a:p>
            <a:pPr algn="just"/>
            <a:r>
              <a:rPr lang="ru-RU" dirty="0"/>
              <a:t>По усмотрению организаторов соревнования может быть разрешен тренировочный заезд по установленной соревновательной трассе. Тренировочные заезды не являются обязательными. Старты тренировочного заезда (если такой заезд  проводится) должны быть прекращены не менее, чем через 20 минут после утверждения трассы комиссией. </a:t>
            </a:r>
          </a:p>
        </p:txBody>
      </p:sp>
      <p:sp>
        <p:nvSpPr>
          <p:cNvPr id="8" name="Стрелка: шеврон 7">
            <a:extLst>
              <a:ext uri="{FF2B5EF4-FFF2-40B4-BE49-F238E27FC236}">
                <a16:creationId xmlns:a16="http://schemas.microsoft.com/office/drawing/2014/main" id="{69EAA49C-2831-4C4C-BA0A-7DC7C6691263}"/>
              </a:ext>
            </a:extLst>
          </p:cNvPr>
          <p:cNvSpPr/>
          <p:nvPr/>
        </p:nvSpPr>
        <p:spPr>
          <a:xfrm rot="5400000">
            <a:off x="1207910" y="2310590"/>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pic>
        <p:nvPicPr>
          <p:cNvPr id="9" name="Рисунок 3">
            <a:extLst>
              <a:ext uri="{FF2B5EF4-FFF2-40B4-BE49-F238E27FC236}">
                <a16:creationId xmlns:a16="http://schemas.microsoft.com/office/drawing/2014/main" id="{43DBA0DE-DDD7-48D3-B052-ECE07C548B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6071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4">
                <a:lumMod val="50000"/>
              </a:schemeClr>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64A0DE-93C2-423B-A9B7-E5DEB944E85F}"/>
              </a:ext>
            </a:extLst>
          </p:cNvPr>
          <p:cNvSpPr txBox="1"/>
          <p:nvPr/>
        </p:nvSpPr>
        <p:spPr>
          <a:xfrm>
            <a:off x="3612444" y="180622"/>
            <a:ext cx="4944534" cy="523220"/>
          </a:xfrm>
          <a:prstGeom prst="rect">
            <a:avLst/>
          </a:prstGeom>
          <a:noFill/>
        </p:spPr>
        <p:txBody>
          <a:bodyPr wrap="square" rtlCol="0">
            <a:spAutoFit/>
          </a:bodyPr>
          <a:lstStyle/>
          <a:p>
            <a:r>
              <a:rPr lang="ru-RU" sz="2800" b="1" i="1" dirty="0" smtClean="0">
                <a:ln w="0">
                  <a:solidFill>
                    <a:schemeClr val="tx2">
                      <a:lumMod val="90000"/>
                      <a:lumOff val="10000"/>
                    </a:schemeClr>
                  </a:solidFill>
                </a:ln>
                <a:effectLst>
                  <a:outerShdw blurRad="50800" dist="38100" dir="18900000" algn="bl" rotWithShape="0">
                    <a:prstClr val="black">
                      <a:alpha val="40000"/>
                    </a:prstClr>
                  </a:outerShdw>
                </a:effectLst>
              </a:rPr>
              <a:t>26. Фальстарт</a:t>
            </a:r>
            <a:endParaRPr lang="ru-RU" sz="2800" b="1" i="1" dirty="0">
              <a:ln w="0">
                <a:solidFill>
                  <a:schemeClr val="tx2">
                    <a:lumMod val="90000"/>
                    <a:lumOff val="10000"/>
                  </a:schemeClr>
                </a:solidFill>
              </a:ln>
              <a:effectLst>
                <a:outerShdw blurRad="50800" dist="38100" dir="18900000" algn="bl" rotWithShape="0">
                  <a:prstClr val="black">
                    <a:alpha val="40000"/>
                  </a:prstClr>
                </a:outerShdw>
              </a:effectLst>
            </a:endParaRPr>
          </a:p>
        </p:txBody>
      </p:sp>
      <p:sp>
        <p:nvSpPr>
          <p:cNvPr id="3" name="TextBox 2">
            <a:extLst>
              <a:ext uri="{FF2B5EF4-FFF2-40B4-BE49-F238E27FC236}">
                <a16:creationId xmlns:a16="http://schemas.microsoft.com/office/drawing/2014/main" id="{0AC2CBD4-A96C-407C-94AB-95BFF909FBBD}"/>
              </a:ext>
            </a:extLst>
          </p:cNvPr>
          <p:cNvSpPr txBox="1"/>
          <p:nvPr/>
        </p:nvSpPr>
        <p:spPr>
          <a:xfrm>
            <a:off x="3872089" y="861887"/>
            <a:ext cx="1896534"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sz="1800" b="1" i="1" dirty="0">
                <a:ln w="0">
                  <a:solidFill>
                    <a:schemeClr val="tx2">
                      <a:lumMod val="90000"/>
                      <a:lumOff val="10000"/>
                    </a:schemeClr>
                  </a:solidFill>
                </a:ln>
                <a:effectLst>
                  <a:outerShdw blurRad="38100" dist="38100" dir="2700000" algn="tl">
                    <a:srgbClr val="000000">
                      <a:alpha val="43137"/>
                    </a:srgbClr>
                  </a:outerShdw>
                </a:effectLst>
              </a:rPr>
              <a:t>26.4.</a:t>
            </a:r>
          </a:p>
        </p:txBody>
      </p:sp>
      <p:sp>
        <p:nvSpPr>
          <p:cNvPr id="4" name="TextBox 3">
            <a:extLst>
              <a:ext uri="{FF2B5EF4-FFF2-40B4-BE49-F238E27FC236}">
                <a16:creationId xmlns:a16="http://schemas.microsoft.com/office/drawing/2014/main" id="{929A2876-2484-4882-AAF7-76FED229F142}"/>
              </a:ext>
            </a:extLst>
          </p:cNvPr>
          <p:cNvSpPr txBox="1"/>
          <p:nvPr/>
        </p:nvSpPr>
        <p:spPr>
          <a:xfrm>
            <a:off x="1738489" y="1433689"/>
            <a:ext cx="6818489" cy="369332"/>
          </a:xfrm>
          <a:prstGeom prst="rect">
            <a:avLst/>
          </a:prstGeom>
          <a:noFill/>
        </p:spPr>
        <p:txBody>
          <a:bodyPr wrap="square" rtlCol="0">
            <a:spAutoFit/>
          </a:bodyPr>
          <a:lstStyle/>
          <a:p>
            <a:r>
              <a:rPr lang="ru-RU" dirty="0"/>
              <a:t>Ранее пункта не было.</a:t>
            </a:r>
          </a:p>
        </p:txBody>
      </p:sp>
      <p:sp>
        <p:nvSpPr>
          <p:cNvPr id="5" name="Знак умножения 4">
            <a:extLst>
              <a:ext uri="{FF2B5EF4-FFF2-40B4-BE49-F238E27FC236}">
                <a16:creationId xmlns:a16="http://schemas.microsoft.com/office/drawing/2014/main" id="{40996B49-904B-4064-B975-E1CF145F551F}"/>
              </a:ext>
            </a:extLst>
          </p:cNvPr>
          <p:cNvSpPr/>
          <p:nvPr/>
        </p:nvSpPr>
        <p:spPr>
          <a:xfrm>
            <a:off x="1095023" y="1296622"/>
            <a:ext cx="643466" cy="64346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id="{B9198CA9-C2BB-42E0-9166-C1A82BAF6FF6}"/>
              </a:ext>
            </a:extLst>
          </p:cNvPr>
          <p:cNvSpPr txBox="1"/>
          <p:nvPr/>
        </p:nvSpPr>
        <p:spPr>
          <a:xfrm>
            <a:off x="1738488" y="2267155"/>
            <a:ext cx="6818489" cy="1200329"/>
          </a:xfrm>
          <a:prstGeom prst="rect">
            <a:avLst/>
          </a:prstGeom>
          <a:noFill/>
        </p:spPr>
        <p:txBody>
          <a:bodyPr wrap="square" rtlCol="0">
            <a:spAutoFit/>
          </a:bodyPr>
          <a:lstStyle/>
          <a:p>
            <a:pPr algn="just"/>
            <a:r>
              <a:rPr lang="ru-RU" dirty="0"/>
              <a:t>Старший судья на старте – стартер определяет причины фальстарта, может ли быть дан повторный старт (повторный старт может быть дан в случае, если фальстарт совершен не по вине участника), и уведомляет главного судью о своем решении.</a:t>
            </a:r>
          </a:p>
        </p:txBody>
      </p:sp>
      <p:sp>
        <p:nvSpPr>
          <p:cNvPr id="7" name="Стрелка: шеврон 6">
            <a:extLst>
              <a:ext uri="{FF2B5EF4-FFF2-40B4-BE49-F238E27FC236}">
                <a16:creationId xmlns:a16="http://schemas.microsoft.com/office/drawing/2014/main" id="{FEA2695C-DA30-4C32-845C-9405BC81424F}"/>
              </a:ext>
            </a:extLst>
          </p:cNvPr>
          <p:cNvSpPr/>
          <p:nvPr/>
        </p:nvSpPr>
        <p:spPr>
          <a:xfrm rot="5400000">
            <a:off x="1207910" y="2333167"/>
            <a:ext cx="417691" cy="417691"/>
          </a:xfrm>
          <a:prstGeom prst="chevr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pic>
        <p:nvPicPr>
          <p:cNvPr id="8" name="Рисунок 3">
            <a:extLst>
              <a:ext uri="{FF2B5EF4-FFF2-40B4-BE49-F238E27FC236}">
                <a16:creationId xmlns:a16="http://schemas.microsoft.com/office/drawing/2014/main" id="{6DAE8303-F681-48CA-A7D1-6580DE5C05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5951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2060"/>
            </a:gs>
            <a:gs pos="100000">
              <a:schemeClr val="bg1">
                <a:shade val="64000"/>
                <a:lumMod val="98000"/>
              </a:schemeClr>
            </a:gs>
          </a:gsLst>
          <a:lin ang="5400000" scaled="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71057A-6FD1-4D04-9458-2F3BDA63D482}"/>
              </a:ext>
            </a:extLst>
          </p:cNvPr>
          <p:cNvSpPr txBox="1"/>
          <p:nvPr/>
        </p:nvSpPr>
        <p:spPr>
          <a:xfrm>
            <a:off x="1235031" y="485422"/>
            <a:ext cx="7699021" cy="830997"/>
          </a:xfrm>
          <a:prstGeom prst="rect">
            <a:avLst/>
          </a:prstGeom>
          <a:noFill/>
        </p:spPr>
        <p:txBody>
          <a:bodyPr wrap="square" rtlCol="0">
            <a:spAutoFit/>
          </a:bodyPr>
          <a:lstStyle/>
          <a:p>
            <a:pPr algn="ct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Введено схематичное определение понятия </a:t>
            </a:r>
            <a:endPar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endParaRPr>
          </a:p>
          <a:p>
            <a:pPr algn="ctr"/>
            <a:r>
              <a:rPr lang="ru-RU" sz="2400" b="1" i="1" dirty="0" smtClean="0">
                <a:ln w="0">
                  <a:solidFill>
                    <a:schemeClr val="tx2">
                      <a:lumMod val="90000"/>
                      <a:lumOff val="10000"/>
                    </a:schemeClr>
                  </a:solidFill>
                </a:ln>
                <a:effectLst>
                  <a:outerShdw blurRad="50800" dist="38100" dir="18900000" algn="bl" rotWithShape="0">
                    <a:prstClr val="black">
                      <a:alpha val="40000"/>
                    </a:prstClr>
                  </a:outerShdw>
                </a:effectLst>
              </a:rPr>
              <a:t>«</a:t>
            </a:r>
            <a:r>
              <a:rPr lang="ru-RU" sz="2400" b="1" i="1" dirty="0">
                <a:ln w="0">
                  <a:solidFill>
                    <a:schemeClr val="tx2">
                      <a:lumMod val="90000"/>
                      <a:lumOff val="10000"/>
                    </a:schemeClr>
                  </a:solidFill>
                </a:ln>
                <a:effectLst>
                  <a:outerShdw blurRad="50800" dist="38100" dir="18900000" algn="bl" rotWithShape="0">
                    <a:prstClr val="black">
                      <a:alpha val="40000"/>
                    </a:prstClr>
                  </a:outerShdw>
                </a:effectLst>
              </a:rPr>
              <a:t>Голова полностью» </a:t>
            </a:r>
          </a:p>
        </p:txBody>
      </p:sp>
      <p:pic>
        <p:nvPicPr>
          <p:cNvPr id="4" name="Рисунок 3">
            <a:extLst>
              <a:ext uri="{FF2B5EF4-FFF2-40B4-BE49-F238E27FC236}">
                <a16:creationId xmlns:a16="http://schemas.microsoft.com/office/drawing/2014/main" id="{E7E88EE4-3244-4C31-88E1-C8890161C065}"/>
              </a:ext>
            </a:extLst>
          </p:cNvPr>
          <p:cNvPicPr>
            <a:picLocks noChangeAspect="1"/>
          </p:cNvPicPr>
          <p:nvPr/>
        </p:nvPicPr>
        <p:blipFill>
          <a:blip r:embed="rId2"/>
          <a:stretch>
            <a:fillRect/>
          </a:stretch>
        </p:blipFill>
        <p:spPr>
          <a:xfrm>
            <a:off x="1042701" y="2042617"/>
            <a:ext cx="7432226" cy="2803616"/>
          </a:xfrm>
          <a:prstGeom prst="rect">
            <a:avLst/>
          </a:prstGeom>
        </p:spPr>
      </p:pic>
      <p:pic>
        <p:nvPicPr>
          <p:cNvPr id="5" name="Рисунок 3">
            <a:extLst>
              <a:ext uri="{FF2B5EF4-FFF2-40B4-BE49-F238E27FC236}">
                <a16:creationId xmlns:a16="http://schemas.microsoft.com/office/drawing/2014/main" id="{7B971EBC-BE7B-4153-8945-70C38C326B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215565"/>
            <a:ext cx="9144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E965534B-7C2D-42AE-8FAA-F97279A5A70A}"/>
              </a:ext>
            </a:extLst>
          </p:cNvPr>
          <p:cNvSpPr txBox="1"/>
          <p:nvPr/>
        </p:nvSpPr>
        <p:spPr>
          <a:xfrm>
            <a:off x="3950836" y="1316419"/>
            <a:ext cx="3544711" cy="369332"/>
          </a:xfrm>
          <a:prstGeom prst="rect">
            <a:avLst/>
          </a:prstGeom>
          <a:noFill/>
        </p:spPr>
        <p:txBody>
          <a:bodyPr wrap="square" rtlCol="0">
            <a:spAutoFit/>
          </a:bodyPr>
          <a:lstStyle/>
          <a:p>
            <a:r>
              <a:rPr lang="ru-RU" sz="1800" b="1" i="1" dirty="0">
                <a:ln w="0">
                  <a:solidFill>
                    <a:schemeClr val="tx2">
                      <a:lumMod val="90000"/>
                      <a:lumOff val="10000"/>
                    </a:schemeClr>
                  </a:solidFill>
                </a:ln>
                <a:effectLst>
                  <a:outerShdw blurRad="50800" dist="38100" dir="18900000" algn="bl" rotWithShape="0">
                    <a:prstClr val="black">
                      <a:alpha val="40000"/>
                    </a:prstClr>
                  </a:outerShdw>
                </a:effectLst>
              </a:rPr>
              <a:t>Пункт № </a:t>
            </a:r>
            <a:r>
              <a:rPr lang="ru-RU" sz="1800" b="1" i="1" dirty="0">
                <a:ln w="0">
                  <a:solidFill>
                    <a:schemeClr val="tx2">
                      <a:lumMod val="90000"/>
                      <a:lumOff val="10000"/>
                    </a:schemeClr>
                  </a:solidFill>
                </a:ln>
                <a:effectLst>
                  <a:outerShdw blurRad="38100" dist="38100" dir="2700000" algn="tl">
                    <a:srgbClr val="000000">
                      <a:alpha val="43137"/>
                    </a:srgbClr>
                  </a:outerShdw>
                </a:effectLst>
              </a:rPr>
              <a:t>29.6.1.</a:t>
            </a:r>
          </a:p>
        </p:txBody>
      </p:sp>
    </p:spTree>
    <p:extLst>
      <p:ext uri="{BB962C8B-B14F-4D97-AF65-F5344CB8AC3E}">
        <p14:creationId xmlns:p14="http://schemas.microsoft.com/office/powerpoint/2010/main" val="12559333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1162</TotalTime>
  <Words>2437</Words>
  <Application>Microsoft Office PowerPoint</Application>
  <PresentationFormat>Экран (4:3)</PresentationFormat>
  <Paragraphs>177</Paragraphs>
  <Slides>25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25</vt:i4>
      </vt:variant>
    </vt:vector>
  </HeadingPairs>
  <TitlesOfParts>
    <vt:vector size="29" baseType="lpstr">
      <vt:lpstr>Arial</vt:lpstr>
      <vt:lpstr>Calibri</vt:lpstr>
      <vt:lpstr>Times New Roman</vt:lpstr>
      <vt:lpstr>Параллакс</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nb acer 771g-500g</dc:creator>
  <cp:lastModifiedBy>Автор</cp:lastModifiedBy>
  <cp:revision>44</cp:revision>
  <dcterms:created xsi:type="dcterms:W3CDTF">2022-03-31T18:20:00Z</dcterms:created>
  <dcterms:modified xsi:type="dcterms:W3CDTF">2022-04-05T20:13:52Z</dcterms:modified>
</cp:coreProperties>
</file>