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58" r:id="rId2"/>
  </p:sldMasterIdLst>
  <p:notesMasterIdLst>
    <p:notesMasterId r:id="rId39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304" r:id="rId32"/>
    <p:sldId id="287" r:id="rId33"/>
    <p:sldId id="288" r:id="rId34"/>
    <p:sldId id="289" r:id="rId35"/>
    <p:sldId id="294" r:id="rId36"/>
    <p:sldId id="297" r:id="rId37"/>
    <p:sldId id="298" r:id="rId38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175"/>
    <a:srgbClr val="EB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solidFill>
            <a:schemeClr val="accent1">
              <a:alpha val="20000"/>
            </a:scheme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solidFill>
            <a:schemeClr val="accent1">
              <a:alpha val="20000"/>
            </a:scheme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508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solidFill>
                <a:schemeClr val="accent1"/>
              </a:solidFill>
              <a:prstDash val="solid"/>
              <a:round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254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37" autoAdjust="0"/>
    <p:restoredTop sz="94694"/>
  </p:normalViewPr>
  <p:slideViewPr>
    <p:cSldViewPr snapToGrid="0">
      <p:cViewPr varScale="1">
        <p:scale>
          <a:sx n="67" d="100"/>
          <a:sy n="67" d="100"/>
        </p:scale>
        <p:origin x="106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package" Target="../embeddings/_____Microsoft_Excel1.xlsx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charts/_rels/char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package" Target="../embeddings/_____Microsoft_Excel2.xlsx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charts/_rels/char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package" Target="../embeddings/_____Microsoft_Excel3.xlsx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charts/_rels/char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package" Target="../embeddings/_____Microsoft_Excel4.xlsx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charts/_rels/char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package" Target="../embeddings/_____Microsoft_Excel5.xlsx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531000000000007"/>
          <c:y val="0.17589099999999999"/>
          <c:w val="0.43412900000000021"/>
          <c:h val="0.63571800000000023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2020г.</c:v>
                </c:pt>
              </c:strCache>
            </c:strRef>
          </c:tx>
          <c:spPr>
            <a:solidFill>
              <a:srgbClr val="D99694"/>
            </a:solidFill>
            <a:ln w="12700" cap="flat">
              <a:noFill/>
              <a:miter lim="400000"/>
            </a:ln>
            <a:effectLst/>
          </c:spPr>
          <c:explosion val="40"/>
          <c:dPt>
            <c:idx val="1"/>
            <c:bubble3D val="0"/>
            <c:explosion val="55"/>
            <c:spPr>
              <a:solidFill>
                <a:srgbClr val="0CA46A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14-654A-88DD-C53C78DF6BCE}"/>
              </c:ext>
            </c:extLst>
          </c:dPt>
          <c:dPt>
            <c:idx val="2"/>
            <c:bubble3D val="0"/>
            <c:explosion val="34"/>
            <c:spPr>
              <a:solidFill>
                <a:srgbClr val="C0000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D14-654A-88DD-C53C78DF6BCE}"/>
              </c:ext>
            </c:extLst>
          </c:dPt>
          <c:dPt>
            <c:idx val="3"/>
            <c:bubble3D val="0"/>
            <c:explosion val="11"/>
            <c:spPr>
              <a:solidFill>
                <a:schemeClr val="accent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D14-654A-88DD-C53C78DF6BCE}"/>
              </c:ext>
            </c:extLst>
          </c:dPt>
          <c:dPt>
            <c:idx val="4"/>
            <c:bubble3D val="0"/>
            <c:explosion val="38"/>
            <c:spPr>
              <a:solidFill>
                <a:srgbClr val="00B0F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2D14-654A-88DD-C53C78DF6BCE}"/>
              </c:ext>
            </c:extLst>
          </c:dPt>
          <c:dPt>
            <c:idx val="5"/>
            <c:bubble3D val="0"/>
            <c:explosion val="11"/>
            <c:spPr>
              <a:solidFill>
                <a:srgbClr val="89F23A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2D14-654A-88DD-C53C78DF6BCE}"/>
              </c:ext>
            </c:extLst>
          </c:dPt>
          <c:dPt>
            <c:idx val="6"/>
            <c:bubble3D val="0"/>
            <c:explosion val="0"/>
            <c:spPr>
              <a:solidFill>
                <a:srgbClr val="FFFFFF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2D14-654A-88DD-C53C78DF6BCE}"/>
              </c:ext>
            </c:extLst>
          </c:dPt>
          <c:dPt>
            <c:idx val="7"/>
            <c:bubble3D val="0"/>
            <c:explosion val="19"/>
            <c:spPr>
              <a:gradFill flip="none" rotWithShape="1"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18900000" scaled="0"/>
              </a:gra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2D14-654A-88DD-C53C78DF6BCE}"/>
              </c:ext>
            </c:extLst>
          </c:dPt>
          <c:dPt>
            <c:idx val="8"/>
            <c:bubble3D val="0"/>
            <c:explosion val="27"/>
            <c:spPr>
              <a:blipFill rotWithShape="1">
                <a:blip xmlns:r="http://schemas.openxmlformats.org/officeDocument/2006/relationships" r:embed="rId1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2D14-654A-88DD-C53C78DF6BCE}"/>
              </c:ext>
            </c:extLst>
          </c:dPt>
          <c:dPt>
            <c:idx val="9"/>
            <c:bubble3D val="0"/>
            <c:explosion val="34"/>
            <c:spPr>
              <a:solidFill>
                <a:srgbClr val="37F7C5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2D14-654A-88DD-C53C78DF6BCE}"/>
              </c:ext>
            </c:extLst>
          </c:dPt>
          <c:dPt>
            <c:idx val="10"/>
            <c:bubble3D val="0"/>
            <c:explosion val="33"/>
            <c:spPr>
              <a:solidFill>
                <a:srgbClr val="63252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2D14-654A-88DD-C53C78DF6BCE}"/>
              </c:ext>
            </c:extLst>
          </c:dPt>
          <c:dPt>
            <c:idx val="11"/>
            <c:bubble3D val="0"/>
            <c:explosion val="37"/>
            <c:spPr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3500000" scaled="0"/>
              </a:gra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2D14-654A-88DD-C53C78DF6BCE}"/>
              </c:ext>
            </c:extLst>
          </c:dPt>
          <c:dPt>
            <c:idx val="12"/>
            <c:bubble3D val="0"/>
            <c:explosion val="54"/>
            <c:spPr>
              <a:solidFill>
                <a:srgbClr val="31859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2D14-654A-88DD-C53C78DF6BCE}"/>
              </c:ext>
            </c:extLst>
          </c:dPt>
          <c:dPt>
            <c:idx val="13"/>
            <c:bubble3D val="0"/>
            <c:explosion val="74"/>
            <c:spPr>
              <a:solidFill>
                <a:srgbClr val="CC0099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2D14-654A-88DD-C53C78DF6BCE}"/>
              </c:ext>
            </c:extLst>
          </c:dPt>
          <c:dPt>
            <c:idx val="14"/>
            <c:bubble3D val="0"/>
            <c:explosion val="58"/>
            <c:spPr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10800000" scaled="0"/>
              </a:gra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2D14-654A-88DD-C53C78DF6BCE}"/>
              </c:ext>
            </c:extLst>
          </c:dPt>
          <c:dPt>
            <c:idx val="15"/>
            <c:bubble3D val="0"/>
            <c:explosion val="89"/>
            <c:spPr>
              <a:blipFill rotWithShape="1">
                <a:blip xmlns:r="http://schemas.openxmlformats.org/officeDocument/2006/relationships" r:embed="rId2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2D14-654A-88DD-C53C78DF6BCE}"/>
              </c:ext>
            </c:extLst>
          </c:dPt>
          <c:dPt>
            <c:idx val="16"/>
            <c:bubble3D val="0"/>
            <c:explosion val="72"/>
            <c:spPr>
              <a:solidFill>
                <a:srgbClr val="40404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2D14-654A-88DD-C53C78DF6BCE}"/>
              </c:ext>
            </c:extLst>
          </c:dPt>
          <c:dPt>
            <c:idx val="17"/>
            <c:bubble3D val="0"/>
            <c:explosion val="65"/>
            <c:spPr>
              <a:solidFill>
                <a:srgbClr val="00B0F0">
                  <a:alpha val="99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2D14-654A-88DD-C53C78DF6BCE}"/>
              </c:ext>
            </c:extLst>
          </c:dPt>
          <c:dPt>
            <c:idx val="18"/>
            <c:bubble3D val="0"/>
            <c:explosion val="45"/>
            <c:spPr>
              <a:blipFill rotWithShape="1">
                <a:blip xmlns:r="http://schemas.openxmlformats.org/officeDocument/2006/relationships" r:embed="rId3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2D14-654A-88DD-C53C78DF6BCE}"/>
              </c:ext>
            </c:extLst>
          </c:dPt>
          <c:dPt>
            <c:idx val="19"/>
            <c:bubble3D val="0"/>
            <c:explosion val="24"/>
            <c:spPr>
              <a:blipFill rotWithShape="1">
                <a:blip xmlns:r="http://schemas.openxmlformats.org/officeDocument/2006/relationships" r:embed="rId4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2D14-654A-88DD-C53C78DF6BCE}"/>
              </c:ext>
            </c:extLst>
          </c:dPt>
          <c:dPt>
            <c:idx val="20"/>
            <c:bubble3D val="0"/>
            <c:explosion val="11"/>
            <c:spPr>
              <a:blipFill rotWithShape="1">
                <a:blip xmlns:r="http://schemas.openxmlformats.org/officeDocument/2006/relationships" r:embed="rId5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2D14-654A-88DD-C53C78DF6BCE}"/>
              </c:ext>
            </c:extLst>
          </c:dPt>
          <c:dPt>
            <c:idx val="21"/>
            <c:bubble3D val="0"/>
            <c:explosion val="3"/>
            <c:spPr>
              <a:blipFill rotWithShape="1">
                <a:blip xmlns:r="http://schemas.openxmlformats.org/officeDocument/2006/relationships" r:embed="rId6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B-2D14-654A-88DD-C53C78DF6BCE}"/>
              </c:ext>
            </c:extLst>
          </c:dPt>
          <c:dPt>
            <c:idx val="22"/>
            <c:bubble3D val="0"/>
            <c:explosion val="11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D-2D14-654A-88DD-C53C78DF6BCE}"/>
              </c:ext>
            </c:extLst>
          </c:dPt>
          <c:dPt>
            <c:idx val="23"/>
            <c:bubble3D val="0"/>
            <c:explosion val="35"/>
            <c:spPr>
              <a:blipFill rotWithShape="1">
                <a:blip xmlns:r="http://schemas.openxmlformats.org/officeDocument/2006/relationships" r:embed="rId7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F-2D14-654A-88DD-C53C78DF6BCE}"/>
              </c:ext>
            </c:extLst>
          </c:dPt>
          <c:dPt>
            <c:idx val="24"/>
            <c:bubble3D val="0"/>
            <c:explosion val="17"/>
            <c:spPr>
              <a:solidFill>
                <a:srgbClr val="4F622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1-2D14-654A-88DD-C53C78DF6BCE}"/>
              </c:ext>
            </c:extLst>
          </c:dPt>
          <c:dPt>
            <c:idx val="25"/>
            <c:bubble3D val="0"/>
            <c:explosion val="15"/>
            <c:spPr>
              <a:solidFill>
                <a:srgbClr val="FF000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3-2D14-654A-88DD-C53C78DF6BCE}"/>
              </c:ext>
            </c:extLst>
          </c:dPt>
          <c:dPt>
            <c:idx val="26"/>
            <c:bubble3D val="0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5-2D14-654A-88DD-C53C78DF6BCE}"/>
              </c:ext>
            </c:extLst>
          </c:dPt>
          <c:dPt>
            <c:idx val="27"/>
            <c:bubble3D val="0"/>
            <c:explosion val="1"/>
            <c:spPr>
              <a:solidFill>
                <a:srgbClr val="B3A2C7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7-2D14-654A-88DD-C53C78DF6BCE}"/>
              </c:ext>
            </c:extLst>
          </c:dPt>
          <c:dPt>
            <c:idx val="28"/>
            <c:bubble3D val="0"/>
            <c:explosion val="5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9-2D14-654A-88DD-C53C78DF6BCE}"/>
              </c:ext>
            </c:extLst>
          </c:dPt>
          <c:dPt>
            <c:idx val="29"/>
            <c:bubble3D val="0"/>
            <c:explosion val="6"/>
            <c:spPr>
              <a:blipFill rotWithShape="1">
                <a:blip xmlns:r="http://schemas.openxmlformats.org/officeDocument/2006/relationships" r:embed="rId9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B-2D14-654A-88DD-C53C78DF6BCE}"/>
              </c:ext>
            </c:extLst>
          </c:dPt>
          <c:dPt>
            <c:idx val="30"/>
            <c:bubble3D val="0"/>
            <c:explosion val="11"/>
            <c:spPr>
              <a:solidFill>
                <a:srgbClr val="BFBFBF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D-2D14-654A-88DD-C53C78DF6BCE}"/>
              </c:ext>
            </c:extLst>
          </c:dPt>
          <c:dLbls>
            <c:dLbl>
              <c:idx val="0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1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2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3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4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5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3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9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9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B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2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D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4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1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6"/>
              <c:numFmt formatCode="#,##0%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7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9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9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B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D-2D14-654A-88DD-C53C78DF6BC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FBCBA3"/>
                    </a:solidFill>
                    <a:latin typeface="Times New Roman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Sheet1!$B$1:$AF$1</c:f>
              <c:strCache>
                <c:ptCount val="31"/>
                <c:pt idx="0">
                  <c:v>F01</c:v>
                </c:pt>
                <c:pt idx="1">
                  <c:v>F07</c:v>
                </c:pt>
                <c:pt idx="2">
                  <c:v>F10</c:v>
                </c:pt>
                <c:pt idx="3">
                  <c:v>F41.0</c:v>
                </c:pt>
                <c:pt idx="4">
                  <c:v>F41.1</c:v>
                </c:pt>
                <c:pt idx="5">
                  <c:v>F43</c:v>
                </c:pt>
                <c:pt idx="6">
                  <c:v>F44</c:v>
                </c:pt>
                <c:pt idx="7">
                  <c:v>F48.8</c:v>
                </c:pt>
                <c:pt idx="8">
                  <c:v>F51.3</c:v>
                </c:pt>
                <c:pt idx="9">
                  <c:v>F71</c:v>
                </c:pt>
                <c:pt idx="10">
                  <c:v>G20</c:v>
                </c:pt>
                <c:pt idx="11">
                  <c:v>G25.1</c:v>
                </c:pt>
                <c:pt idx="12">
                  <c:v>G25.0</c:v>
                </c:pt>
                <c:pt idx="13">
                  <c:v>G25.9</c:v>
                </c:pt>
                <c:pt idx="14">
                  <c:v>G26</c:v>
                </c:pt>
                <c:pt idx="15">
                  <c:v>G43</c:v>
                </c:pt>
                <c:pt idx="16">
                  <c:v>G44.8</c:v>
                </c:pt>
                <c:pt idx="17">
                  <c:v>G47.3</c:v>
                </c:pt>
                <c:pt idx="18">
                  <c:v>G62.9</c:v>
                </c:pt>
                <c:pt idx="19">
                  <c:v>G80.2</c:v>
                </c:pt>
                <c:pt idx="20">
                  <c:v>G90.0</c:v>
                </c:pt>
                <c:pt idx="21">
                  <c:v>G90.9</c:v>
                </c:pt>
                <c:pt idx="22">
                  <c:v>I45.9</c:v>
                </c:pt>
                <c:pt idx="23">
                  <c:v>I67.1</c:v>
                </c:pt>
                <c:pt idx="24">
                  <c:v>I95</c:v>
                </c:pt>
                <c:pt idx="25">
                  <c:v>H81</c:v>
                </c:pt>
                <c:pt idx="26">
                  <c:v>P14</c:v>
                </c:pt>
                <c:pt idx="27">
                  <c:v>R25</c:v>
                </c:pt>
                <c:pt idx="28">
                  <c:v>I11.0</c:v>
                </c:pt>
                <c:pt idx="29">
                  <c:v>S14</c:v>
                </c:pt>
                <c:pt idx="30">
                  <c:v>T90</c:v>
                </c:pt>
              </c:strCache>
            </c:strRef>
          </c:cat>
          <c:val>
            <c:numRef>
              <c:f>Sheet1!$B$2:$AF$2</c:f>
              <c:numCache>
                <c:formatCode>General</c:formatCode>
                <c:ptCount val="31"/>
                <c:pt idx="0">
                  <c:v>4</c:v>
                </c:pt>
                <c:pt idx="1">
                  <c:v>2</c:v>
                </c:pt>
                <c:pt idx="2">
                  <c:v>3</c:v>
                </c:pt>
                <c:pt idx="3">
                  <c:v>14</c:v>
                </c:pt>
                <c:pt idx="4">
                  <c:v>2</c:v>
                </c:pt>
                <c:pt idx="5">
                  <c:v>5</c:v>
                </c:pt>
                <c:pt idx="6">
                  <c:v>26</c:v>
                </c:pt>
                <c:pt idx="7">
                  <c:v>3</c:v>
                </c:pt>
                <c:pt idx="8">
                  <c:v>2</c:v>
                </c:pt>
                <c:pt idx="9">
                  <c:v>3</c:v>
                </c:pt>
                <c:pt idx="10">
                  <c:v>11</c:v>
                </c:pt>
                <c:pt idx="11">
                  <c:v>5</c:v>
                </c:pt>
                <c:pt idx="12">
                  <c:v>2</c:v>
                </c:pt>
                <c:pt idx="13">
                  <c:v>1</c:v>
                </c:pt>
                <c:pt idx="14">
                  <c:v>2</c:v>
                </c:pt>
                <c:pt idx="15">
                  <c:v>2</c:v>
                </c:pt>
                <c:pt idx="16">
                  <c:v>3</c:v>
                </c:pt>
                <c:pt idx="17">
                  <c:v>2</c:v>
                </c:pt>
                <c:pt idx="18">
                  <c:v>1</c:v>
                </c:pt>
                <c:pt idx="19">
                  <c:v>3</c:v>
                </c:pt>
                <c:pt idx="20">
                  <c:v>2</c:v>
                </c:pt>
                <c:pt idx="21">
                  <c:v>41</c:v>
                </c:pt>
                <c:pt idx="22">
                  <c:v>2</c:v>
                </c:pt>
                <c:pt idx="23">
                  <c:v>1</c:v>
                </c:pt>
                <c:pt idx="24">
                  <c:v>2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2</c:v>
                </c:pt>
                <c:pt idx="29">
                  <c:v>2</c:v>
                </c:pt>
                <c:pt idx="3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E-2D14-654A-88DD-C53C78DF6B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62"/>
      </c:pieChart>
      <c:spPr>
        <a:noFill/>
        <a:ln w="12700" cap="flat">
          <a:noFill/>
          <a:miter lim="400000"/>
        </a:ln>
        <a:effectLst/>
      </c:spPr>
    </c:plotArea>
    <c:legend>
      <c:legendPos val="r"/>
      <c:layout>
        <c:manualLayout>
          <c:xMode val="edge"/>
          <c:yMode val="edge"/>
          <c:x val="0"/>
          <c:y val="0.89978300000000022"/>
          <c:w val="1"/>
          <c:h val="0.100217"/>
        </c:manualLayout>
      </c:layout>
      <c:overlay val="1"/>
      <c:spPr>
        <a:solidFill>
          <a:srgbClr val="5B316A"/>
        </a:solidFill>
        <a:ln w="12700" cap="flat">
          <a:noFill/>
          <a:miter lim="400000"/>
        </a:ln>
        <a:effectLst/>
      </c:spPr>
      <c:txPr>
        <a:bodyPr rot="0"/>
        <a:lstStyle/>
        <a:p>
          <a:pPr>
            <a:defRPr sz="1300" b="0" i="0" u="none" strike="noStrike">
              <a:solidFill>
                <a:srgbClr val="FFFFFF"/>
              </a:solidFill>
              <a:latin typeface="Calibri"/>
            </a:defRPr>
          </a:pPr>
          <a:endParaRPr lang="ru-RU"/>
        </a:p>
      </c:txPr>
    </c:legend>
    <c:plotVisOnly val="1"/>
    <c:dispBlanksAs val="zero"/>
    <c:showDLblsOverMax val="1"/>
  </c:chart>
  <c:spPr>
    <a:noFill/>
    <a:ln>
      <a:noFill/>
    </a:ln>
    <a:effectLst/>
  </c:spPr>
  <c:externalData r:id="rId10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23600000000005"/>
          <c:y val="0.14058999999999999"/>
          <c:w val="0.39509600000000011"/>
          <c:h val="0.62413700000000005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2017г</c:v>
                </c:pt>
              </c:strCache>
            </c:strRef>
          </c:tx>
          <c:spPr>
            <a:solidFill>
              <a:srgbClr val="D99694"/>
            </a:solidFill>
            <a:ln w="12700" cap="flat">
              <a:noFill/>
              <a:miter lim="400000"/>
            </a:ln>
            <a:effectLst/>
          </c:spPr>
          <c:explosion val="15"/>
          <c:dPt>
            <c:idx val="1"/>
            <c:bubble3D val="0"/>
            <c:explosion val="37"/>
            <c:spPr>
              <a:solidFill>
                <a:srgbClr val="0CA46A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414-F34C-8F2A-B57369CF2EFD}"/>
              </c:ext>
            </c:extLst>
          </c:dPt>
          <c:dPt>
            <c:idx val="2"/>
            <c:bubble3D val="0"/>
            <c:explosion val="46"/>
            <c:spPr>
              <a:solidFill>
                <a:srgbClr val="C0000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414-F34C-8F2A-B57369CF2EFD}"/>
              </c:ext>
            </c:extLst>
          </c:dPt>
          <c:dPt>
            <c:idx val="3"/>
            <c:bubble3D val="0"/>
            <c:explosion val="11"/>
            <c:spPr>
              <a:solidFill>
                <a:schemeClr val="accent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414-F34C-8F2A-B57369CF2EFD}"/>
              </c:ext>
            </c:extLst>
          </c:dPt>
          <c:dPt>
            <c:idx val="4"/>
            <c:bubble3D val="0"/>
            <c:explosion val="38"/>
            <c:spPr>
              <a:solidFill>
                <a:srgbClr val="00B0F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414-F34C-8F2A-B57369CF2EFD}"/>
              </c:ext>
            </c:extLst>
          </c:dPt>
          <c:dPt>
            <c:idx val="5"/>
            <c:bubble3D val="0"/>
            <c:explosion val="11"/>
            <c:spPr>
              <a:solidFill>
                <a:srgbClr val="89F23A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414-F34C-8F2A-B57369CF2EFD}"/>
              </c:ext>
            </c:extLst>
          </c:dPt>
          <c:dPt>
            <c:idx val="6"/>
            <c:bubble3D val="0"/>
            <c:explosion val="11"/>
            <c:spPr>
              <a:solidFill>
                <a:srgbClr val="FFFFFF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414-F34C-8F2A-B57369CF2EFD}"/>
              </c:ext>
            </c:extLst>
          </c:dPt>
          <c:dPt>
            <c:idx val="7"/>
            <c:bubble3D val="0"/>
            <c:explosion val="19"/>
            <c:spPr>
              <a:gradFill flip="none" rotWithShape="1"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18900000" scaled="0"/>
              </a:gra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414-F34C-8F2A-B57369CF2EFD}"/>
              </c:ext>
            </c:extLst>
          </c:dPt>
          <c:dPt>
            <c:idx val="8"/>
            <c:bubble3D val="0"/>
            <c:explosion val="27"/>
            <c:spPr>
              <a:blipFill rotWithShape="1">
                <a:blip xmlns:r="http://schemas.openxmlformats.org/officeDocument/2006/relationships" r:embed="rId1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5414-F34C-8F2A-B57369CF2EFD}"/>
              </c:ext>
            </c:extLst>
          </c:dPt>
          <c:dPt>
            <c:idx val="9"/>
            <c:bubble3D val="0"/>
            <c:explosion val="34"/>
            <c:spPr>
              <a:solidFill>
                <a:srgbClr val="37F7C5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5414-F34C-8F2A-B57369CF2EFD}"/>
              </c:ext>
            </c:extLst>
          </c:dPt>
          <c:dPt>
            <c:idx val="10"/>
            <c:bubble3D val="0"/>
            <c:explosion val="41"/>
            <c:spPr>
              <a:solidFill>
                <a:srgbClr val="63252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5414-F34C-8F2A-B57369CF2EFD}"/>
              </c:ext>
            </c:extLst>
          </c:dPt>
          <c:dPt>
            <c:idx val="11"/>
            <c:bubble3D val="0"/>
            <c:explosion val="58"/>
            <c:spPr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3500000" scaled="0"/>
              </a:gra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5414-F34C-8F2A-B57369CF2EFD}"/>
              </c:ext>
            </c:extLst>
          </c:dPt>
          <c:dPt>
            <c:idx val="12"/>
            <c:bubble3D val="0"/>
            <c:explosion val="54"/>
            <c:spPr>
              <a:solidFill>
                <a:srgbClr val="31859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5414-F34C-8F2A-B57369CF2EFD}"/>
              </c:ext>
            </c:extLst>
          </c:dPt>
          <c:dPt>
            <c:idx val="13"/>
            <c:bubble3D val="0"/>
            <c:explosion val="48"/>
            <c:spPr>
              <a:solidFill>
                <a:srgbClr val="CC0099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5414-F34C-8F2A-B57369CF2EFD}"/>
              </c:ext>
            </c:extLst>
          </c:dPt>
          <c:dPt>
            <c:idx val="14"/>
            <c:bubble3D val="0"/>
            <c:explosion val="43"/>
            <c:spPr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10800000" scaled="0"/>
              </a:gra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5414-F34C-8F2A-B57369CF2EFD}"/>
              </c:ext>
            </c:extLst>
          </c:dPt>
          <c:dPt>
            <c:idx val="15"/>
            <c:bubble3D val="0"/>
            <c:explosion val="38"/>
            <c:spPr>
              <a:blipFill rotWithShape="1">
                <a:blip xmlns:r="http://schemas.openxmlformats.org/officeDocument/2006/relationships" r:embed="rId2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5414-F34C-8F2A-B57369CF2EFD}"/>
              </c:ext>
            </c:extLst>
          </c:dPt>
          <c:dPt>
            <c:idx val="16"/>
            <c:bubble3D val="0"/>
            <c:explosion val="34"/>
            <c:spPr>
              <a:solidFill>
                <a:srgbClr val="40404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5414-F34C-8F2A-B57369CF2EFD}"/>
              </c:ext>
            </c:extLst>
          </c:dPt>
          <c:dPt>
            <c:idx val="17"/>
            <c:bubble3D val="0"/>
            <c:explosion val="28"/>
            <c:spPr>
              <a:solidFill>
                <a:srgbClr val="00B0F0">
                  <a:alpha val="99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5414-F34C-8F2A-B57369CF2EFD}"/>
              </c:ext>
            </c:extLst>
          </c:dPt>
          <c:dPt>
            <c:idx val="18"/>
            <c:bubble3D val="0"/>
            <c:explosion val="24"/>
            <c:spPr>
              <a:blipFill rotWithShape="1">
                <a:blip xmlns:r="http://schemas.openxmlformats.org/officeDocument/2006/relationships" r:embed="rId3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5414-F34C-8F2A-B57369CF2EFD}"/>
              </c:ext>
            </c:extLst>
          </c:dPt>
          <c:dPt>
            <c:idx val="19"/>
            <c:bubble3D val="0"/>
            <c:explosion val="16"/>
            <c:spPr>
              <a:blipFill rotWithShape="1">
                <a:blip xmlns:r="http://schemas.openxmlformats.org/officeDocument/2006/relationships" r:embed="rId4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5414-F34C-8F2A-B57369CF2EFD}"/>
              </c:ext>
            </c:extLst>
          </c:dPt>
          <c:dPt>
            <c:idx val="20"/>
            <c:bubble3D val="0"/>
            <c:explosion val="8"/>
            <c:spPr>
              <a:blipFill rotWithShape="1">
                <a:blip xmlns:r="http://schemas.openxmlformats.org/officeDocument/2006/relationships" r:embed="rId5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5414-F34C-8F2A-B57369CF2EFD}"/>
              </c:ext>
            </c:extLst>
          </c:dPt>
          <c:dPt>
            <c:idx val="21"/>
            <c:bubble3D val="0"/>
            <c:explosion val="3"/>
            <c:spPr>
              <a:blipFill rotWithShape="1">
                <a:blip xmlns:r="http://schemas.openxmlformats.org/officeDocument/2006/relationships" r:embed="rId6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B-5414-F34C-8F2A-B57369CF2EFD}"/>
              </c:ext>
            </c:extLst>
          </c:dPt>
          <c:dPt>
            <c:idx val="22"/>
            <c:bubble3D val="0"/>
            <c:explosion val="11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D-5414-F34C-8F2A-B57369CF2EFD}"/>
              </c:ext>
            </c:extLst>
          </c:dPt>
          <c:dPt>
            <c:idx val="23"/>
            <c:bubble3D val="0"/>
            <c:explosion val="35"/>
            <c:spPr>
              <a:blipFill rotWithShape="1">
                <a:blip xmlns:r="http://schemas.openxmlformats.org/officeDocument/2006/relationships" r:embed="rId7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F-5414-F34C-8F2A-B57369CF2EFD}"/>
              </c:ext>
            </c:extLst>
          </c:dPt>
          <c:dPt>
            <c:idx val="24"/>
            <c:bubble3D val="0"/>
            <c:explosion val="17"/>
            <c:spPr>
              <a:solidFill>
                <a:srgbClr val="4F622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1-5414-F34C-8F2A-B57369CF2EFD}"/>
              </c:ext>
            </c:extLst>
          </c:dPt>
          <c:dPt>
            <c:idx val="25"/>
            <c:bubble3D val="0"/>
            <c:explosion val="27"/>
            <c:spPr>
              <a:solidFill>
                <a:srgbClr val="FF0000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3-5414-F34C-8F2A-B57369CF2EFD}"/>
              </c:ext>
            </c:extLst>
          </c:dPt>
          <c:dPt>
            <c:idx val="26"/>
            <c:bubble3D val="0"/>
            <c:explosion val="30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5-5414-F34C-8F2A-B57369CF2EFD}"/>
              </c:ext>
            </c:extLst>
          </c:dPt>
          <c:dPt>
            <c:idx val="27"/>
            <c:bubble3D val="0"/>
            <c:explosion val="1"/>
            <c:spPr>
              <a:solidFill>
                <a:srgbClr val="B3A2C7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7-5414-F34C-8F2A-B57369CF2EFD}"/>
              </c:ext>
            </c:extLst>
          </c:dPt>
          <c:dPt>
            <c:idx val="28"/>
            <c:bubble3D val="0"/>
            <c:explosion val="5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9-5414-F34C-8F2A-B57369CF2EFD}"/>
              </c:ext>
            </c:extLst>
          </c:dPt>
          <c:dPt>
            <c:idx val="29"/>
            <c:bubble3D val="0"/>
            <c:explosion val="6"/>
            <c:spPr>
              <a:blipFill rotWithShape="1">
                <a:blip xmlns:r="http://schemas.openxmlformats.org/officeDocument/2006/relationships" r:embed="rId9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B-5414-F34C-8F2A-B57369CF2EFD}"/>
              </c:ext>
            </c:extLst>
          </c:dPt>
          <c:dLbls>
            <c:dLbl>
              <c:idx val="0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3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9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B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2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D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4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1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6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7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9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9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B-5414-F34C-8F2A-B57369CF2EF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FBCBA3"/>
                    </a:solidFill>
                    <a:latin typeface="Times New Roman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Sheet1!$B$1:$AE$1</c:f>
              <c:strCache>
                <c:ptCount val="30"/>
                <c:pt idx="0">
                  <c:v>F01</c:v>
                </c:pt>
                <c:pt idx="1">
                  <c:v>F07</c:v>
                </c:pt>
                <c:pt idx="2">
                  <c:v>F10</c:v>
                </c:pt>
                <c:pt idx="3">
                  <c:v>F41.0</c:v>
                </c:pt>
                <c:pt idx="4">
                  <c:v>F41.1</c:v>
                </c:pt>
                <c:pt idx="5">
                  <c:v>F43</c:v>
                </c:pt>
                <c:pt idx="6">
                  <c:v>F44</c:v>
                </c:pt>
                <c:pt idx="7">
                  <c:v>F48.8</c:v>
                </c:pt>
                <c:pt idx="8">
                  <c:v>F51.3</c:v>
                </c:pt>
                <c:pt idx="9">
                  <c:v>F71</c:v>
                </c:pt>
                <c:pt idx="10">
                  <c:v>G20</c:v>
                </c:pt>
                <c:pt idx="11">
                  <c:v>G25.1</c:v>
                </c:pt>
                <c:pt idx="12">
                  <c:v>G25.0</c:v>
                </c:pt>
                <c:pt idx="13">
                  <c:v>G25.9</c:v>
                </c:pt>
                <c:pt idx="14">
                  <c:v>G26</c:v>
                </c:pt>
                <c:pt idx="15">
                  <c:v>G43</c:v>
                </c:pt>
                <c:pt idx="16">
                  <c:v>G44.8</c:v>
                </c:pt>
                <c:pt idx="17">
                  <c:v>G47.3</c:v>
                </c:pt>
                <c:pt idx="18">
                  <c:v>G62.9</c:v>
                </c:pt>
                <c:pt idx="19">
                  <c:v>G80.2</c:v>
                </c:pt>
                <c:pt idx="20">
                  <c:v>G90.0</c:v>
                </c:pt>
                <c:pt idx="21">
                  <c:v>G90.9</c:v>
                </c:pt>
                <c:pt idx="22">
                  <c:v>I45.9</c:v>
                </c:pt>
                <c:pt idx="23">
                  <c:v>I67.1</c:v>
                </c:pt>
                <c:pt idx="24">
                  <c:v>I95</c:v>
                </c:pt>
                <c:pt idx="25">
                  <c:v>H81</c:v>
                </c:pt>
                <c:pt idx="26">
                  <c:v>P14</c:v>
                </c:pt>
                <c:pt idx="27">
                  <c:v>I11.0</c:v>
                </c:pt>
                <c:pt idx="28">
                  <c:v>S14</c:v>
                </c:pt>
                <c:pt idx="29">
                  <c:v>T90</c:v>
                </c:pt>
              </c:strCache>
            </c:strRef>
          </c:cat>
          <c:val>
            <c:numRef>
              <c:f>Sheet1!$B$2:$AE$2</c:f>
              <c:numCache>
                <c:formatCode>General</c:formatCode>
                <c:ptCount val="30"/>
                <c:pt idx="0">
                  <c:v>3</c:v>
                </c:pt>
                <c:pt idx="1">
                  <c:v>5</c:v>
                </c:pt>
                <c:pt idx="2">
                  <c:v>1</c:v>
                </c:pt>
                <c:pt idx="3">
                  <c:v>6</c:v>
                </c:pt>
                <c:pt idx="4">
                  <c:v>4</c:v>
                </c:pt>
                <c:pt idx="5">
                  <c:v>6</c:v>
                </c:pt>
                <c:pt idx="6">
                  <c:v>24</c:v>
                </c:pt>
                <c:pt idx="7">
                  <c:v>4</c:v>
                </c:pt>
                <c:pt idx="8">
                  <c:v>2</c:v>
                </c:pt>
                <c:pt idx="9">
                  <c:v>2</c:v>
                </c:pt>
                <c:pt idx="10">
                  <c:v>4</c:v>
                </c:pt>
                <c:pt idx="11">
                  <c:v>5</c:v>
                </c:pt>
                <c:pt idx="12">
                  <c:v>2</c:v>
                </c:pt>
                <c:pt idx="13">
                  <c:v>2</c:v>
                </c:pt>
                <c:pt idx="14">
                  <c:v>1</c:v>
                </c:pt>
                <c:pt idx="15">
                  <c:v>4</c:v>
                </c:pt>
                <c:pt idx="16">
                  <c:v>2</c:v>
                </c:pt>
                <c:pt idx="17">
                  <c:v>6</c:v>
                </c:pt>
                <c:pt idx="18">
                  <c:v>1</c:v>
                </c:pt>
                <c:pt idx="19">
                  <c:v>3</c:v>
                </c:pt>
                <c:pt idx="20">
                  <c:v>3</c:v>
                </c:pt>
                <c:pt idx="21">
                  <c:v>42</c:v>
                </c:pt>
                <c:pt idx="22">
                  <c:v>3</c:v>
                </c:pt>
                <c:pt idx="23">
                  <c:v>2</c:v>
                </c:pt>
                <c:pt idx="24">
                  <c:v>4</c:v>
                </c:pt>
                <c:pt idx="25">
                  <c:v>4</c:v>
                </c:pt>
                <c:pt idx="26">
                  <c:v>1</c:v>
                </c:pt>
                <c:pt idx="27">
                  <c:v>2</c:v>
                </c:pt>
                <c:pt idx="28">
                  <c:v>1</c:v>
                </c:pt>
                <c:pt idx="29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C-5414-F34C-8F2A-B57369CF2E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86"/>
      </c:pieChart>
      <c:spPr>
        <a:noFill/>
        <a:ln w="12700" cap="flat">
          <a:noFill/>
          <a:miter lim="400000"/>
        </a:ln>
        <a:effectLst/>
      </c:spPr>
    </c:plotArea>
    <c:legend>
      <c:legendPos val="r"/>
      <c:layout>
        <c:manualLayout>
          <c:xMode val="edge"/>
          <c:yMode val="edge"/>
          <c:x val="0"/>
          <c:y val="0.89957299999999962"/>
          <c:w val="1"/>
          <c:h val="0.100427"/>
        </c:manualLayout>
      </c:layout>
      <c:overlay val="1"/>
      <c:spPr>
        <a:solidFill>
          <a:srgbClr val="5B316A"/>
        </a:solidFill>
        <a:ln w="12700" cap="flat">
          <a:noFill/>
          <a:miter lim="400000"/>
        </a:ln>
        <a:effectLst/>
      </c:spPr>
      <c:txPr>
        <a:bodyPr rot="0"/>
        <a:lstStyle/>
        <a:p>
          <a:pPr>
            <a:defRPr sz="1300" b="0" i="0" u="none" strike="noStrike">
              <a:solidFill>
                <a:srgbClr val="FFFFFF"/>
              </a:solidFill>
              <a:latin typeface="Calibri"/>
            </a:defRPr>
          </a:pPr>
          <a:endParaRPr lang="ru-RU"/>
        </a:p>
      </c:txPr>
    </c:legend>
    <c:plotVisOnly val="1"/>
    <c:dispBlanksAs val="zero"/>
    <c:showDLblsOverMax val="1"/>
  </c:chart>
  <c:spPr>
    <a:noFill/>
    <a:ln>
      <a:noFill/>
    </a:ln>
    <a:effectLst/>
  </c:spPr>
  <c:externalData r:id="rId10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641800000000011"/>
          <c:y val="0.17372299999999999"/>
          <c:w val="0.41038100000000011"/>
          <c:h val="0.61074500000000032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2020г.</c:v>
                </c:pt>
              </c:strCache>
            </c:strRef>
          </c:tx>
          <c:spPr>
            <a:solidFill>
              <a:srgbClr val="D99694"/>
            </a:solidFill>
            <a:ln w="12700" cap="flat">
              <a:noFill/>
              <a:miter lim="400000"/>
            </a:ln>
            <a:effectLst>
              <a:outerShdw blurRad="38100" dist="23000" dir="5400000" algn="tl">
                <a:srgbClr val="000000">
                  <a:alpha val="35000"/>
                </a:srgbClr>
              </a:outerShdw>
            </a:effectLst>
          </c:spPr>
          <c:explosion val="40"/>
          <c:dPt>
            <c:idx val="1"/>
            <c:bubble3D val="0"/>
            <c:explosion val="55"/>
            <c:spPr>
              <a:solidFill>
                <a:srgbClr val="0CA46A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9CB-664F-AA93-EF313530DD3D}"/>
              </c:ext>
            </c:extLst>
          </c:dPt>
          <c:dPt>
            <c:idx val="2"/>
            <c:bubble3D val="0"/>
            <c:explosion val="34"/>
            <c:spPr>
              <a:solidFill>
                <a:srgbClr val="C000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9CB-664F-AA93-EF313530DD3D}"/>
              </c:ext>
            </c:extLst>
          </c:dPt>
          <c:dPt>
            <c:idx val="3"/>
            <c:bubble3D val="0"/>
            <c:explosion val="11"/>
            <c:spPr>
              <a:solidFill>
                <a:schemeClr val="accent6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9CB-664F-AA93-EF313530DD3D}"/>
              </c:ext>
            </c:extLst>
          </c:dPt>
          <c:dPt>
            <c:idx val="4"/>
            <c:bubble3D val="0"/>
            <c:explosion val="38"/>
            <c:spPr>
              <a:solidFill>
                <a:srgbClr val="00B0F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D9CB-664F-AA93-EF313530DD3D}"/>
              </c:ext>
            </c:extLst>
          </c:dPt>
          <c:dPt>
            <c:idx val="5"/>
            <c:bubble3D val="0"/>
            <c:explosion val="11"/>
            <c:spPr>
              <a:solidFill>
                <a:srgbClr val="89F23A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D9CB-664F-AA93-EF313530DD3D}"/>
              </c:ext>
            </c:extLst>
          </c:dPt>
          <c:dPt>
            <c:idx val="6"/>
            <c:bubble3D val="0"/>
            <c:explosion val="0"/>
            <c:spPr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D9CB-664F-AA93-EF313530DD3D}"/>
              </c:ext>
            </c:extLst>
          </c:dPt>
          <c:dPt>
            <c:idx val="7"/>
            <c:bubble3D val="0"/>
            <c:explosion val="19"/>
            <c:spPr>
              <a:gradFill flip="none" rotWithShape="1"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189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D9CB-664F-AA93-EF313530DD3D}"/>
              </c:ext>
            </c:extLst>
          </c:dPt>
          <c:dPt>
            <c:idx val="8"/>
            <c:bubble3D val="0"/>
            <c:explosion val="27"/>
            <c:spPr>
              <a:blipFill rotWithShape="1">
                <a:blip xmlns:r="http://schemas.openxmlformats.org/officeDocument/2006/relationships" r:embed="rId1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D9CB-664F-AA93-EF313530DD3D}"/>
              </c:ext>
            </c:extLst>
          </c:dPt>
          <c:dPt>
            <c:idx val="9"/>
            <c:bubble3D val="0"/>
            <c:explosion val="34"/>
            <c:spPr>
              <a:solidFill>
                <a:srgbClr val="37F7C5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D9CB-664F-AA93-EF313530DD3D}"/>
              </c:ext>
            </c:extLst>
          </c:dPt>
          <c:dPt>
            <c:idx val="10"/>
            <c:bubble3D val="0"/>
            <c:explosion val="33"/>
            <c:spPr>
              <a:solidFill>
                <a:srgbClr val="632523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D9CB-664F-AA93-EF313530DD3D}"/>
              </c:ext>
            </c:extLst>
          </c:dPt>
          <c:dPt>
            <c:idx val="11"/>
            <c:bubble3D val="0"/>
            <c:explosion val="37"/>
            <c:spPr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35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D9CB-664F-AA93-EF313530DD3D}"/>
              </c:ext>
            </c:extLst>
          </c:dPt>
          <c:dPt>
            <c:idx val="12"/>
            <c:bubble3D val="0"/>
            <c:explosion val="54"/>
            <c:spPr>
              <a:solidFill>
                <a:srgbClr val="31859C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D9CB-664F-AA93-EF313530DD3D}"/>
              </c:ext>
            </c:extLst>
          </c:dPt>
          <c:dPt>
            <c:idx val="13"/>
            <c:bubble3D val="0"/>
            <c:explosion val="74"/>
            <c:spPr>
              <a:solidFill>
                <a:srgbClr val="CC0099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D9CB-664F-AA93-EF313530DD3D}"/>
              </c:ext>
            </c:extLst>
          </c:dPt>
          <c:dPt>
            <c:idx val="14"/>
            <c:bubble3D val="0"/>
            <c:explosion val="58"/>
            <c:spPr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108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D9CB-664F-AA93-EF313530DD3D}"/>
              </c:ext>
            </c:extLst>
          </c:dPt>
          <c:dPt>
            <c:idx val="15"/>
            <c:bubble3D val="0"/>
            <c:explosion val="89"/>
            <c:spPr>
              <a:blipFill rotWithShape="1">
                <a:blip xmlns:r="http://schemas.openxmlformats.org/officeDocument/2006/relationships" r:embed="rId2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D9CB-664F-AA93-EF313530DD3D}"/>
              </c:ext>
            </c:extLst>
          </c:dPt>
          <c:dPt>
            <c:idx val="16"/>
            <c:bubble3D val="0"/>
            <c:explosion val="72"/>
            <c:spPr>
              <a:solidFill>
                <a:srgbClr val="40404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D9CB-664F-AA93-EF313530DD3D}"/>
              </c:ext>
            </c:extLst>
          </c:dPt>
          <c:dPt>
            <c:idx val="17"/>
            <c:bubble3D val="0"/>
            <c:explosion val="65"/>
            <c:spPr>
              <a:solidFill>
                <a:srgbClr val="00B0F0">
                  <a:alpha val="99000"/>
                </a:srgbClr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D9CB-664F-AA93-EF313530DD3D}"/>
              </c:ext>
            </c:extLst>
          </c:dPt>
          <c:dPt>
            <c:idx val="18"/>
            <c:bubble3D val="0"/>
            <c:explosion val="45"/>
            <c:spPr>
              <a:blipFill rotWithShape="1">
                <a:blip xmlns:r="http://schemas.openxmlformats.org/officeDocument/2006/relationships" r:embed="rId3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D9CB-664F-AA93-EF313530DD3D}"/>
              </c:ext>
            </c:extLst>
          </c:dPt>
          <c:dPt>
            <c:idx val="19"/>
            <c:bubble3D val="0"/>
            <c:explosion val="24"/>
            <c:spPr>
              <a:blipFill rotWithShape="1">
                <a:blip xmlns:r="http://schemas.openxmlformats.org/officeDocument/2006/relationships" r:embed="rId4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D9CB-664F-AA93-EF313530DD3D}"/>
              </c:ext>
            </c:extLst>
          </c:dPt>
          <c:dPt>
            <c:idx val="20"/>
            <c:bubble3D val="0"/>
            <c:explosion val="11"/>
            <c:spPr>
              <a:blipFill rotWithShape="1">
                <a:blip xmlns:r="http://schemas.openxmlformats.org/officeDocument/2006/relationships" r:embed="rId5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D9CB-664F-AA93-EF313530DD3D}"/>
              </c:ext>
            </c:extLst>
          </c:dPt>
          <c:dPt>
            <c:idx val="21"/>
            <c:bubble3D val="0"/>
            <c:explosion val="3"/>
            <c:spPr>
              <a:blipFill rotWithShape="1">
                <a:blip xmlns:r="http://schemas.openxmlformats.org/officeDocument/2006/relationships" r:embed="rId6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B-D9CB-664F-AA93-EF313530DD3D}"/>
              </c:ext>
            </c:extLst>
          </c:dPt>
          <c:dPt>
            <c:idx val="22"/>
            <c:bubble3D val="0"/>
            <c:explosion val="11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D-D9CB-664F-AA93-EF313530DD3D}"/>
              </c:ext>
            </c:extLst>
          </c:dPt>
          <c:dPt>
            <c:idx val="23"/>
            <c:bubble3D val="0"/>
            <c:explosion val="35"/>
            <c:spPr>
              <a:blipFill rotWithShape="1">
                <a:blip xmlns:r="http://schemas.openxmlformats.org/officeDocument/2006/relationships" r:embed="rId7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F-D9CB-664F-AA93-EF313530DD3D}"/>
              </c:ext>
            </c:extLst>
          </c:dPt>
          <c:dPt>
            <c:idx val="24"/>
            <c:bubble3D val="0"/>
            <c:explosion val="17"/>
            <c:spPr>
              <a:solidFill>
                <a:srgbClr val="4F6228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1-D9CB-664F-AA93-EF313530DD3D}"/>
              </c:ext>
            </c:extLst>
          </c:dPt>
          <c:dPt>
            <c:idx val="25"/>
            <c:bubble3D val="0"/>
            <c:explosion val="15"/>
            <c:spPr>
              <a:solidFill>
                <a:srgbClr val="FF00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3-D9CB-664F-AA93-EF313530DD3D}"/>
              </c:ext>
            </c:extLst>
          </c:dPt>
          <c:dPt>
            <c:idx val="26"/>
            <c:bubble3D val="0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5-D9CB-664F-AA93-EF313530DD3D}"/>
              </c:ext>
            </c:extLst>
          </c:dPt>
          <c:dPt>
            <c:idx val="27"/>
            <c:bubble3D val="0"/>
            <c:explosion val="1"/>
            <c:spPr>
              <a:solidFill>
                <a:srgbClr val="B3A2C7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7-D9CB-664F-AA93-EF313530DD3D}"/>
              </c:ext>
            </c:extLst>
          </c:dPt>
          <c:dPt>
            <c:idx val="28"/>
            <c:bubble3D val="0"/>
            <c:explosion val="5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9-D9CB-664F-AA93-EF313530DD3D}"/>
              </c:ext>
            </c:extLst>
          </c:dPt>
          <c:dPt>
            <c:idx val="29"/>
            <c:bubble3D val="0"/>
            <c:explosion val="6"/>
            <c:spPr>
              <a:blipFill rotWithShape="1">
                <a:blip xmlns:r="http://schemas.openxmlformats.org/officeDocument/2006/relationships" r:embed="rId9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B-D9CB-664F-AA93-EF313530DD3D}"/>
              </c:ext>
            </c:extLst>
          </c:dPt>
          <c:dPt>
            <c:idx val="30"/>
            <c:bubble3D val="0"/>
            <c:explosion val="11"/>
            <c:spPr>
              <a:solidFill>
                <a:srgbClr val="BFBFBF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D-D9CB-664F-AA93-EF313530DD3D}"/>
              </c:ext>
            </c:extLst>
          </c:dPt>
          <c:dLbls>
            <c:dLbl>
              <c:idx val="0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numFmt formatCode="0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3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9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B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2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D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4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1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6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7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9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9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B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D-D9CB-664F-AA93-EF313530DD3D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FBCBA3"/>
                    </a:solidFill>
                    <a:latin typeface="Times New Roman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Sheet1!$B$1:$AF$1</c:f>
              <c:strCache>
                <c:ptCount val="31"/>
                <c:pt idx="0">
                  <c:v>F01</c:v>
                </c:pt>
                <c:pt idx="1">
                  <c:v>F07</c:v>
                </c:pt>
                <c:pt idx="2">
                  <c:v>F10</c:v>
                </c:pt>
                <c:pt idx="3">
                  <c:v>F41.0</c:v>
                </c:pt>
                <c:pt idx="4">
                  <c:v>F41.1</c:v>
                </c:pt>
                <c:pt idx="5">
                  <c:v>F43</c:v>
                </c:pt>
                <c:pt idx="6">
                  <c:v>F44</c:v>
                </c:pt>
                <c:pt idx="7">
                  <c:v>F48.8</c:v>
                </c:pt>
                <c:pt idx="8">
                  <c:v>F51.3</c:v>
                </c:pt>
                <c:pt idx="9">
                  <c:v>F71</c:v>
                </c:pt>
                <c:pt idx="10">
                  <c:v>G20</c:v>
                </c:pt>
                <c:pt idx="11">
                  <c:v>G25.1</c:v>
                </c:pt>
                <c:pt idx="12">
                  <c:v>G25.0</c:v>
                </c:pt>
                <c:pt idx="13">
                  <c:v>G25.9</c:v>
                </c:pt>
                <c:pt idx="14">
                  <c:v>G26</c:v>
                </c:pt>
                <c:pt idx="15">
                  <c:v>G43</c:v>
                </c:pt>
                <c:pt idx="16">
                  <c:v>G44.8</c:v>
                </c:pt>
                <c:pt idx="17">
                  <c:v>G47.3</c:v>
                </c:pt>
                <c:pt idx="18">
                  <c:v>G62.9</c:v>
                </c:pt>
                <c:pt idx="19">
                  <c:v>G80.2</c:v>
                </c:pt>
                <c:pt idx="20">
                  <c:v>G90.0</c:v>
                </c:pt>
                <c:pt idx="21">
                  <c:v>G90.9</c:v>
                </c:pt>
                <c:pt idx="22">
                  <c:v>I45.9</c:v>
                </c:pt>
                <c:pt idx="23">
                  <c:v>I67.1</c:v>
                </c:pt>
                <c:pt idx="24">
                  <c:v>I95</c:v>
                </c:pt>
                <c:pt idx="25">
                  <c:v>H81</c:v>
                </c:pt>
                <c:pt idx="26">
                  <c:v>P14</c:v>
                </c:pt>
                <c:pt idx="27">
                  <c:v>R25</c:v>
                </c:pt>
                <c:pt idx="28">
                  <c:v>I11.0</c:v>
                </c:pt>
                <c:pt idx="29">
                  <c:v>S14</c:v>
                </c:pt>
                <c:pt idx="30">
                  <c:v>T90</c:v>
                </c:pt>
              </c:strCache>
            </c:strRef>
          </c:cat>
          <c:val>
            <c:numRef>
              <c:f>Sheet1!$B$2:$AF$2</c:f>
              <c:numCache>
                <c:formatCode>General</c:formatCode>
                <c:ptCount val="31"/>
                <c:pt idx="0">
                  <c:v>4</c:v>
                </c:pt>
                <c:pt idx="1">
                  <c:v>2</c:v>
                </c:pt>
                <c:pt idx="2">
                  <c:v>3</c:v>
                </c:pt>
                <c:pt idx="3">
                  <c:v>14</c:v>
                </c:pt>
                <c:pt idx="4">
                  <c:v>2</c:v>
                </c:pt>
                <c:pt idx="5">
                  <c:v>5</c:v>
                </c:pt>
                <c:pt idx="6">
                  <c:v>11</c:v>
                </c:pt>
                <c:pt idx="7">
                  <c:v>3</c:v>
                </c:pt>
                <c:pt idx="8">
                  <c:v>2</c:v>
                </c:pt>
                <c:pt idx="9">
                  <c:v>3</c:v>
                </c:pt>
                <c:pt idx="10">
                  <c:v>11</c:v>
                </c:pt>
                <c:pt idx="11">
                  <c:v>5</c:v>
                </c:pt>
                <c:pt idx="12">
                  <c:v>2</c:v>
                </c:pt>
                <c:pt idx="13">
                  <c:v>1</c:v>
                </c:pt>
                <c:pt idx="14">
                  <c:v>2</c:v>
                </c:pt>
                <c:pt idx="15">
                  <c:v>2</c:v>
                </c:pt>
                <c:pt idx="16">
                  <c:v>3</c:v>
                </c:pt>
                <c:pt idx="17">
                  <c:v>2</c:v>
                </c:pt>
                <c:pt idx="18">
                  <c:v>1</c:v>
                </c:pt>
                <c:pt idx="19">
                  <c:v>3</c:v>
                </c:pt>
                <c:pt idx="20">
                  <c:v>2</c:v>
                </c:pt>
                <c:pt idx="21">
                  <c:v>41</c:v>
                </c:pt>
                <c:pt idx="22">
                  <c:v>2</c:v>
                </c:pt>
                <c:pt idx="23">
                  <c:v>1</c:v>
                </c:pt>
                <c:pt idx="24">
                  <c:v>2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2</c:v>
                </c:pt>
                <c:pt idx="29">
                  <c:v>2</c:v>
                </c:pt>
                <c:pt idx="3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E-D9CB-664F-AA93-EF313530DD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72"/>
      </c:pieChart>
      <c:spPr>
        <a:noFill/>
        <a:ln w="12700" cap="flat">
          <a:noFill/>
          <a:miter lim="400000"/>
        </a:ln>
        <a:effectLst/>
      </c:spPr>
    </c:plotArea>
    <c:legend>
      <c:legendPos val="r"/>
      <c:layout>
        <c:manualLayout>
          <c:xMode val="edge"/>
          <c:yMode val="edge"/>
          <c:x val="0"/>
          <c:y val="0.90498800000000001"/>
          <c:w val="1"/>
          <c:h val="9.5011800000000007E-2"/>
        </c:manualLayout>
      </c:layout>
      <c:overlay val="1"/>
      <c:spPr>
        <a:solidFill>
          <a:srgbClr val="5B316A"/>
        </a:solidFill>
        <a:ln w="12700" cap="flat">
          <a:noFill/>
          <a:miter lim="400000"/>
        </a:ln>
        <a:effectLst/>
      </c:spPr>
      <c:txPr>
        <a:bodyPr rot="0"/>
        <a:lstStyle/>
        <a:p>
          <a:pPr>
            <a:defRPr sz="1300" b="0" i="0" u="none" strike="noStrike">
              <a:solidFill>
                <a:srgbClr val="FFFFFF"/>
              </a:solidFill>
              <a:latin typeface="Calibri"/>
            </a:defRPr>
          </a:pPr>
          <a:endParaRPr lang="ru-RU"/>
        </a:p>
      </c:txPr>
    </c:legend>
    <c:plotVisOnly val="1"/>
    <c:dispBlanksAs val="zero"/>
    <c:showDLblsOverMax val="1"/>
  </c:chart>
  <c:spPr>
    <a:noFill/>
    <a:ln>
      <a:noFill/>
    </a:ln>
    <a:effectLst/>
  </c:spPr>
  <c:externalData r:id="rId10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57396200845811"/>
          <c:y val="0.12402289056783164"/>
          <c:w val="0.37982861749106311"/>
          <c:h val="0.63291423356563048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D99694"/>
            </a:solidFill>
            <a:ln w="12700" cap="flat">
              <a:noFill/>
              <a:miter lim="400000"/>
            </a:ln>
            <a:effectLst>
              <a:outerShdw blurRad="38100" dist="23000" dir="5400000" algn="tl">
                <a:srgbClr val="000000">
                  <a:alpha val="35000"/>
                </a:srgbClr>
              </a:outerShdw>
            </a:effectLst>
          </c:spPr>
          <c:explosion val="40"/>
          <c:dPt>
            <c:idx val="1"/>
            <c:bubble3D val="0"/>
            <c:explosion val="55"/>
            <c:spPr>
              <a:solidFill>
                <a:srgbClr val="0CA46A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91-E049-B908-AE440700B254}"/>
              </c:ext>
            </c:extLst>
          </c:dPt>
          <c:dPt>
            <c:idx val="2"/>
            <c:bubble3D val="0"/>
            <c:explosion val="34"/>
            <c:spPr>
              <a:solidFill>
                <a:srgbClr val="C000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91-E049-B908-AE440700B254}"/>
              </c:ext>
            </c:extLst>
          </c:dPt>
          <c:dPt>
            <c:idx val="3"/>
            <c:bubble3D val="0"/>
            <c:explosion val="11"/>
            <c:spPr>
              <a:solidFill>
                <a:srgbClr val="9E5E9B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91-E049-B908-AE440700B254}"/>
              </c:ext>
            </c:extLst>
          </c:dPt>
          <c:dPt>
            <c:idx val="4"/>
            <c:bubble3D val="0"/>
            <c:explosion val="38"/>
            <c:spPr>
              <a:solidFill>
                <a:srgbClr val="00B0F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E91-E049-B908-AE440700B254}"/>
              </c:ext>
            </c:extLst>
          </c:dPt>
          <c:dPt>
            <c:idx val="5"/>
            <c:bubble3D val="0"/>
            <c:explosion val="11"/>
            <c:spPr>
              <a:solidFill>
                <a:srgbClr val="89F23A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E91-E049-B908-AE440700B254}"/>
              </c:ext>
            </c:extLst>
          </c:dPt>
          <c:dPt>
            <c:idx val="6"/>
            <c:bubble3D val="0"/>
            <c:explosion val="0"/>
            <c:spPr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5E91-E049-B908-AE440700B254}"/>
              </c:ext>
            </c:extLst>
          </c:dPt>
          <c:dPt>
            <c:idx val="7"/>
            <c:bubble3D val="0"/>
            <c:explosion val="19"/>
            <c:spPr>
              <a:gradFill flip="none" rotWithShape="1"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189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5E91-E049-B908-AE440700B254}"/>
              </c:ext>
            </c:extLst>
          </c:dPt>
          <c:dPt>
            <c:idx val="8"/>
            <c:bubble3D val="0"/>
            <c:explosion val="27"/>
            <c:spPr>
              <a:blipFill rotWithShape="1">
                <a:blip xmlns:r="http://schemas.openxmlformats.org/officeDocument/2006/relationships" r:embed="rId1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5E91-E049-B908-AE440700B254}"/>
              </c:ext>
            </c:extLst>
          </c:dPt>
          <c:dPt>
            <c:idx val="9"/>
            <c:bubble3D val="0"/>
            <c:explosion val="34"/>
            <c:spPr>
              <a:solidFill>
                <a:srgbClr val="37F7C5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5E91-E049-B908-AE440700B254}"/>
              </c:ext>
            </c:extLst>
          </c:dPt>
          <c:dPt>
            <c:idx val="10"/>
            <c:bubble3D val="0"/>
            <c:explosion val="33"/>
            <c:spPr>
              <a:solidFill>
                <a:srgbClr val="632523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5E91-E049-B908-AE440700B254}"/>
              </c:ext>
            </c:extLst>
          </c:dPt>
          <c:dPt>
            <c:idx val="11"/>
            <c:bubble3D val="0"/>
            <c:explosion val="37"/>
            <c:spPr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35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5E91-E049-B908-AE440700B254}"/>
              </c:ext>
            </c:extLst>
          </c:dPt>
          <c:dPt>
            <c:idx val="12"/>
            <c:bubble3D val="0"/>
            <c:explosion val="54"/>
            <c:spPr>
              <a:solidFill>
                <a:srgbClr val="31859C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5E91-E049-B908-AE440700B254}"/>
              </c:ext>
            </c:extLst>
          </c:dPt>
          <c:dPt>
            <c:idx val="13"/>
            <c:bubble3D val="0"/>
            <c:explosion val="74"/>
            <c:spPr>
              <a:solidFill>
                <a:srgbClr val="CC0099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5E91-E049-B908-AE440700B254}"/>
              </c:ext>
            </c:extLst>
          </c:dPt>
          <c:dPt>
            <c:idx val="14"/>
            <c:bubble3D val="0"/>
            <c:explosion val="58"/>
            <c:spPr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108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5E91-E049-B908-AE440700B254}"/>
              </c:ext>
            </c:extLst>
          </c:dPt>
          <c:dPt>
            <c:idx val="15"/>
            <c:bubble3D val="0"/>
            <c:explosion val="89"/>
            <c:spPr>
              <a:blipFill rotWithShape="1">
                <a:blip xmlns:r="http://schemas.openxmlformats.org/officeDocument/2006/relationships" r:embed="rId2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5E91-E049-B908-AE440700B254}"/>
              </c:ext>
            </c:extLst>
          </c:dPt>
          <c:dPt>
            <c:idx val="16"/>
            <c:bubble3D val="0"/>
            <c:explosion val="72"/>
            <c:spPr>
              <a:solidFill>
                <a:srgbClr val="40404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5E91-E049-B908-AE440700B254}"/>
              </c:ext>
            </c:extLst>
          </c:dPt>
          <c:dPt>
            <c:idx val="17"/>
            <c:bubble3D val="0"/>
            <c:explosion val="65"/>
            <c:spPr>
              <a:solidFill>
                <a:srgbClr val="00B0F0">
                  <a:alpha val="99000"/>
                </a:srgbClr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5E91-E049-B908-AE440700B254}"/>
              </c:ext>
            </c:extLst>
          </c:dPt>
          <c:dPt>
            <c:idx val="18"/>
            <c:bubble3D val="0"/>
            <c:explosion val="45"/>
            <c:spPr>
              <a:blipFill rotWithShape="1">
                <a:blip xmlns:r="http://schemas.openxmlformats.org/officeDocument/2006/relationships" r:embed="rId3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5E91-E049-B908-AE440700B254}"/>
              </c:ext>
            </c:extLst>
          </c:dPt>
          <c:dPt>
            <c:idx val="19"/>
            <c:bubble3D val="0"/>
            <c:explosion val="24"/>
            <c:spPr>
              <a:blipFill rotWithShape="1">
                <a:blip xmlns:r="http://schemas.openxmlformats.org/officeDocument/2006/relationships" r:embed="rId4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5E91-E049-B908-AE440700B254}"/>
              </c:ext>
            </c:extLst>
          </c:dPt>
          <c:dPt>
            <c:idx val="20"/>
            <c:bubble3D val="0"/>
            <c:explosion val="11"/>
            <c:spPr>
              <a:blipFill rotWithShape="1">
                <a:blip xmlns:r="http://schemas.openxmlformats.org/officeDocument/2006/relationships" r:embed="rId5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5E91-E049-B908-AE440700B254}"/>
              </c:ext>
            </c:extLst>
          </c:dPt>
          <c:dPt>
            <c:idx val="21"/>
            <c:bubble3D val="0"/>
            <c:explosion val="3"/>
            <c:spPr>
              <a:blipFill rotWithShape="1">
                <a:blip xmlns:r="http://schemas.openxmlformats.org/officeDocument/2006/relationships" r:embed="rId6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B-5E91-E049-B908-AE440700B254}"/>
              </c:ext>
            </c:extLst>
          </c:dPt>
          <c:dPt>
            <c:idx val="22"/>
            <c:bubble3D val="0"/>
            <c:explosion val="11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D-5E91-E049-B908-AE440700B254}"/>
              </c:ext>
            </c:extLst>
          </c:dPt>
          <c:dPt>
            <c:idx val="23"/>
            <c:bubble3D val="0"/>
            <c:explosion val="35"/>
            <c:spPr>
              <a:blipFill rotWithShape="1">
                <a:blip xmlns:r="http://schemas.openxmlformats.org/officeDocument/2006/relationships" r:embed="rId7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F-5E91-E049-B908-AE440700B254}"/>
              </c:ext>
            </c:extLst>
          </c:dPt>
          <c:dPt>
            <c:idx val="24"/>
            <c:bubble3D val="0"/>
            <c:explosion val="17"/>
            <c:spPr>
              <a:solidFill>
                <a:srgbClr val="4F6228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1-5E91-E049-B908-AE440700B254}"/>
              </c:ext>
            </c:extLst>
          </c:dPt>
          <c:dPt>
            <c:idx val="25"/>
            <c:bubble3D val="0"/>
            <c:explosion val="15"/>
            <c:spPr>
              <a:solidFill>
                <a:srgbClr val="FF00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3-5E91-E049-B908-AE440700B254}"/>
              </c:ext>
            </c:extLst>
          </c:dPt>
          <c:dPt>
            <c:idx val="26"/>
            <c:bubble3D val="0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5-5E91-E049-B908-AE440700B254}"/>
              </c:ext>
            </c:extLst>
          </c:dPt>
          <c:dPt>
            <c:idx val="27"/>
            <c:bubble3D val="0"/>
            <c:explosion val="1"/>
            <c:spPr>
              <a:solidFill>
                <a:srgbClr val="B3A2C7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7-5E91-E049-B908-AE440700B254}"/>
              </c:ext>
            </c:extLst>
          </c:dPt>
          <c:dPt>
            <c:idx val="28"/>
            <c:bubble3D val="0"/>
            <c:explosion val="5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9-5E91-E049-B908-AE440700B254}"/>
              </c:ext>
            </c:extLst>
          </c:dPt>
          <c:dPt>
            <c:idx val="29"/>
            <c:bubble3D val="0"/>
            <c:explosion val="6"/>
            <c:spPr>
              <a:blipFill rotWithShape="1">
                <a:blip xmlns:r="http://schemas.openxmlformats.org/officeDocument/2006/relationships" r:embed="rId9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B-5E91-E049-B908-AE440700B254}"/>
              </c:ext>
            </c:extLst>
          </c:dPt>
          <c:dPt>
            <c:idx val="30"/>
            <c:bubble3D val="0"/>
            <c:explosion val="11"/>
            <c:spPr>
              <a:solidFill>
                <a:srgbClr val="BFBFBF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D-5E91-E049-B908-AE440700B254}"/>
              </c:ext>
            </c:extLst>
          </c:dPt>
          <c:dLbls>
            <c:dLbl>
              <c:idx val="0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/>
              <c:numFmt formatCode="0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3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9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B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2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D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4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1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6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7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9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9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B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D-5E91-E049-B908-AE440700B254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FBCBA3"/>
                    </a:solidFill>
                    <a:latin typeface="Times New Roman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Sheet1!$B$1:$AF$1</c:f>
              <c:strCache>
                <c:ptCount val="31"/>
                <c:pt idx="0">
                  <c:v>F01</c:v>
                </c:pt>
                <c:pt idx="1">
                  <c:v>F07</c:v>
                </c:pt>
                <c:pt idx="2">
                  <c:v>F10</c:v>
                </c:pt>
                <c:pt idx="3">
                  <c:v>F41.0</c:v>
                </c:pt>
                <c:pt idx="4">
                  <c:v>F41.1</c:v>
                </c:pt>
                <c:pt idx="5">
                  <c:v>F43</c:v>
                </c:pt>
                <c:pt idx="6">
                  <c:v>F44</c:v>
                </c:pt>
                <c:pt idx="7">
                  <c:v>F48.8</c:v>
                </c:pt>
                <c:pt idx="8">
                  <c:v>F51.3</c:v>
                </c:pt>
                <c:pt idx="9">
                  <c:v>F71</c:v>
                </c:pt>
                <c:pt idx="10">
                  <c:v>G20</c:v>
                </c:pt>
                <c:pt idx="11">
                  <c:v>G25.1</c:v>
                </c:pt>
                <c:pt idx="12">
                  <c:v>G25.0</c:v>
                </c:pt>
                <c:pt idx="13">
                  <c:v>G25.9</c:v>
                </c:pt>
                <c:pt idx="14">
                  <c:v>G26</c:v>
                </c:pt>
                <c:pt idx="15">
                  <c:v>G43</c:v>
                </c:pt>
                <c:pt idx="16">
                  <c:v>G44.8</c:v>
                </c:pt>
                <c:pt idx="17">
                  <c:v>G47.3</c:v>
                </c:pt>
                <c:pt idx="18">
                  <c:v>G62.9</c:v>
                </c:pt>
                <c:pt idx="19">
                  <c:v>G80.2</c:v>
                </c:pt>
                <c:pt idx="20">
                  <c:v>G90.9</c:v>
                </c:pt>
                <c:pt idx="21">
                  <c:v>G93.8</c:v>
                </c:pt>
                <c:pt idx="22">
                  <c:v>I45.9</c:v>
                </c:pt>
                <c:pt idx="23">
                  <c:v>R55</c:v>
                </c:pt>
                <c:pt idx="24">
                  <c:v>I95</c:v>
                </c:pt>
                <c:pt idx="25">
                  <c:v>H81</c:v>
                </c:pt>
                <c:pt idx="26">
                  <c:v>P14</c:v>
                </c:pt>
                <c:pt idx="27">
                  <c:v>R25</c:v>
                </c:pt>
                <c:pt idx="28">
                  <c:v>I11.0</c:v>
                </c:pt>
                <c:pt idx="29">
                  <c:v>S14</c:v>
                </c:pt>
                <c:pt idx="30">
                  <c:v>T90</c:v>
                </c:pt>
              </c:strCache>
            </c:strRef>
          </c:cat>
          <c:val>
            <c:numRef>
              <c:f>Sheet1!$B$2:$AF$2</c:f>
              <c:numCache>
                <c:formatCode>General</c:formatCode>
                <c:ptCount val="31"/>
                <c:pt idx="0">
                  <c:v>0</c:v>
                </c:pt>
                <c:pt idx="1">
                  <c:v>15</c:v>
                </c:pt>
                <c:pt idx="2">
                  <c:v>5</c:v>
                </c:pt>
                <c:pt idx="3">
                  <c:v>13</c:v>
                </c:pt>
                <c:pt idx="4">
                  <c:v>8</c:v>
                </c:pt>
                <c:pt idx="5">
                  <c:v>5</c:v>
                </c:pt>
                <c:pt idx="6">
                  <c:v>28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0</c:v>
                </c:pt>
                <c:pt idx="12">
                  <c:v>0</c:v>
                </c:pt>
                <c:pt idx="13">
                  <c:v>6</c:v>
                </c:pt>
                <c:pt idx="14">
                  <c:v>0</c:v>
                </c:pt>
                <c:pt idx="15">
                  <c:v>3</c:v>
                </c:pt>
                <c:pt idx="16">
                  <c:v>0</c:v>
                </c:pt>
                <c:pt idx="17">
                  <c:v>6</c:v>
                </c:pt>
                <c:pt idx="18">
                  <c:v>0</c:v>
                </c:pt>
                <c:pt idx="19">
                  <c:v>8</c:v>
                </c:pt>
                <c:pt idx="20">
                  <c:v>48</c:v>
                </c:pt>
                <c:pt idx="21">
                  <c:v>26</c:v>
                </c:pt>
                <c:pt idx="22">
                  <c:v>3</c:v>
                </c:pt>
                <c:pt idx="23">
                  <c:v>18</c:v>
                </c:pt>
                <c:pt idx="24">
                  <c:v>4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E-5E91-E049-B908-AE440700B2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72"/>
      </c:pieChart>
      <c:spPr>
        <a:noFill/>
        <a:ln w="12700" cap="flat">
          <a:noFill/>
          <a:miter lim="400000"/>
        </a:ln>
        <a:effectLst/>
      </c:spPr>
    </c:plotArea>
    <c:legend>
      <c:legendPos val="r"/>
      <c:layout>
        <c:manualLayout>
          <c:xMode val="edge"/>
          <c:yMode val="edge"/>
          <c:x val="0"/>
          <c:y val="0.89636099999999963"/>
          <c:w val="1"/>
          <c:h val="0.10363900000000002"/>
        </c:manualLayout>
      </c:layout>
      <c:overlay val="1"/>
      <c:spPr>
        <a:solidFill>
          <a:srgbClr val="5B316A"/>
        </a:solidFill>
        <a:ln w="12700" cap="flat">
          <a:noFill/>
          <a:miter lim="400000"/>
        </a:ln>
        <a:effectLst/>
      </c:spPr>
      <c:txPr>
        <a:bodyPr rot="0"/>
        <a:lstStyle/>
        <a:p>
          <a:pPr>
            <a:defRPr sz="1300" b="0" i="0" u="none" strike="noStrike">
              <a:solidFill>
                <a:srgbClr val="FFFFFF"/>
              </a:solidFill>
              <a:latin typeface="Calibri"/>
            </a:defRPr>
          </a:pPr>
          <a:endParaRPr lang="ru-RU"/>
        </a:p>
      </c:txPr>
    </c:legend>
    <c:plotVisOnly val="1"/>
    <c:dispBlanksAs val="zero"/>
    <c:showDLblsOverMax val="1"/>
  </c:chart>
  <c:spPr>
    <a:noFill/>
    <a:ln>
      <a:noFill/>
    </a:ln>
    <a:effectLst/>
  </c:spPr>
  <c:externalData r:id="rId10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722210714945366"/>
          <c:y val="0.10202205399396579"/>
          <c:w val="0.39317923395649046"/>
          <c:h val="0.6549788270214657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rgbClr val="D99694"/>
            </a:solidFill>
            <a:ln w="12700" cap="flat">
              <a:noFill/>
              <a:miter lim="400000"/>
            </a:ln>
            <a:effectLst>
              <a:outerShdw blurRad="38100" dist="23000" dir="5400000" algn="tl">
                <a:srgbClr val="000000">
                  <a:alpha val="35000"/>
                </a:srgbClr>
              </a:outerShdw>
            </a:effectLst>
          </c:spPr>
          <c:explosion val="40"/>
          <c:dPt>
            <c:idx val="1"/>
            <c:bubble3D val="0"/>
            <c:explosion val="55"/>
            <c:spPr>
              <a:solidFill>
                <a:srgbClr val="0CA46A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D08-4B4F-8C2B-89B91AB5535A}"/>
              </c:ext>
            </c:extLst>
          </c:dPt>
          <c:dPt>
            <c:idx val="2"/>
            <c:bubble3D val="0"/>
            <c:explosion val="34"/>
            <c:spPr>
              <a:solidFill>
                <a:srgbClr val="C000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D08-4B4F-8C2B-89B91AB5535A}"/>
              </c:ext>
            </c:extLst>
          </c:dPt>
          <c:dPt>
            <c:idx val="3"/>
            <c:bubble3D val="0"/>
            <c:explosion val="11"/>
            <c:spPr>
              <a:solidFill>
                <a:srgbClr val="9E5E9B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D08-4B4F-8C2B-89B91AB5535A}"/>
              </c:ext>
            </c:extLst>
          </c:dPt>
          <c:dPt>
            <c:idx val="4"/>
            <c:bubble3D val="0"/>
            <c:explosion val="38"/>
            <c:spPr>
              <a:solidFill>
                <a:srgbClr val="00B0F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D08-4B4F-8C2B-89B91AB5535A}"/>
              </c:ext>
            </c:extLst>
          </c:dPt>
          <c:dPt>
            <c:idx val="5"/>
            <c:bubble3D val="0"/>
            <c:explosion val="11"/>
            <c:spPr>
              <a:solidFill>
                <a:srgbClr val="89F23A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D08-4B4F-8C2B-89B91AB5535A}"/>
              </c:ext>
            </c:extLst>
          </c:dPt>
          <c:dPt>
            <c:idx val="6"/>
            <c:bubble3D val="0"/>
            <c:explosion val="0"/>
            <c:spPr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D08-4B4F-8C2B-89B91AB5535A}"/>
              </c:ext>
            </c:extLst>
          </c:dPt>
          <c:dPt>
            <c:idx val="7"/>
            <c:bubble3D val="0"/>
            <c:explosion val="19"/>
            <c:spPr>
              <a:gradFill flip="none" rotWithShape="1"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189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CD08-4B4F-8C2B-89B91AB5535A}"/>
              </c:ext>
            </c:extLst>
          </c:dPt>
          <c:dPt>
            <c:idx val="8"/>
            <c:bubble3D val="0"/>
            <c:explosion val="27"/>
            <c:spPr>
              <a:blipFill rotWithShape="1">
                <a:blip xmlns:r="http://schemas.openxmlformats.org/officeDocument/2006/relationships" r:embed="rId1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CD08-4B4F-8C2B-89B91AB5535A}"/>
              </c:ext>
            </c:extLst>
          </c:dPt>
          <c:dPt>
            <c:idx val="9"/>
            <c:bubble3D val="0"/>
            <c:explosion val="34"/>
            <c:spPr>
              <a:solidFill>
                <a:srgbClr val="37F7C5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CD08-4B4F-8C2B-89B91AB5535A}"/>
              </c:ext>
            </c:extLst>
          </c:dPt>
          <c:dPt>
            <c:idx val="10"/>
            <c:bubble3D val="0"/>
            <c:explosion val="33"/>
            <c:spPr>
              <a:solidFill>
                <a:srgbClr val="632523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CD08-4B4F-8C2B-89B91AB5535A}"/>
              </c:ext>
            </c:extLst>
          </c:dPt>
          <c:dPt>
            <c:idx val="11"/>
            <c:bubble3D val="0"/>
            <c:explosion val="37"/>
            <c:spPr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35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CD08-4B4F-8C2B-89B91AB5535A}"/>
              </c:ext>
            </c:extLst>
          </c:dPt>
          <c:dPt>
            <c:idx val="12"/>
            <c:bubble3D val="0"/>
            <c:explosion val="54"/>
            <c:spPr>
              <a:solidFill>
                <a:srgbClr val="31859C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CD08-4B4F-8C2B-89B91AB5535A}"/>
              </c:ext>
            </c:extLst>
          </c:dPt>
          <c:dPt>
            <c:idx val="13"/>
            <c:bubble3D val="0"/>
            <c:explosion val="74"/>
            <c:spPr>
              <a:solidFill>
                <a:srgbClr val="CC0099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CD08-4B4F-8C2B-89B91AB5535A}"/>
              </c:ext>
            </c:extLst>
          </c:dPt>
          <c:dPt>
            <c:idx val="14"/>
            <c:bubble3D val="0"/>
            <c:explosion val="58"/>
            <c:spPr>
              <a:gradFill flip="none" rotWithShape="1"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10800000" scaled="0"/>
              </a:gra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CD08-4B4F-8C2B-89B91AB5535A}"/>
              </c:ext>
            </c:extLst>
          </c:dPt>
          <c:dPt>
            <c:idx val="15"/>
            <c:bubble3D val="0"/>
            <c:explosion val="89"/>
            <c:spPr>
              <a:blipFill rotWithShape="1">
                <a:blip xmlns:r="http://schemas.openxmlformats.org/officeDocument/2006/relationships" r:embed="rId2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CD08-4B4F-8C2B-89B91AB5535A}"/>
              </c:ext>
            </c:extLst>
          </c:dPt>
          <c:dPt>
            <c:idx val="16"/>
            <c:bubble3D val="0"/>
            <c:explosion val="72"/>
            <c:spPr>
              <a:solidFill>
                <a:srgbClr val="40404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CD08-4B4F-8C2B-89B91AB5535A}"/>
              </c:ext>
            </c:extLst>
          </c:dPt>
          <c:dPt>
            <c:idx val="17"/>
            <c:bubble3D val="0"/>
            <c:explosion val="65"/>
            <c:spPr>
              <a:solidFill>
                <a:srgbClr val="00B0F0">
                  <a:alpha val="99000"/>
                </a:srgbClr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CD08-4B4F-8C2B-89B91AB5535A}"/>
              </c:ext>
            </c:extLst>
          </c:dPt>
          <c:dPt>
            <c:idx val="18"/>
            <c:bubble3D val="0"/>
            <c:explosion val="45"/>
            <c:spPr>
              <a:blipFill rotWithShape="1">
                <a:blip xmlns:r="http://schemas.openxmlformats.org/officeDocument/2006/relationships" r:embed="rId3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CD08-4B4F-8C2B-89B91AB5535A}"/>
              </c:ext>
            </c:extLst>
          </c:dPt>
          <c:dPt>
            <c:idx val="19"/>
            <c:bubble3D val="0"/>
            <c:explosion val="24"/>
            <c:spPr>
              <a:blipFill rotWithShape="1">
                <a:blip xmlns:r="http://schemas.openxmlformats.org/officeDocument/2006/relationships" r:embed="rId4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CD08-4B4F-8C2B-89B91AB5535A}"/>
              </c:ext>
            </c:extLst>
          </c:dPt>
          <c:dPt>
            <c:idx val="20"/>
            <c:bubble3D val="0"/>
            <c:explosion val="11"/>
            <c:spPr>
              <a:blipFill rotWithShape="1">
                <a:blip xmlns:r="http://schemas.openxmlformats.org/officeDocument/2006/relationships" r:embed="rId5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CD08-4B4F-8C2B-89B91AB5535A}"/>
              </c:ext>
            </c:extLst>
          </c:dPt>
          <c:dPt>
            <c:idx val="21"/>
            <c:bubble3D val="0"/>
            <c:explosion val="3"/>
            <c:spPr>
              <a:blipFill rotWithShape="1">
                <a:blip xmlns:r="http://schemas.openxmlformats.org/officeDocument/2006/relationships" r:embed="rId6"/>
                <a:srcRect/>
                <a:tile tx="0" ty="0" sx="100000" sy="100000" flip="none" algn="tl"/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B-CD08-4B4F-8C2B-89B91AB5535A}"/>
              </c:ext>
            </c:extLst>
          </c:dPt>
          <c:dPt>
            <c:idx val="22"/>
            <c:bubble3D val="0"/>
            <c:explosion val="11"/>
            <c:spPr>
              <a:solidFill>
                <a:srgbClr val="FFFF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D-CD08-4B4F-8C2B-89B91AB5535A}"/>
              </c:ext>
            </c:extLst>
          </c:dPt>
          <c:dPt>
            <c:idx val="23"/>
            <c:bubble3D val="0"/>
            <c:explosion val="35"/>
            <c:spPr>
              <a:blipFill rotWithShape="1">
                <a:blip xmlns:r="http://schemas.openxmlformats.org/officeDocument/2006/relationships" r:embed="rId7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F-CD08-4B4F-8C2B-89B91AB5535A}"/>
              </c:ext>
            </c:extLst>
          </c:dPt>
          <c:dPt>
            <c:idx val="24"/>
            <c:bubble3D val="0"/>
            <c:explosion val="17"/>
            <c:spPr>
              <a:solidFill>
                <a:srgbClr val="4F6228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1-CD08-4B4F-8C2B-89B91AB5535A}"/>
              </c:ext>
            </c:extLst>
          </c:dPt>
          <c:dPt>
            <c:idx val="25"/>
            <c:bubble3D val="0"/>
            <c:explosion val="15"/>
            <c:spPr>
              <a:solidFill>
                <a:srgbClr val="FF0000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3-CD08-4B4F-8C2B-89B91AB5535A}"/>
              </c:ext>
            </c:extLst>
          </c:dPt>
          <c:dPt>
            <c:idx val="26"/>
            <c:bubble3D val="0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5-CD08-4B4F-8C2B-89B91AB5535A}"/>
              </c:ext>
            </c:extLst>
          </c:dPt>
          <c:dPt>
            <c:idx val="27"/>
            <c:bubble3D val="0"/>
            <c:explosion val="1"/>
            <c:spPr>
              <a:solidFill>
                <a:srgbClr val="B3A2C7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7-CD08-4B4F-8C2B-89B91AB5535A}"/>
              </c:ext>
            </c:extLst>
          </c:dPt>
          <c:dPt>
            <c:idx val="28"/>
            <c:bubble3D val="0"/>
            <c:explosion val="5"/>
            <c:spPr>
              <a:blipFill rotWithShape="1">
                <a:blip xmlns:r="http://schemas.openxmlformats.org/officeDocument/2006/relationships" r:embed="rId8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9-CD08-4B4F-8C2B-89B91AB5535A}"/>
              </c:ext>
            </c:extLst>
          </c:dPt>
          <c:dPt>
            <c:idx val="29"/>
            <c:bubble3D val="0"/>
            <c:explosion val="6"/>
            <c:spPr>
              <a:blipFill rotWithShape="1">
                <a:blip xmlns:r="http://schemas.openxmlformats.org/officeDocument/2006/relationships" r:embed="rId9"/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B-CD08-4B4F-8C2B-89B91AB5535A}"/>
              </c:ext>
            </c:extLst>
          </c:dPt>
          <c:dPt>
            <c:idx val="30"/>
            <c:bubble3D val="0"/>
            <c:explosion val="11"/>
            <c:spPr>
              <a:solidFill>
                <a:srgbClr val="BFBFBF"/>
              </a:solidFill>
              <a:ln w="12700" cap="flat">
                <a:noFill/>
                <a:miter lim="400000"/>
              </a:ln>
              <a:effectLst>
                <a:outerShdw blurRad="38100" dist="23000" dir="5400000" algn="tl">
                  <a:srgbClr val="000000">
                    <a:alpha val="35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D-CD08-4B4F-8C2B-89B91AB5535A}"/>
              </c:ext>
            </c:extLst>
          </c:dPt>
          <c:dLbls>
            <c:dLbl>
              <c:idx val="0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/>
              <c:numFmt formatCode="0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1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3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8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9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1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B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2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D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3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4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1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5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6"/>
              <c:numFmt formatCode="0" sourceLinked="0"/>
              <c:spPr/>
              <c:txPr>
                <a:bodyPr/>
                <a:lstStyle/>
                <a:p>
                  <a:pPr>
                    <a:defRPr sz="1000" b="1" i="0" u="none" strike="noStrike">
                      <a:solidFill>
                        <a:srgbClr val="FBCBA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7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7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8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9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9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B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/>
              <c:numFmt formatCode="0%" sourceLinked="0"/>
              <c:spPr/>
              <c:txPr>
                <a:bodyPr/>
                <a:lstStyle/>
                <a:p>
                  <a:pPr>
                    <a:defRPr sz="1200" b="1" i="0" u="none" strike="noStrike">
                      <a:solidFill>
                        <a:srgbClr val="DDD9C3"/>
                      </a:solidFill>
                      <a:latin typeface="Times New Roman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3D-CD08-4B4F-8C2B-89B91AB5535A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 i="0" u="none" strike="noStrike">
                    <a:solidFill>
                      <a:srgbClr val="FBCBA3"/>
                    </a:solidFill>
                    <a:latin typeface="Times New Roman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Sheet1!$B$1:$AF$1</c:f>
              <c:strCache>
                <c:ptCount val="31"/>
                <c:pt idx="0">
                  <c:v>F01</c:v>
                </c:pt>
                <c:pt idx="1">
                  <c:v>F07</c:v>
                </c:pt>
                <c:pt idx="2">
                  <c:v>F10</c:v>
                </c:pt>
                <c:pt idx="3">
                  <c:v>F41.0</c:v>
                </c:pt>
                <c:pt idx="4">
                  <c:v>F41.1</c:v>
                </c:pt>
                <c:pt idx="5">
                  <c:v>F43</c:v>
                </c:pt>
                <c:pt idx="6">
                  <c:v>F44</c:v>
                </c:pt>
                <c:pt idx="7">
                  <c:v>F48.8</c:v>
                </c:pt>
                <c:pt idx="8">
                  <c:v>F51.3</c:v>
                </c:pt>
                <c:pt idx="9">
                  <c:v>F71</c:v>
                </c:pt>
                <c:pt idx="10">
                  <c:v>G20</c:v>
                </c:pt>
                <c:pt idx="11">
                  <c:v>G25.1</c:v>
                </c:pt>
                <c:pt idx="12">
                  <c:v>G25.0</c:v>
                </c:pt>
                <c:pt idx="13">
                  <c:v>G25.9</c:v>
                </c:pt>
                <c:pt idx="14">
                  <c:v>G26</c:v>
                </c:pt>
                <c:pt idx="15">
                  <c:v>G43</c:v>
                </c:pt>
                <c:pt idx="16">
                  <c:v>G44.8</c:v>
                </c:pt>
                <c:pt idx="17">
                  <c:v>G47.3</c:v>
                </c:pt>
                <c:pt idx="18">
                  <c:v>G62.9</c:v>
                </c:pt>
                <c:pt idx="19">
                  <c:v>G80.2</c:v>
                </c:pt>
                <c:pt idx="20">
                  <c:v>G90.0</c:v>
                </c:pt>
                <c:pt idx="21">
                  <c:v>G90.9</c:v>
                </c:pt>
                <c:pt idx="22">
                  <c:v>I45.9</c:v>
                </c:pt>
                <c:pt idx="23">
                  <c:v>I67.1</c:v>
                </c:pt>
                <c:pt idx="24">
                  <c:v>I95</c:v>
                </c:pt>
                <c:pt idx="25">
                  <c:v>H81</c:v>
                </c:pt>
                <c:pt idx="26">
                  <c:v>P14</c:v>
                </c:pt>
                <c:pt idx="27">
                  <c:v>R25</c:v>
                </c:pt>
                <c:pt idx="28">
                  <c:v>I11.0</c:v>
                </c:pt>
                <c:pt idx="29">
                  <c:v>S14</c:v>
                </c:pt>
                <c:pt idx="30">
                  <c:v>T90</c:v>
                </c:pt>
              </c:strCache>
            </c:strRef>
          </c:cat>
          <c:val>
            <c:numRef>
              <c:f>Sheet1!$B$2:$AF$2</c:f>
              <c:numCache>
                <c:formatCode>General</c:formatCode>
                <c:ptCount val="31"/>
                <c:pt idx="0">
                  <c:v>4</c:v>
                </c:pt>
                <c:pt idx="1">
                  <c:v>2</c:v>
                </c:pt>
                <c:pt idx="2">
                  <c:v>3</c:v>
                </c:pt>
                <c:pt idx="3">
                  <c:v>14</c:v>
                </c:pt>
                <c:pt idx="4">
                  <c:v>2</c:v>
                </c:pt>
                <c:pt idx="5">
                  <c:v>5</c:v>
                </c:pt>
                <c:pt idx="6">
                  <c:v>11</c:v>
                </c:pt>
                <c:pt idx="7">
                  <c:v>3</c:v>
                </c:pt>
                <c:pt idx="8">
                  <c:v>2</c:v>
                </c:pt>
                <c:pt idx="9">
                  <c:v>3</c:v>
                </c:pt>
                <c:pt idx="10">
                  <c:v>11</c:v>
                </c:pt>
                <c:pt idx="11">
                  <c:v>5</c:v>
                </c:pt>
                <c:pt idx="12">
                  <c:v>2</c:v>
                </c:pt>
                <c:pt idx="13">
                  <c:v>1</c:v>
                </c:pt>
                <c:pt idx="14">
                  <c:v>2</c:v>
                </c:pt>
                <c:pt idx="15">
                  <c:v>2</c:v>
                </c:pt>
                <c:pt idx="16">
                  <c:v>3</c:v>
                </c:pt>
                <c:pt idx="17">
                  <c:v>2</c:v>
                </c:pt>
                <c:pt idx="18">
                  <c:v>1</c:v>
                </c:pt>
                <c:pt idx="19">
                  <c:v>3</c:v>
                </c:pt>
                <c:pt idx="20">
                  <c:v>2</c:v>
                </c:pt>
                <c:pt idx="21">
                  <c:v>41</c:v>
                </c:pt>
                <c:pt idx="22">
                  <c:v>2</c:v>
                </c:pt>
                <c:pt idx="23">
                  <c:v>1</c:v>
                </c:pt>
                <c:pt idx="24">
                  <c:v>2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2</c:v>
                </c:pt>
                <c:pt idx="29">
                  <c:v>2</c:v>
                </c:pt>
                <c:pt idx="30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E-CD08-4B4F-8C2B-89B91AB553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72"/>
      </c:pieChart>
      <c:spPr>
        <a:noFill/>
        <a:ln w="12700" cap="flat">
          <a:noFill/>
          <a:miter lim="400000"/>
        </a:ln>
        <a:effectLst/>
      </c:spPr>
    </c:plotArea>
    <c:legend>
      <c:legendPos val="r"/>
      <c:layout>
        <c:manualLayout>
          <c:xMode val="edge"/>
          <c:yMode val="edge"/>
          <c:x val="0"/>
          <c:y val="0.89638799999999963"/>
          <c:w val="1"/>
          <c:h val="0.10361200000000002"/>
        </c:manualLayout>
      </c:layout>
      <c:overlay val="1"/>
      <c:spPr>
        <a:solidFill>
          <a:srgbClr val="5B316A"/>
        </a:solidFill>
        <a:ln w="12700" cap="flat">
          <a:noFill/>
          <a:miter lim="400000"/>
        </a:ln>
        <a:effectLst/>
      </c:spPr>
      <c:txPr>
        <a:bodyPr rot="0"/>
        <a:lstStyle/>
        <a:p>
          <a:pPr>
            <a:defRPr sz="1300" b="0" i="0" u="none" strike="noStrike">
              <a:solidFill>
                <a:srgbClr val="FFFFFF"/>
              </a:solidFill>
              <a:latin typeface="Calibri"/>
            </a:defRPr>
          </a:pPr>
          <a:endParaRPr lang="ru-RU"/>
        </a:p>
      </c:txPr>
    </c:legend>
    <c:plotVisOnly val="1"/>
    <c:dispBlanksAs val="zero"/>
    <c:showDLblsOverMax val="1"/>
  </c:chart>
  <c:spPr>
    <a:noFill/>
    <a:ln>
      <a:noFill/>
    </a:ln>
    <a:effectLst/>
  </c:spPr>
  <c:externalData r:id="rId10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Shape 60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06" name="Shape 60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23196634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Shape 68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89" name="Shape 68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Цифры вбиты но почему то в этот слайд получился коряво</a:t>
            </a:r>
          </a:p>
        </p:txBody>
      </p:sp>
    </p:spTree>
    <p:extLst>
      <p:ext uri="{BB962C8B-B14F-4D97-AF65-F5344CB8AC3E}">
        <p14:creationId xmlns:p14="http://schemas.microsoft.com/office/powerpoint/2010/main" val="906241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Shape 703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04" name="Shape 704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Цифры вбиты но почему то в этот слайд получился коряво</a:t>
            </a:r>
          </a:p>
        </p:txBody>
      </p:sp>
    </p:spTree>
    <p:extLst>
      <p:ext uri="{BB962C8B-B14F-4D97-AF65-F5344CB8AC3E}">
        <p14:creationId xmlns:p14="http://schemas.microsoft.com/office/powerpoint/2010/main" val="731459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Текст 3"/>
          <p:cNvSpPr>
            <a:spLocks noGrp="1"/>
          </p:cNvSpPr>
          <p:nvPr>
            <p:ph type="body" sz="half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83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в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Заголовок в две строки.Вторая строка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13147" y="404814"/>
            <a:ext cx="6207942" cy="1354217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>
                <a:solidFill>
                  <a:srgbClr val="1F497D"/>
                </a:solidFill>
              </a:defRPr>
            </a:lvl1pPr>
          </a:lstStyle>
          <a:p>
            <a:r>
              <a:t>Заголовок в две строки.Вторая строка заголовка</a:t>
            </a:r>
          </a:p>
        </p:txBody>
      </p:sp>
      <p:sp>
        <p:nvSpPr>
          <p:cNvPr id="100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13149" y="1494065"/>
            <a:ext cx="8155782" cy="4527323"/>
          </a:xfrm>
          <a:prstGeom prst="rect">
            <a:avLst/>
          </a:prstGeom>
        </p:spPr>
        <p:txBody>
          <a:bodyPr lIns="0" tIns="0" rIns="0" bIns="0"/>
          <a:lstStyle>
            <a:lvl1pPr>
              <a:spcBef>
                <a:spcPts val="300"/>
              </a:spcBef>
              <a:defRPr sz="1600"/>
            </a:lvl1pPr>
            <a:lvl2pPr marL="620485" indent="-163285">
              <a:spcBef>
                <a:spcPts val="300"/>
              </a:spcBef>
              <a:defRPr sz="1600"/>
            </a:lvl2pPr>
            <a:lvl3pPr marL="1066800" indent="-152400">
              <a:spcBef>
                <a:spcPts val="300"/>
              </a:spcBef>
              <a:defRPr sz="1600"/>
            </a:lvl3pPr>
            <a:lvl4pPr marL="1554480" indent="-182880">
              <a:spcBef>
                <a:spcPts val="300"/>
              </a:spcBef>
              <a:defRPr sz="1600"/>
            </a:lvl4pPr>
            <a:lvl5pPr marL="2011679" indent="-182879">
              <a:spcBef>
                <a:spcPts val="300"/>
              </a:spcBef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802640" y="6307422"/>
            <a:ext cx="358414" cy="370841"/>
          </a:xfrm>
          <a:prstGeom prst="rect">
            <a:avLst/>
          </a:prstGeom>
        </p:spPr>
        <p:txBody>
          <a:bodyPr/>
          <a:lstStyle>
            <a:lvl1pPr algn="ctr">
              <a:defRPr sz="1800">
                <a:solidFill>
                  <a:srgbClr val="FFFFFF"/>
                </a:solidFill>
                <a:latin typeface="DIN Pro Bold"/>
                <a:ea typeface="DIN Pro Bold"/>
                <a:cs typeface="DIN Pro Bold"/>
                <a:sym typeface="DIN Pro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09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18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127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36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45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6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14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5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70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71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80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81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8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0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9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9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08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90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17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1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26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27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1"/>
            <a:ext cx="4041775" cy="639766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2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3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6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51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2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3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61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3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62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3" cy="804865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6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7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80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8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8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9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0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08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3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1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3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33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42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4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4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52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итульны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6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6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6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6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6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6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3329582"/>
          </a:xfrm>
          <a:prstGeom prst="rect">
            <a:avLst/>
          </a:prstGeom>
        </p:spPr>
        <p:txBody>
          <a:bodyPr anchor="b"/>
          <a:lstStyle>
            <a:lvl1pPr algn="l" defTabSz="457206">
              <a:defRPr sz="7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6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142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6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7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7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7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7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8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8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8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27699" y="2052925"/>
            <a:ext cx="6711655" cy="4195482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8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9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9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9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9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9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39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2861734"/>
            <a:ext cx="6620968" cy="1915648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9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9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0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0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0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0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1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12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27699" y="2060575"/>
            <a:ext cx="3298114" cy="4195764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8681" indent="-32147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8335" indent="-293919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714529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7173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2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27699" y="1905000"/>
            <a:ext cx="32981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28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241975" y="1905000"/>
            <a:ext cx="3298114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3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3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3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4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4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4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5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5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5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5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5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5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64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65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66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67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68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6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2551463" cy="1447800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70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3589397" y="1447800"/>
            <a:ext cx="3898014" cy="4572000"/>
          </a:xfrm>
          <a:prstGeom prst="rect">
            <a:avLst/>
          </a:prstGeom>
        </p:spPr>
        <p:txBody>
          <a:bodyPr anchor="ctr"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7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3129281"/>
            <a:ext cx="2551463" cy="289560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8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8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8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8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8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8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5655" y="1854192"/>
            <a:ext cx="3820676" cy="1574809"/>
          </a:xfrm>
          <a:prstGeom prst="rect">
            <a:avLst/>
          </a:prstGeom>
        </p:spPr>
        <p:txBody>
          <a:bodyPr anchor="b"/>
          <a:lstStyle>
            <a:lvl1pPr algn="l" defTabSz="457206">
              <a:defRPr sz="36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8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5213517" y="1143000"/>
            <a:ext cx="2400926" cy="4572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48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3657600"/>
            <a:ext cx="3814729" cy="1371600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8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анорамная фотография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9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9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9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9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0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0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4800586"/>
            <a:ext cx="6620968" cy="566739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02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866441" y="685799"/>
            <a:ext cx="6620969" cy="3640668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0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3" y="5367325"/>
            <a:ext cx="6620966" cy="493713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0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пись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1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1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1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1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1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1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1981200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1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66441" y="3657600"/>
            <a:ext cx="6620969" cy="2362200"/>
          </a:xfrm>
          <a:prstGeom prst="rect">
            <a:avLst/>
          </a:prstGeom>
        </p:spPr>
        <p:txBody>
          <a:bodyPr anchor="ctr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2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2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2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3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3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3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81408" y="1447800"/>
            <a:ext cx="6001050" cy="2323375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3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448177" y="3771174"/>
            <a:ext cx="5461159" cy="342175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3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4350656"/>
            <a:ext cx="6620969" cy="1676401"/>
          </a:xfrm>
          <a:prstGeom prst="rect">
            <a:avLst/>
          </a:prstGeom>
        </p:spPr>
        <p:txBody>
          <a:bodyPr anchor="ctr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35" name="TextBox 11"/>
          <p:cNvSpPr txBox="1"/>
          <p:nvPr/>
        </p:nvSpPr>
        <p:spPr>
          <a:xfrm>
            <a:off x="719616" y="971253"/>
            <a:ext cx="510152" cy="1818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“</a:t>
            </a:r>
          </a:p>
        </p:txBody>
      </p:sp>
      <p:sp>
        <p:nvSpPr>
          <p:cNvPr id="536" name="TextBox 14"/>
          <p:cNvSpPr txBox="1"/>
          <p:nvPr/>
        </p:nvSpPr>
        <p:spPr>
          <a:xfrm>
            <a:off x="7045409" y="2613786"/>
            <a:ext cx="510152" cy="1818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”</a:t>
            </a:r>
          </a:p>
        </p:txBody>
      </p:sp>
      <p:sp>
        <p:nvSpPr>
          <p:cNvPr id="5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рточка имен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45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46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47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48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49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5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3124200"/>
            <a:ext cx="6620969" cy="1653181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5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5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ри колонк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66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74834" y="1981200"/>
            <a:ext cx="2210725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67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89475" y="2667000"/>
            <a:ext cx="2196084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8" name="Text Placeholder 4"/>
          <p:cNvSpPr>
            <a:spLocks noGrp="1"/>
          </p:cNvSpPr>
          <p:nvPr>
            <p:ph type="body" sz="quarter" idx="22"/>
          </p:nvPr>
        </p:nvSpPr>
        <p:spPr>
          <a:xfrm>
            <a:off x="2913503" y="1981200"/>
            <a:ext cx="2202755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9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2905586" y="2667000"/>
            <a:ext cx="2210672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0" name="Text Placeholder 4"/>
          <p:cNvSpPr>
            <a:spLocks noGrp="1"/>
          </p:cNvSpPr>
          <p:nvPr>
            <p:ph type="body" sz="quarter" idx="24"/>
          </p:nvPr>
        </p:nvSpPr>
        <p:spPr>
          <a:xfrm>
            <a:off x="5344917" y="1981200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1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5344917" y="2667000"/>
            <a:ext cx="2199659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2" name="Straight Connector 16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73" name="Straight Connector 17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7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толбец с тремя рисункам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8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8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8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8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8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8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8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89475" y="4250949"/>
            <a:ext cx="22056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9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89474" y="2209800"/>
            <a:ext cx="2205614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0" name="Text Placeholder 3"/>
          <p:cNvSpPr>
            <a:spLocks noGrp="1"/>
          </p:cNvSpPr>
          <p:nvPr>
            <p:ph type="body" sz="quarter" idx="22"/>
          </p:nvPr>
        </p:nvSpPr>
        <p:spPr>
          <a:xfrm>
            <a:off x="489474" y="4827211"/>
            <a:ext cx="2205614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1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2917792" y="4250949"/>
            <a:ext cx="2198467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2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2917791" y="2209800"/>
            <a:ext cx="2198467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3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2916776" y="4827211"/>
            <a:ext cx="2201379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4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5344917" y="4250949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5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5344916" y="2209800"/>
            <a:ext cx="2199658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6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5344824" y="4827208"/>
            <a:ext cx="2202572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7" name="Straight Connector 18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98" name="Straight Connector 19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84123559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74998455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25653909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3450727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66423356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356342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35282116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Текст 3"/>
          <p:cNvSpPr>
            <a:spLocks noGrp="1"/>
          </p:cNvSpPr>
          <p:nvPr>
            <p:ph type="body" sz="half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3934708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83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22962217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7520241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в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Заголовок в две строки.Вторая строка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13147" y="404814"/>
            <a:ext cx="6207942" cy="1354217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>
                <a:solidFill>
                  <a:srgbClr val="1F497D"/>
                </a:solidFill>
              </a:defRPr>
            </a:lvl1pPr>
          </a:lstStyle>
          <a:p>
            <a:r>
              <a:t>Заголовок в две строки.Вторая строка заголовка</a:t>
            </a:r>
          </a:p>
        </p:txBody>
      </p:sp>
      <p:sp>
        <p:nvSpPr>
          <p:cNvPr id="100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13149" y="1494065"/>
            <a:ext cx="8155782" cy="4527323"/>
          </a:xfrm>
          <a:prstGeom prst="rect">
            <a:avLst/>
          </a:prstGeom>
        </p:spPr>
        <p:txBody>
          <a:bodyPr lIns="0" tIns="0" rIns="0" bIns="0"/>
          <a:lstStyle>
            <a:lvl1pPr>
              <a:spcBef>
                <a:spcPts val="300"/>
              </a:spcBef>
              <a:defRPr sz="1600"/>
            </a:lvl1pPr>
            <a:lvl2pPr marL="620485" indent="-163285">
              <a:spcBef>
                <a:spcPts val="300"/>
              </a:spcBef>
              <a:defRPr sz="1600"/>
            </a:lvl2pPr>
            <a:lvl3pPr marL="1066800" indent="-152400">
              <a:spcBef>
                <a:spcPts val="300"/>
              </a:spcBef>
              <a:defRPr sz="1600"/>
            </a:lvl3pPr>
            <a:lvl4pPr marL="1554480" indent="-182880">
              <a:spcBef>
                <a:spcPts val="300"/>
              </a:spcBef>
              <a:defRPr sz="1600"/>
            </a:lvl4pPr>
            <a:lvl5pPr marL="2011679" indent="-182879">
              <a:spcBef>
                <a:spcPts val="300"/>
              </a:spcBef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802640" y="6307422"/>
            <a:ext cx="358414" cy="370841"/>
          </a:xfrm>
          <a:prstGeom prst="rect">
            <a:avLst/>
          </a:prstGeom>
        </p:spPr>
        <p:txBody>
          <a:bodyPr/>
          <a:lstStyle>
            <a:lvl1pPr algn="ctr">
              <a:defRPr sz="1800">
                <a:solidFill>
                  <a:srgbClr val="FFFFFF"/>
                </a:solidFill>
                <a:latin typeface="DIN Pro Bold"/>
                <a:ea typeface="DIN Pro Bold"/>
                <a:cs typeface="DIN Pro Bold"/>
                <a:sym typeface="DIN Pro 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6399886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09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1042991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18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89050343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127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8554448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36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90465105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45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46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14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8991282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55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84044356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79738089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70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71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89423269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180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81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8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8" y="6414761"/>
            <a:ext cx="258623" cy="248303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6171176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0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9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06757259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199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7240612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08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22312" y="2906713"/>
            <a:ext cx="7772401" cy="1500190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9353071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17" name="Уровень текста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1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76271155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26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27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1"/>
            <a:ext cx="4041775" cy="639766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22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8076567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3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2166342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07812419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6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51" name="Уровень текста 1…"/>
          <p:cNvSpPr txBox="1">
            <a:spLocks noGrp="1"/>
          </p:cNvSpPr>
          <p:nvPr>
            <p:ph type="body" idx="1" hasCustomPrompt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590" indent="-326390"/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52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2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56464823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Текст заголовка"/>
          <p:cNvSpPr txBox="1"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3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261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3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62" name="Уровень текста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792288" y="5367337"/>
            <a:ext cx="5486403" cy="804865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6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5" y="6422125"/>
            <a:ext cx="272996" cy="233575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151061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7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5800917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80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81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29269780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lIns="45718" tIns="45718" rIns="45718" bIns="45718"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289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9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0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96829261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29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99509328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0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lIns="45718" tIns="45718" rIns="45718" bIns="45718"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08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4"/>
          </a:xfrm>
          <a:prstGeom prst="rect">
            <a:avLst/>
          </a:prstGeom>
        </p:spPr>
        <p:txBody>
          <a:bodyPr lIns="45718" tIns="45718" rIns="45718" bIns="45718" anchor="b"/>
          <a:lstStyle/>
          <a:p>
            <a:endParaRPr/>
          </a:p>
        </p:txBody>
      </p:sp>
      <p:sp>
        <p:nvSpPr>
          <p:cNvPr id="30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93075603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1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5610097"/>
      </p:ext>
    </p:extLst>
  </p:cSld>
  <p:clrMapOvr>
    <a:masterClrMapping/>
  </p:clrMapOvr>
  <p:transition spd="med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1685872"/>
      </p:ext>
    </p:extLst>
  </p:cSld>
  <p:clrMapOvr>
    <a:masterClrMapping/>
  </p:clrMapOvr>
  <p:transition spd="med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5" cy="1162050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3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33" name="Текст 3"/>
          <p:cNvSpPr>
            <a:spLocks noGrp="1"/>
          </p:cNvSpPr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33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45735047"/>
      </p:ext>
    </p:extLst>
  </p:cSld>
  <p:clrMapOvr>
    <a:masterClrMapping/>
  </p:clrMapOvr>
  <p:transition spd="med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2" cy="566738"/>
          </a:xfrm>
          <a:prstGeom prst="rect">
            <a:avLst/>
          </a:prstGeom>
        </p:spPr>
        <p:txBody>
          <a:bodyPr lIns="45718" tIns="45718" rIns="45718" bIns="45718"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342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2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4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 lIns="45718" tIns="45718" rIns="45718" bIns="45718"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4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13802" y="6422124"/>
            <a:ext cx="272998" cy="233577"/>
          </a:xfrm>
          <a:prstGeom prst="rect">
            <a:avLst/>
          </a:prstGeom>
        </p:spPr>
        <p:txBody>
          <a:bodyPr lIns="45718" tIns="45718" rIns="45718" bIns="45718"/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03585165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352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5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4419600" y="6172200"/>
            <a:ext cx="21336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09450788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Титульны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3329582"/>
          </a:xfrm>
          <a:prstGeom prst="rect">
            <a:avLst/>
          </a:prstGeom>
        </p:spPr>
        <p:txBody>
          <a:bodyPr anchor="b"/>
          <a:lstStyle>
            <a:lvl1pPr algn="l" defTabSz="457206">
              <a:defRPr sz="7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6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142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6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31758412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Заголовок и объект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82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27699" y="2052925"/>
            <a:ext cx="6711655" cy="4195482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8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7340100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Заголовок раздел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2861734"/>
            <a:ext cx="6620968" cy="1915648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39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 cap="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9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37603837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Два объекта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12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27699" y="2060575"/>
            <a:ext cx="3298114" cy="4195764"/>
          </a:xfrm>
          <a:prstGeom prst="rect">
            <a:avLst/>
          </a:prstGeom>
        </p:spPr>
        <p:txBody>
          <a:bodyPr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8681" indent="-32147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8335" indent="-293919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714529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7173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03031421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Сравнение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6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2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27699" y="1905000"/>
            <a:ext cx="32981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28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241975" y="1905000"/>
            <a:ext cx="3298114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2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7773872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Только заголовок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43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3374102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Пустой слайд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1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2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3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4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5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6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82153895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Объект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4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5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6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7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8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2551463" cy="1447800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70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3589397" y="1447800"/>
            <a:ext cx="3898014" cy="4572000"/>
          </a:xfrm>
          <a:prstGeom prst="rect">
            <a:avLst/>
          </a:prstGeom>
        </p:spPr>
        <p:txBody>
          <a:bodyPr anchor="ctr"/>
          <a:lstStyle>
            <a:lvl1pPr marL="342906" indent="-342906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774712" indent="-317505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200170" indent="-285754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698200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155407" indent="-326577" defTabSz="457206">
              <a:spcBef>
                <a:spcPts val="1000"/>
              </a:spcBef>
              <a:buClr>
                <a:srgbClr val="8AD0D6"/>
              </a:buClr>
              <a:buSzPct val="80000"/>
              <a:buFontTx/>
              <a:buChar char=""/>
              <a:defRPr sz="20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7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3129281"/>
            <a:ext cx="2551463" cy="289560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47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955146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Рисунок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5655" y="1854192"/>
            <a:ext cx="3820676" cy="1574809"/>
          </a:xfrm>
          <a:prstGeom prst="rect">
            <a:avLst/>
          </a:prstGeom>
        </p:spPr>
        <p:txBody>
          <a:bodyPr anchor="b"/>
          <a:lstStyle>
            <a:lvl1pPr algn="l" defTabSz="457206">
              <a:defRPr sz="36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486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5213517" y="1143000"/>
            <a:ext cx="2400926" cy="4572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487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3657600"/>
            <a:ext cx="3814729" cy="1371600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88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8892864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анорамная фотография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6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7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8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9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0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3" y="4800586"/>
            <a:ext cx="6620968" cy="566739"/>
          </a:xfrm>
          <a:prstGeom prst="rect">
            <a:avLst/>
          </a:prstGeom>
        </p:spPr>
        <p:txBody>
          <a:bodyPr anchor="b"/>
          <a:lstStyle>
            <a:lvl1pPr algn="l" defTabSz="457206">
              <a:defRPr sz="24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02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866441" y="685799"/>
            <a:ext cx="6620969" cy="3640668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0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3" y="5367325"/>
            <a:ext cx="6620966" cy="493713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2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0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30239686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пись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1447800"/>
            <a:ext cx="6620969" cy="1981200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18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866441" y="3657600"/>
            <a:ext cx="6620969" cy="2362200"/>
          </a:xfrm>
          <a:prstGeom prst="rect">
            <a:avLst/>
          </a:prstGeom>
        </p:spPr>
        <p:txBody>
          <a:bodyPr anchor="ctr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1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62581239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Цитата с подписью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7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8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9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0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1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3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181408" y="1447800"/>
            <a:ext cx="6001050" cy="2323375"/>
          </a:xfrm>
          <a:prstGeom prst="rect">
            <a:avLst/>
          </a:prstGeom>
        </p:spPr>
        <p:txBody>
          <a:bodyPr anchor="t"/>
          <a:lstStyle>
            <a:lvl1pPr algn="l" defTabSz="457206">
              <a:defRPr sz="48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33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448177" y="3771174"/>
            <a:ext cx="5461159" cy="342175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1400" cap="small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3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66441" y="4350656"/>
            <a:ext cx="6620969" cy="1676401"/>
          </a:xfrm>
          <a:prstGeom prst="rect">
            <a:avLst/>
          </a:prstGeom>
        </p:spPr>
        <p:txBody>
          <a:bodyPr anchor="ctr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35" name="TextBox 11"/>
          <p:cNvSpPr txBox="1"/>
          <p:nvPr/>
        </p:nvSpPr>
        <p:spPr>
          <a:xfrm>
            <a:off x="719616" y="971253"/>
            <a:ext cx="510152" cy="18187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“</a:t>
            </a:r>
          </a:p>
        </p:txBody>
      </p:sp>
      <p:sp>
        <p:nvSpPr>
          <p:cNvPr id="536" name="TextBox 14"/>
          <p:cNvSpPr txBox="1"/>
          <p:nvPr/>
        </p:nvSpPr>
        <p:spPr>
          <a:xfrm>
            <a:off x="7045409" y="2613786"/>
            <a:ext cx="510152" cy="1818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12200">
                <a:solidFill>
                  <a:srgbClr val="8AD0D6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”</a:t>
            </a:r>
          </a:p>
        </p:txBody>
      </p:sp>
      <p:sp>
        <p:nvSpPr>
          <p:cNvPr id="537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39552513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рточка имен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5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6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7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8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9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0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66441" y="3124200"/>
            <a:ext cx="6620969" cy="1653181"/>
          </a:xfrm>
          <a:prstGeom prst="rect">
            <a:avLst/>
          </a:prstGeom>
        </p:spPr>
        <p:txBody>
          <a:bodyPr anchor="b"/>
          <a:lstStyle>
            <a:lvl1pPr algn="l" defTabSz="457206">
              <a:defRPr sz="40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51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866441" y="4777380"/>
            <a:ext cx="6620969" cy="860401"/>
          </a:xfrm>
          <a:prstGeom prst="rect">
            <a:avLst/>
          </a:prstGeom>
        </p:spPr>
        <p:txBody>
          <a:bodyPr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0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52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9797405"/>
      </p:ext>
    </p:extLst>
  </p:cSld>
  <p:clrMapOvr>
    <a:masterClrMapping/>
  </p:clrMapOvr>
  <p:transition spd="med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ри колонк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0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1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2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3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4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5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66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74834" y="1981200"/>
            <a:ext cx="2210725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67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89475" y="2667000"/>
            <a:ext cx="2196084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8" name="Text Placeholder 4"/>
          <p:cNvSpPr>
            <a:spLocks noGrp="1"/>
          </p:cNvSpPr>
          <p:nvPr>
            <p:ph type="body" sz="quarter" idx="22"/>
          </p:nvPr>
        </p:nvSpPr>
        <p:spPr>
          <a:xfrm>
            <a:off x="2913503" y="1981200"/>
            <a:ext cx="2202755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69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2905586" y="2667000"/>
            <a:ext cx="2210672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0" name="Text Placeholder 4"/>
          <p:cNvSpPr>
            <a:spLocks noGrp="1"/>
          </p:cNvSpPr>
          <p:nvPr>
            <p:ph type="body" sz="quarter" idx="24"/>
          </p:nvPr>
        </p:nvSpPr>
        <p:spPr>
          <a:xfrm>
            <a:off x="5344917" y="1981200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1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5344917" y="2667000"/>
            <a:ext cx="2199659" cy="3589338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72" name="Straight Connector 16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73" name="Straight Connector 17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7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8091070"/>
      </p:ext>
    </p:extLst>
  </p:cSld>
  <p:clrMapOvr>
    <a:masterClrMapping/>
  </p:clrMapOvr>
  <p:transition spd="med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толбец с тремя рисунками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Oval 21"/>
          <p:cNvSpPr/>
          <p:nvPr/>
        </p:nvSpPr>
        <p:spPr>
          <a:xfrm>
            <a:off x="6299432" y="1676400"/>
            <a:ext cx="2819401" cy="2819400"/>
          </a:xfrm>
          <a:prstGeom prst="ellipse">
            <a:avLst/>
          </a:prstGeom>
          <a:gradFill>
            <a:gsLst>
              <a:gs pos="0">
                <a:srgbClr val="50B9C1">
                  <a:alpha val="7000"/>
                </a:srgbClr>
              </a:gs>
              <a:gs pos="36000">
                <a:srgbClr val="50B9C1">
                  <a:alpha val="6000"/>
                </a:srgbClr>
              </a:gs>
              <a:gs pos="69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2" name="Oval 22"/>
          <p:cNvSpPr/>
          <p:nvPr/>
        </p:nvSpPr>
        <p:spPr>
          <a:xfrm>
            <a:off x="5689832" y="-457200"/>
            <a:ext cx="1600201" cy="1600200"/>
          </a:xfrm>
          <a:prstGeom prst="ellipse">
            <a:avLst/>
          </a:prstGeom>
          <a:gradFill>
            <a:gsLst>
              <a:gs pos="0">
                <a:srgbClr val="50B9C1">
                  <a:alpha val="14000"/>
                </a:srgbClr>
              </a:gs>
              <a:gs pos="36000">
                <a:srgbClr val="50B9C1">
                  <a:alpha val="7000"/>
                </a:srgbClr>
              </a:gs>
              <a:gs pos="73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3" name="Oval 23"/>
          <p:cNvSpPr/>
          <p:nvPr/>
        </p:nvSpPr>
        <p:spPr>
          <a:xfrm>
            <a:off x="6299432" y="6096000"/>
            <a:ext cx="990601" cy="990600"/>
          </a:xfrm>
          <a:prstGeom prst="ellipse">
            <a:avLst/>
          </a:prstGeom>
          <a:gradFill>
            <a:gsLst>
              <a:gs pos="0">
                <a:srgbClr val="50B9C1">
                  <a:alpha val="9000"/>
                </a:srgbClr>
              </a:gs>
              <a:gs pos="36000">
                <a:srgbClr val="50B9C1">
                  <a:alpha val="5000"/>
                </a:srgbClr>
              </a:gs>
              <a:gs pos="66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4" name="Oval 19"/>
          <p:cNvSpPr/>
          <p:nvPr/>
        </p:nvSpPr>
        <p:spPr>
          <a:xfrm>
            <a:off x="-153988" y="2667000"/>
            <a:ext cx="4191001" cy="4191000"/>
          </a:xfrm>
          <a:prstGeom prst="ellipse">
            <a:avLst/>
          </a:prstGeom>
          <a:gradFill>
            <a:gsLst>
              <a:gs pos="0">
                <a:srgbClr val="50B9C1">
                  <a:alpha val="11000"/>
                </a:srgbClr>
              </a:gs>
              <a:gs pos="36000">
                <a:srgbClr val="50B9C1">
                  <a:alpha val="10000"/>
                </a:srgbClr>
              </a:gs>
              <a:gs pos="75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5" name="Oval 20"/>
          <p:cNvSpPr/>
          <p:nvPr/>
        </p:nvSpPr>
        <p:spPr>
          <a:xfrm>
            <a:off x="-839788" y="2895600"/>
            <a:ext cx="2362201" cy="2362200"/>
          </a:xfrm>
          <a:prstGeom prst="ellipse">
            <a:avLst/>
          </a:prstGeom>
          <a:gradFill>
            <a:gsLst>
              <a:gs pos="0">
                <a:srgbClr val="50B9C1">
                  <a:alpha val="8000"/>
                </a:srgbClr>
              </a:gs>
              <a:gs pos="36000">
                <a:srgbClr val="50B9C1">
                  <a:alpha val="8000"/>
                </a:srgbClr>
              </a:gs>
              <a:gs pos="72000">
                <a:srgbClr val="50B9C1">
                  <a:alpha val="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6" name="Rectangle 18"/>
          <p:cNvSpPr/>
          <p:nvPr/>
        </p:nvSpPr>
        <p:spPr>
          <a:xfrm>
            <a:off x="7745644" y="0"/>
            <a:ext cx="685801" cy="1099458"/>
          </a:xfrm>
          <a:prstGeom prst="rect">
            <a:avLst/>
          </a:prstGeom>
          <a:solidFill>
            <a:srgbClr val="B01513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45000"/>
              </a:srgbClr>
            </a:outerShdw>
          </a:effectLst>
        </p:spPr>
        <p:txBody>
          <a:bodyPr lIns="45719" rIns="45719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84709" y="452718"/>
            <a:ext cx="7055382" cy="1400531"/>
          </a:xfrm>
          <a:prstGeom prst="rect">
            <a:avLst/>
          </a:prstGeom>
        </p:spPr>
        <p:txBody>
          <a:bodyPr anchor="t"/>
          <a:lstStyle>
            <a:lvl1pPr algn="l" defTabSz="457206">
              <a:defRPr sz="4200">
                <a:solidFill>
                  <a:srgbClr val="EBEBEB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58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89475" y="4250949"/>
            <a:ext cx="2205613" cy="576263"/>
          </a:xfrm>
          <a:prstGeom prst="rect">
            <a:avLst/>
          </a:prstGeom>
        </p:spPr>
        <p:txBody>
          <a:bodyPr anchor="b"/>
          <a:lstStyle>
            <a:lvl1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indent="4572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indent="9144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indent="13716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indent="182880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9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489474" y="2209800"/>
            <a:ext cx="2205614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0" name="Text Placeholder 3"/>
          <p:cNvSpPr>
            <a:spLocks noGrp="1"/>
          </p:cNvSpPr>
          <p:nvPr>
            <p:ph type="body" sz="quarter" idx="22"/>
          </p:nvPr>
        </p:nvSpPr>
        <p:spPr>
          <a:xfrm>
            <a:off x="489474" y="4827211"/>
            <a:ext cx="2205614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1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2917792" y="4250949"/>
            <a:ext cx="2198467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2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2917791" y="2209800"/>
            <a:ext cx="2198467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3" name="Text Placeholder 3"/>
          <p:cNvSpPr>
            <a:spLocks noGrp="1"/>
          </p:cNvSpPr>
          <p:nvPr>
            <p:ph type="body" sz="quarter" idx="25"/>
          </p:nvPr>
        </p:nvSpPr>
        <p:spPr>
          <a:xfrm>
            <a:off x="2916776" y="4827211"/>
            <a:ext cx="2201379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4" name="Text Placeholder 4"/>
          <p:cNvSpPr>
            <a:spLocks noGrp="1"/>
          </p:cNvSpPr>
          <p:nvPr>
            <p:ph type="body" sz="quarter" idx="26"/>
          </p:nvPr>
        </p:nvSpPr>
        <p:spPr>
          <a:xfrm>
            <a:off x="5344917" y="4250949"/>
            <a:ext cx="2199659" cy="576263"/>
          </a:xfrm>
          <a:prstGeom prst="rect">
            <a:avLst/>
          </a:prstGeom>
        </p:spPr>
        <p:txBody>
          <a:bodyPr anchor="b"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2400">
                <a:solidFill>
                  <a:srgbClr val="8AD0D6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5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5344916" y="2209800"/>
            <a:ext cx="2199658" cy="1524000"/>
          </a:xfrm>
          <a:prstGeom prst="rect">
            <a:avLst/>
          </a:prstGeom>
          <a:effectLst>
            <a:outerShdw blurRad="50800" dist="50800" dir="5400000" rotWithShape="0">
              <a:srgbClr val="000000">
                <a:alpha val="43000"/>
              </a:srgbClr>
            </a:outerShdw>
          </a:effectLst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96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5344824" y="4827208"/>
            <a:ext cx="2202572" cy="659190"/>
          </a:xfrm>
          <a:prstGeom prst="rect">
            <a:avLst/>
          </a:prstGeom>
        </p:spPr>
        <p:txBody>
          <a:bodyPr/>
          <a:lstStyle/>
          <a:p>
            <a:pPr marL="0" indent="0" defTabSz="457206">
              <a:spcBef>
                <a:spcPts val="1000"/>
              </a:spcBef>
              <a:buSzTx/>
              <a:buFontTx/>
              <a:buNone/>
              <a:defRPr sz="14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597" name="Straight Connector 18"/>
          <p:cNvSpPr/>
          <p:nvPr/>
        </p:nvSpPr>
        <p:spPr>
          <a:xfrm flipH="1">
            <a:off x="2795334" y="2133600"/>
            <a:ext cx="1" cy="3962400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98" name="Straight Connector 19"/>
          <p:cNvSpPr/>
          <p:nvPr/>
        </p:nvSpPr>
        <p:spPr>
          <a:xfrm flipH="1">
            <a:off x="5223030" y="2133600"/>
            <a:ext cx="1" cy="3966882"/>
          </a:xfrm>
          <a:prstGeom prst="line">
            <a:avLst/>
          </a:prstGeom>
          <a:ln w="12700" cap="rnd">
            <a:solidFill>
              <a:srgbClr val="8AD0D6">
                <a:alpha val="40000"/>
              </a:srgbClr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99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7831694" y="540182"/>
            <a:ext cx="498287" cy="523241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385950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26" Type="http://schemas.openxmlformats.org/officeDocument/2006/relationships/slideLayout" Target="../slideLayouts/slideLayout80.xml"/><Relationship Id="rId39" Type="http://schemas.openxmlformats.org/officeDocument/2006/relationships/slideLayout" Target="../slideLayouts/slideLayout93.xml"/><Relationship Id="rId21" Type="http://schemas.openxmlformats.org/officeDocument/2006/relationships/slideLayout" Target="../slideLayouts/slideLayout75.xml"/><Relationship Id="rId34" Type="http://schemas.openxmlformats.org/officeDocument/2006/relationships/slideLayout" Target="../slideLayouts/slideLayout88.xml"/><Relationship Id="rId42" Type="http://schemas.openxmlformats.org/officeDocument/2006/relationships/slideLayout" Target="../slideLayouts/slideLayout96.xml"/><Relationship Id="rId47" Type="http://schemas.openxmlformats.org/officeDocument/2006/relationships/slideLayout" Target="../slideLayouts/slideLayout101.xml"/><Relationship Id="rId50" Type="http://schemas.openxmlformats.org/officeDocument/2006/relationships/slideLayout" Target="../slideLayouts/slideLayout104.xml"/><Relationship Id="rId55" Type="http://schemas.openxmlformats.org/officeDocument/2006/relationships/theme" Target="../theme/theme2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5" Type="http://schemas.openxmlformats.org/officeDocument/2006/relationships/slideLayout" Target="../slideLayouts/slideLayout79.xml"/><Relationship Id="rId33" Type="http://schemas.openxmlformats.org/officeDocument/2006/relationships/slideLayout" Target="../slideLayouts/slideLayout87.xml"/><Relationship Id="rId38" Type="http://schemas.openxmlformats.org/officeDocument/2006/relationships/slideLayout" Target="../slideLayouts/slideLayout92.xml"/><Relationship Id="rId46" Type="http://schemas.openxmlformats.org/officeDocument/2006/relationships/slideLayout" Target="../slideLayouts/slideLayout100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slideLayout" Target="../slideLayouts/slideLayout74.xml"/><Relationship Id="rId29" Type="http://schemas.openxmlformats.org/officeDocument/2006/relationships/slideLayout" Target="../slideLayouts/slideLayout83.xml"/><Relationship Id="rId41" Type="http://schemas.openxmlformats.org/officeDocument/2006/relationships/slideLayout" Target="../slideLayouts/slideLayout95.xml"/><Relationship Id="rId54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24" Type="http://schemas.openxmlformats.org/officeDocument/2006/relationships/slideLayout" Target="../slideLayouts/slideLayout78.xml"/><Relationship Id="rId32" Type="http://schemas.openxmlformats.org/officeDocument/2006/relationships/slideLayout" Target="../slideLayouts/slideLayout86.xml"/><Relationship Id="rId37" Type="http://schemas.openxmlformats.org/officeDocument/2006/relationships/slideLayout" Target="../slideLayouts/slideLayout91.xml"/><Relationship Id="rId40" Type="http://schemas.openxmlformats.org/officeDocument/2006/relationships/slideLayout" Target="../slideLayouts/slideLayout94.xml"/><Relationship Id="rId45" Type="http://schemas.openxmlformats.org/officeDocument/2006/relationships/slideLayout" Target="../slideLayouts/slideLayout99.xml"/><Relationship Id="rId53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23" Type="http://schemas.openxmlformats.org/officeDocument/2006/relationships/slideLayout" Target="../slideLayouts/slideLayout77.xml"/><Relationship Id="rId28" Type="http://schemas.openxmlformats.org/officeDocument/2006/relationships/slideLayout" Target="../slideLayouts/slideLayout82.xml"/><Relationship Id="rId36" Type="http://schemas.openxmlformats.org/officeDocument/2006/relationships/slideLayout" Target="../slideLayouts/slideLayout90.xml"/><Relationship Id="rId49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64.xml"/><Relationship Id="rId19" Type="http://schemas.openxmlformats.org/officeDocument/2006/relationships/slideLayout" Target="../slideLayouts/slideLayout73.xml"/><Relationship Id="rId31" Type="http://schemas.openxmlformats.org/officeDocument/2006/relationships/slideLayout" Target="../slideLayouts/slideLayout85.xml"/><Relationship Id="rId44" Type="http://schemas.openxmlformats.org/officeDocument/2006/relationships/slideLayout" Target="../slideLayouts/slideLayout98.xml"/><Relationship Id="rId52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Relationship Id="rId22" Type="http://schemas.openxmlformats.org/officeDocument/2006/relationships/slideLayout" Target="../slideLayouts/slideLayout76.xml"/><Relationship Id="rId27" Type="http://schemas.openxmlformats.org/officeDocument/2006/relationships/slideLayout" Target="../slideLayouts/slideLayout81.xml"/><Relationship Id="rId30" Type="http://schemas.openxmlformats.org/officeDocument/2006/relationships/slideLayout" Target="../slideLayouts/slideLayout84.xml"/><Relationship Id="rId35" Type="http://schemas.openxmlformats.org/officeDocument/2006/relationships/slideLayout" Target="../slideLayouts/slideLayout89.xml"/><Relationship Id="rId43" Type="http://schemas.openxmlformats.org/officeDocument/2006/relationships/slideLayout" Target="../slideLayouts/slideLayout97.xml"/><Relationship Id="rId48" Type="http://schemas.openxmlformats.org/officeDocument/2006/relationships/slideLayout" Target="../slideLayouts/slideLayout102.xml"/><Relationship Id="rId8" Type="http://schemas.openxmlformats.org/officeDocument/2006/relationships/slideLayout" Target="../slideLayouts/slideLayout62.xml"/><Relationship Id="rId51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  <p:sldLayoutId id="2147483696" r:id="rId48"/>
    <p:sldLayoutId id="2147483697" r:id="rId49"/>
    <p:sldLayoutId id="2147483698" r:id="rId50"/>
    <p:sldLayoutId id="2147483699" r:id="rId51"/>
    <p:sldLayoutId id="2147483700" r:id="rId52"/>
    <p:sldLayoutId id="2147483701" r:id="rId53"/>
    <p:sldLayoutId id="2147483702" r:id="rId54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567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  <p:sldLayoutId id="2147483775" r:id="rId17"/>
    <p:sldLayoutId id="2147483776" r:id="rId18"/>
    <p:sldLayoutId id="2147483777" r:id="rId19"/>
    <p:sldLayoutId id="2147483778" r:id="rId20"/>
    <p:sldLayoutId id="2147483779" r:id="rId21"/>
    <p:sldLayoutId id="2147483780" r:id="rId22"/>
    <p:sldLayoutId id="2147483781" r:id="rId23"/>
    <p:sldLayoutId id="2147483782" r:id="rId24"/>
    <p:sldLayoutId id="2147483783" r:id="rId25"/>
    <p:sldLayoutId id="2147483784" r:id="rId26"/>
    <p:sldLayoutId id="2147483785" r:id="rId27"/>
    <p:sldLayoutId id="2147483786" r:id="rId28"/>
    <p:sldLayoutId id="2147483787" r:id="rId29"/>
    <p:sldLayoutId id="2147483788" r:id="rId30"/>
    <p:sldLayoutId id="2147483789" r:id="rId31"/>
    <p:sldLayoutId id="2147483790" r:id="rId32"/>
    <p:sldLayoutId id="2147483791" r:id="rId33"/>
    <p:sldLayoutId id="2147483792" r:id="rId34"/>
    <p:sldLayoutId id="2147483793" r:id="rId35"/>
    <p:sldLayoutId id="2147483794" r:id="rId36"/>
    <p:sldLayoutId id="2147483795" r:id="rId37"/>
    <p:sldLayoutId id="2147483796" r:id="rId38"/>
    <p:sldLayoutId id="2147483797" r:id="rId39"/>
    <p:sldLayoutId id="2147483798" r:id="rId40"/>
    <p:sldLayoutId id="2147483799" r:id="rId41"/>
    <p:sldLayoutId id="2147483800" r:id="rId42"/>
    <p:sldLayoutId id="2147483801" r:id="rId43"/>
    <p:sldLayoutId id="2147483802" r:id="rId44"/>
    <p:sldLayoutId id="2147483803" r:id="rId45"/>
    <p:sldLayoutId id="2147483804" r:id="rId46"/>
    <p:sldLayoutId id="2147483805" r:id="rId47"/>
    <p:sldLayoutId id="2147483806" r:id="rId48"/>
    <p:sldLayoutId id="2147483807" r:id="rId49"/>
    <p:sldLayoutId id="2147483808" r:id="rId50"/>
    <p:sldLayoutId id="2147483809" r:id="rId51"/>
    <p:sldLayoutId id="2147483810" r:id="rId52"/>
    <p:sldLayoutId id="2147483811" r:id="rId53"/>
    <p:sldLayoutId id="2147483812" r:id="rId54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3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3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3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doi.org/10.24884/1609-2201-2025-104-1-72-76" TargetMode="External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doi.org/10.24884/1609-2201-2025-104-1-72-76" TargetMode="External"/><Relationship Id="rId1" Type="http://schemas.openxmlformats.org/officeDocument/2006/relationships/slideLayout" Target="../slideLayouts/slideLayout3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doi.org/10.24884/1609-2201-2025-104-1-72-76" TargetMode="External"/><Relationship Id="rId1" Type="http://schemas.openxmlformats.org/officeDocument/2006/relationships/slideLayout" Target="../slideLayouts/slideLayout3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6.xml"/><Relationship Id="rId4" Type="http://schemas.microsoft.com/office/2007/relationships/hdphoto" Target="../media/hdphoto1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epilepsia_56" TargetMode="External"/><Relationship Id="rId7" Type="http://schemas.openxmlformats.org/officeDocument/2006/relationships/image" Target="../media/image4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8" name="logo эпилепсия56.png" descr="logo эпилепсия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123" y="420305"/>
            <a:ext cx="2330726" cy="604526"/>
          </a:xfrm>
          <a:prstGeom prst="rect">
            <a:avLst/>
          </a:prstGeom>
          <a:ln w="12700">
            <a:miter lim="400000"/>
          </a:ln>
        </p:spPr>
      </p:pic>
      <p:sp>
        <p:nvSpPr>
          <p:cNvPr id="609" name="Прямоугольник"/>
          <p:cNvSpPr/>
          <p:nvPr/>
        </p:nvSpPr>
        <p:spPr>
          <a:xfrm>
            <a:off x="-6028" y="1512129"/>
            <a:ext cx="9156056" cy="1270004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610" name="Заголовок 1"/>
          <p:cNvSpPr txBox="1"/>
          <p:nvPr/>
        </p:nvSpPr>
        <p:spPr>
          <a:xfrm>
            <a:off x="325870" y="1748969"/>
            <a:ext cx="8492260" cy="7963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algn="ctr">
              <a:lnSpc>
                <a:spcPct val="135000"/>
              </a:lnSpc>
              <a:defRPr sz="15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ЭПИЛЕПТИЧЕСКАЯ МАСКА - СИНКОПЭ</a:t>
            </a:r>
          </a:p>
        </p:txBody>
      </p:sp>
      <p:pic>
        <p:nvPicPr>
          <p:cNvPr id="611" name="Антон.png" descr="Антон.png"/>
          <p:cNvPicPr>
            <a:picLocks noChangeAspect="1"/>
          </p:cNvPicPr>
          <p:nvPr/>
        </p:nvPicPr>
        <p:blipFill>
          <a:blip r:embed="rId3"/>
          <a:srcRect l="15192" t="13058" r="29003" b="4"/>
          <a:stretch>
            <a:fillRect/>
          </a:stretch>
        </p:blipFill>
        <p:spPr>
          <a:xfrm>
            <a:off x="17253" y="3086918"/>
            <a:ext cx="3621088" cy="37608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11011" y="0"/>
                </a:moveTo>
                <a:cubicBezTo>
                  <a:pt x="10552" y="-1"/>
                  <a:pt x="10489" y="6"/>
                  <a:pt x="10151" y="96"/>
                </a:cubicBezTo>
                <a:cubicBezTo>
                  <a:pt x="9951" y="149"/>
                  <a:pt x="9701" y="200"/>
                  <a:pt x="9593" y="212"/>
                </a:cubicBezTo>
                <a:cubicBezTo>
                  <a:pt x="9484" y="223"/>
                  <a:pt x="9401" y="244"/>
                  <a:pt x="9408" y="255"/>
                </a:cubicBezTo>
                <a:cubicBezTo>
                  <a:pt x="9420" y="274"/>
                  <a:pt x="9321" y="319"/>
                  <a:pt x="8873" y="501"/>
                </a:cubicBezTo>
                <a:cubicBezTo>
                  <a:pt x="8779" y="539"/>
                  <a:pt x="8730" y="573"/>
                  <a:pt x="8752" y="586"/>
                </a:cubicBezTo>
                <a:cubicBezTo>
                  <a:pt x="8774" y="599"/>
                  <a:pt x="8671" y="681"/>
                  <a:pt x="8492" y="791"/>
                </a:cubicBezTo>
                <a:cubicBezTo>
                  <a:pt x="8328" y="891"/>
                  <a:pt x="8194" y="988"/>
                  <a:pt x="8194" y="1007"/>
                </a:cubicBezTo>
                <a:cubicBezTo>
                  <a:pt x="8193" y="1027"/>
                  <a:pt x="8146" y="1075"/>
                  <a:pt x="8092" y="1112"/>
                </a:cubicBezTo>
                <a:cubicBezTo>
                  <a:pt x="7918" y="1231"/>
                  <a:pt x="7446" y="1882"/>
                  <a:pt x="7237" y="2291"/>
                </a:cubicBezTo>
                <a:cubicBezTo>
                  <a:pt x="7042" y="2671"/>
                  <a:pt x="7042" y="2672"/>
                  <a:pt x="7048" y="2924"/>
                </a:cubicBezTo>
                <a:cubicBezTo>
                  <a:pt x="7051" y="3063"/>
                  <a:pt x="7083" y="3374"/>
                  <a:pt x="7119" y="3613"/>
                </a:cubicBezTo>
                <a:cubicBezTo>
                  <a:pt x="7154" y="3852"/>
                  <a:pt x="7191" y="4194"/>
                  <a:pt x="7202" y="4372"/>
                </a:cubicBezTo>
                <a:cubicBezTo>
                  <a:pt x="7219" y="4675"/>
                  <a:pt x="7217" y="4696"/>
                  <a:pt x="7159" y="4714"/>
                </a:cubicBezTo>
                <a:cubicBezTo>
                  <a:pt x="7125" y="4724"/>
                  <a:pt x="7062" y="4791"/>
                  <a:pt x="7019" y="4862"/>
                </a:cubicBezTo>
                <a:cubicBezTo>
                  <a:pt x="6953" y="4974"/>
                  <a:pt x="6943" y="5025"/>
                  <a:pt x="6948" y="5249"/>
                </a:cubicBezTo>
                <a:cubicBezTo>
                  <a:pt x="6953" y="5473"/>
                  <a:pt x="6976" y="5571"/>
                  <a:pt x="7116" y="5965"/>
                </a:cubicBezTo>
                <a:cubicBezTo>
                  <a:pt x="7453" y="6909"/>
                  <a:pt x="7729" y="7226"/>
                  <a:pt x="8122" y="7112"/>
                </a:cubicBezTo>
                <a:cubicBezTo>
                  <a:pt x="8186" y="7094"/>
                  <a:pt x="8253" y="7076"/>
                  <a:pt x="8269" y="7071"/>
                </a:cubicBezTo>
                <a:cubicBezTo>
                  <a:pt x="8352" y="7047"/>
                  <a:pt x="8476" y="7670"/>
                  <a:pt x="8560" y="8541"/>
                </a:cubicBezTo>
                <a:lnTo>
                  <a:pt x="8615" y="9108"/>
                </a:lnTo>
                <a:lnTo>
                  <a:pt x="8381" y="9364"/>
                </a:lnTo>
                <a:cubicBezTo>
                  <a:pt x="8050" y="9725"/>
                  <a:pt x="7407" y="10288"/>
                  <a:pt x="7052" y="10531"/>
                </a:cubicBezTo>
                <a:cubicBezTo>
                  <a:pt x="6887" y="10645"/>
                  <a:pt x="6661" y="10823"/>
                  <a:pt x="6548" y="10927"/>
                </a:cubicBezTo>
                <a:cubicBezTo>
                  <a:pt x="6293" y="11162"/>
                  <a:pt x="5956" y="11350"/>
                  <a:pt x="5424" y="11554"/>
                </a:cubicBezTo>
                <a:cubicBezTo>
                  <a:pt x="4353" y="11963"/>
                  <a:pt x="3626" y="12273"/>
                  <a:pt x="3284" y="12468"/>
                </a:cubicBezTo>
                <a:cubicBezTo>
                  <a:pt x="2971" y="12646"/>
                  <a:pt x="2881" y="12716"/>
                  <a:pt x="2694" y="12924"/>
                </a:cubicBezTo>
                <a:cubicBezTo>
                  <a:pt x="2406" y="13244"/>
                  <a:pt x="2286" y="13445"/>
                  <a:pt x="1922" y="14216"/>
                </a:cubicBezTo>
                <a:cubicBezTo>
                  <a:pt x="977" y="16220"/>
                  <a:pt x="623" y="17319"/>
                  <a:pt x="431" y="18846"/>
                </a:cubicBezTo>
                <a:cubicBezTo>
                  <a:pt x="408" y="19030"/>
                  <a:pt x="337" y="19475"/>
                  <a:pt x="275" y="19835"/>
                </a:cubicBezTo>
                <a:cubicBezTo>
                  <a:pt x="212" y="20195"/>
                  <a:pt x="133" y="20709"/>
                  <a:pt x="97" y="20977"/>
                </a:cubicBezTo>
                <a:cubicBezTo>
                  <a:pt x="61" y="21245"/>
                  <a:pt x="25" y="21493"/>
                  <a:pt x="17" y="21531"/>
                </a:cubicBezTo>
                <a:lnTo>
                  <a:pt x="0" y="21599"/>
                </a:lnTo>
                <a:lnTo>
                  <a:pt x="10800" y="21599"/>
                </a:lnTo>
                <a:cubicBezTo>
                  <a:pt x="20813" y="21599"/>
                  <a:pt x="21600" y="21595"/>
                  <a:pt x="21600" y="21549"/>
                </a:cubicBezTo>
                <a:cubicBezTo>
                  <a:pt x="21600" y="21462"/>
                  <a:pt x="21252" y="18889"/>
                  <a:pt x="21202" y="18606"/>
                </a:cubicBezTo>
                <a:cubicBezTo>
                  <a:pt x="21175" y="18453"/>
                  <a:pt x="21063" y="18085"/>
                  <a:pt x="20940" y="17754"/>
                </a:cubicBezTo>
                <a:cubicBezTo>
                  <a:pt x="20821" y="17433"/>
                  <a:pt x="20614" y="16858"/>
                  <a:pt x="20480" y="16477"/>
                </a:cubicBezTo>
                <a:cubicBezTo>
                  <a:pt x="20347" y="16097"/>
                  <a:pt x="20182" y="15672"/>
                  <a:pt x="20116" y="15534"/>
                </a:cubicBezTo>
                <a:cubicBezTo>
                  <a:pt x="20049" y="15395"/>
                  <a:pt x="19927" y="15096"/>
                  <a:pt x="19843" y="14870"/>
                </a:cubicBezTo>
                <a:cubicBezTo>
                  <a:pt x="19760" y="14644"/>
                  <a:pt x="19622" y="14286"/>
                  <a:pt x="19538" y="14073"/>
                </a:cubicBezTo>
                <a:cubicBezTo>
                  <a:pt x="19454" y="13860"/>
                  <a:pt x="19386" y="13674"/>
                  <a:pt x="19386" y="13656"/>
                </a:cubicBezTo>
                <a:cubicBezTo>
                  <a:pt x="19386" y="13590"/>
                  <a:pt x="19211" y="13203"/>
                  <a:pt x="19112" y="13054"/>
                </a:cubicBezTo>
                <a:cubicBezTo>
                  <a:pt x="18845" y="12650"/>
                  <a:pt x="18295" y="12297"/>
                  <a:pt x="17315" y="11905"/>
                </a:cubicBezTo>
                <a:cubicBezTo>
                  <a:pt x="16985" y="11773"/>
                  <a:pt x="16669" y="11633"/>
                  <a:pt x="16612" y="11593"/>
                </a:cubicBezTo>
                <a:cubicBezTo>
                  <a:pt x="16555" y="11552"/>
                  <a:pt x="16383" y="11403"/>
                  <a:pt x="16231" y="11264"/>
                </a:cubicBezTo>
                <a:cubicBezTo>
                  <a:pt x="15812" y="10881"/>
                  <a:pt x="15488" y="10708"/>
                  <a:pt x="14943" y="10576"/>
                </a:cubicBezTo>
                <a:cubicBezTo>
                  <a:pt x="14713" y="10520"/>
                  <a:pt x="14675" y="10500"/>
                  <a:pt x="14507" y="10341"/>
                </a:cubicBezTo>
                <a:cubicBezTo>
                  <a:pt x="14406" y="10245"/>
                  <a:pt x="14202" y="10038"/>
                  <a:pt x="14055" y="9879"/>
                </a:cubicBezTo>
                <a:cubicBezTo>
                  <a:pt x="13908" y="9720"/>
                  <a:pt x="13739" y="9553"/>
                  <a:pt x="13679" y="9512"/>
                </a:cubicBezTo>
                <a:cubicBezTo>
                  <a:pt x="13575" y="9440"/>
                  <a:pt x="13568" y="9425"/>
                  <a:pt x="13567" y="9259"/>
                </a:cubicBezTo>
                <a:cubicBezTo>
                  <a:pt x="13567" y="9110"/>
                  <a:pt x="13584" y="9059"/>
                  <a:pt x="13665" y="8946"/>
                </a:cubicBezTo>
                <a:cubicBezTo>
                  <a:pt x="13797" y="8760"/>
                  <a:pt x="14048" y="8236"/>
                  <a:pt x="14133" y="7964"/>
                </a:cubicBezTo>
                <a:cubicBezTo>
                  <a:pt x="14227" y="7666"/>
                  <a:pt x="14294" y="7287"/>
                  <a:pt x="14294" y="7059"/>
                </a:cubicBezTo>
                <a:cubicBezTo>
                  <a:pt x="14294" y="6892"/>
                  <a:pt x="14305" y="6866"/>
                  <a:pt x="14394" y="6786"/>
                </a:cubicBezTo>
                <a:cubicBezTo>
                  <a:pt x="14546" y="6646"/>
                  <a:pt x="14630" y="6457"/>
                  <a:pt x="14817" y="5819"/>
                </a:cubicBezTo>
                <a:cubicBezTo>
                  <a:pt x="14948" y="5375"/>
                  <a:pt x="14991" y="5178"/>
                  <a:pt x="14990" y="5033"/>
                </a:cubicBezTo>
                <a:cubicBezTo>
                  <a:pt x="14989" y="4811"/>
                  <a:pt x="14921" y="4478"/>
                  <a:pt x="14865" y="4413"/>
                </a:cubicBezTo>
                <a:cubicBezTo>
                  <a:pt x="14827" y="4369"/>
                  <a:pt x="14764" y="3847"/>
                  <a:pt x="14763" y="3574"/>
                </a:cubicBezTo>
                <a:cubicBezTo>
                  <a:pt x="14762" y="3424"/>
                  <a:pt x="14682" y="3057"/>
                  <a:pt x="14567" y="2676"/>
                </a:cubicBezTo>
                <a:cubicBezTo>
                  <a:pt x="14492" y="2429"/>
                  <a:pt x="14339" y="2106"/>
                  <a:pt x="14195" y="1885"/>
                </a:cubicBezTo>
                <a:cubicBezTo>
                  <a:pt x="14151" y="1818"/>
                  <a:pt x="14071" y="1667"/>
                  <a:pt x="14015" y="1550"/>
                </a:cubicBezTo>
                <a:cubicBezTo>
                  <a:pt x="13931" y="1373"/>
                  <a:pt x="13880" y="1314"/>
                  <a:pt x="13724" y="1201"/>
                </a:cubicBezTo>
                <a:cubicBezTo>
                  <a:pt x="13620" y="1126"/>
                  <a:pt x="13537" y="1041"/>
                  <a:pt x="13537" y="1012"/>
                </a:cubicBezTo>
                <a:cubicBezTo>
                  <a:pt x="13537" y="899"/>
                  <a:pt x="13188" y="665"/>
                  <a:pt x="12549" y="353"/>
                </a:cubicBezTo>
                <a:cubicBezTo>
                  <a:pt x="11966" y="68"/>
                  <a:pt x="11672" y="1"/>
                  <a:pt x="1101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612" name="ДОКЛАДЧИК:…"/>
          <p:cNvSpPr txBox="1"/>
          <p:nvPr/>
        </p:nvSpPr>
        <p:spPr>
          <a:xfrm>
            <a:off x="3753377" y="3187537"/>
            <a:ext cx="4576163" cy="25042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lnSpc>
                <a:spcPct val="150000"/>
              </a:lnSpc>
              <a:defRPr sz="1000" b="1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ДОКЛАДЧИК:</a:t>
            </a:r>
          </a:p>
          <a:p>
            <a:pPr>
              <a:lnSpc>
                <a:spcPct val="150000"/>
              </a:lnSpc>
              <a:defRPr sz="1500" b="1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Антон</a:t>
            </a:r>
            <a:r>
              <a:rPr dirty="0"/>
              <a:t> </a:t>
            </a:r>
            <a:r>
              <a:rPr dirty="0" err="1"/>
              <a:t>Петрович</a:t>
            </a:r>
            <a:r>
              <a:rPr dirty="0"/>
              <a:t> </a:t>
            </a:r>
            <a:r>
              <a:rPr dirty="0" err="1"/>
              <a:t>Герцен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Заведующий</a:t>
            </a:r>
            <a:r>
              <a:rPr dirty="0"/>
              <a:t> </a:t>
            </a:r>
            <a:r>
              <a:rPr dirty="0" err="1"/>
              <a:t>неврологическим</a:t>
            </a:r>
            <a:r>
              <a:rPr dirty="0"/>
              <a:t> </a:t>
            </a:r>
            <a:r>
              <a:rPr dirty="0" err="1"/>
              <a:t>отделением</a:t>
            </a:r>
            <a:r>
              <a:rPr dirty="0"/>
              <a:t> </a:t>
            </a:r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медицинского</a:t>
            </a:r>
            <a:r>
              <a:rPr dirty="0"/>
              <a:t>  </a:t>
            </a:r>
            <a:r>
              <a:rPr dirty="0" err="1"/>
              <a:t>центра</a:t>
            </a:r>
            <a:r>
              <a:rPr dirty="0"/>
              <a:t> ООО «ЭПИЛЕПСИЯ56».</a:t>
            </a:r>
            <a:br>
              <a:rPr dirty="0"/>
            </a:br>
            <a:r>
              <a:rPr dirty="0" err="1"/>
              <a:t>Руководитель</a:t>
            </a:r>
            <a:r>
              <a:rPr dirty="0"/>
              <a:t> </a:t>
            </a:r>
            <a:r>
              <a:rPr dirty="0" err="1"/>
              <a:t>оренбургского</a:t>
            </a:r>
            <a:r>
              <a:rPr dirty="0"/>
              <a:t> </a:t>
            </a:r>
            <a:r>
              <a:rPr dirty="0" err="1"/>
              <a:t>представительства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НП “</a:t>
            </a:r>
            <a:r>
              <a:rPr dirty="0" err="1"/>
              <a:t>объединение</a:t>
            </a:r>
            <a:r>
              <a:rPr dirty="0"/>
              <a:t> </a:t>
            </a:r>
            <a:r>
              <a:rPr dirty="0" err="1"/>
              <a:t>врачей-эпилптологов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”.</a:t>
            </a:r>
            <a:br>
              <a:rPr dirty="0"/>
            </a:br>
            <a:r>
              <a:rPr dirty="0" err="1"/>
              <a:t>Председатель</a:t>
            </a:r>
            <a:r>
              <a:rPr dirty="0"/>
              <a:t> </a:t>
            </a:r>
            <a:r>
              <a:rPr dirty="0" err="1"/>
              <a:t>Оренбургского</a:t>
            </a:r>
            <a:r>
              <a:rPr dirty="0"/>
              <a:t> </a:t>
            </a:r>
            <a:r>
              <a:rPr dirty="0" err="1"/>
              <a:t>областного</a:t>
            </a:r>
            <a:r>
              <a:rPr dirty="0"/>
              <a:t> </a:t>
            </a:r>
            <a:r>
              <a:rPr dirty="0" err="1"/>
              <a:t>регионального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отделения</a:t>
            </a:r>
            <a:r>
              <a:rPr dirty="0"/>
              <a:t> </a:t>
            </a:r>
            <a:r>
              <a:rPr dirty="0" err="1"/>
              <a:t>Общероссийской</a:t>
            </a:r>
            <a:r>
              <a:rPr dirty="0"/>
              <a:t> </a:t>
            </a:r>
            <a:r>
              <a:rPr dirty="0" err="1"/>
              <a:t>общественной</a:t>
            </a:r>
            <a:r>
              <a:rPr dirty="0"/>
              <a:t> </a:t>
            </a:r>
            <a:r>
              <a:rPr dirty="0" err="1"/>
              <a:t>организации</a:t>
            </a:r>
            <a:r>
              <a:rPr dirty="0"/>
              <a:t> </a:t>
            </a:r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«</a:t>
            </a:r>
            <a:r>
              <a:rPr dirty="0" err="1"/>
              <a:t>Общество</a:t>
            </a:r>
            <a:r>
              <a:rPr dirty="0"/>
              <a:t> </a:t>
            </a:r>
            <a:r>
              <a:rPr dirty="0" err="1"/>
              <a:t>Специалистов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области</a:t>
            </a:r>
            <a:r>
              <a:rPr dirty="0"/>
              <a:t> </a:t>
            </a:r>
            <a:r>
              <a:rPr dirty="0" err="1"/>
              <a:t>Эпилептологии</a:t>
            </a:r>
            <a:r>
              <a:rPr dirty="0"/>
              <a:t> </a:t>
            </a:r>
            <a:br>
              <a:rPr dirty="0"/>
            </a:br>
            <a:r>
              <a:rPr dirty="0"/>
              <a:t>«</a:t>
            </a:r>
            <a:r>
              <a:rPr dirty="0" err="1"/>
              <a:t>Российская</a:t>
            </a:r>
            <a:r>
              <a:rPr dirty="0"/>
              <a:t> </a:t>
            </a:r>
            <a:r>
              <a:rPr dirty="0" err="1"/>
              <a:t>Противоэпилептическая</a:t>
            </a:r>
            <a:r>
              <a:rPr dirty="0"/>
              <a:t> </a:t>
            </a:r>
            <a:r>
              <a:rPr dirty="0" err="1"/>
              <a:t>Лига</a:t>
            </a:r>
            <a:r>
              <a:rPr dirty="0"/>
              <a:t>».</a:t>
            </a:r>
          </a:p>
        </p:txBody>
      </p:sp>
      <p:sp>
        <p:nvSpPr>
          <p:cNvPr id="613" name="Прямоугольник"/>
          <p:cNvSpPr/>
          <p:nvPr/>
        </p:nvSpPr>
        <p:spPr>
          <a:xfrm>
            <a:off x="7258493" y="6261360"/>
            <a:ext cx="1646712" cy="350623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14" name="ОРЕНБУРГ - 20.10.2023"/>
          <p:cNvSpPr txBox="1"/>
          <p:nvPr/>
        </p:nvSpPr>
        <p:spPr>
          <a:xfrm>
            <a:off x="7268018" y="6287372"/>
            <a:ext cx="1564440" cy="2616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 sz="11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 smtClean="0"/>
              <a:t>Оренбург</a:t>
            </a:r>
            <a:r>
              <a:rPr dirty="0" smtClean="0"/>
              <a:t> </a:t>
            </a:r>
            <a:r>
              <a:rPr dirty="0"/>
              <a:t>– 24.10.2025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8" name="DeWatermark.ai_1759231772520-2.jpeg"/>
          <p:cNvGrpSpPr/>
          <p:nvPr/>
        </p:nvGrpSpPr>
        <p:grpSpPr>
          <a:xfrm>
            <a:off x="478742" y="1068462"/>
            <a:ext cx="8186516" cy="5618277"/>
            <a:chOff x="0" y="0"/>
            <a:chExt cx="8186514" cy="5618276"/>
          </a:xfrm>
        </p:grpSpPr>
        <p:pic>
          <p:nvPicPr>
            <p:cNvPr id="617" name="DeWatermark.ai_1759231772520-2.jpeg" descr="DeWatermark.ai_1759231772520-2.jpe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7780115" cy="517377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616" name="DeWatermark.ai_1759231772520-2.jpeg" descr="DeWatermark.ai_1759231772520-2.jpeg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8186515" cy="5618277"/>
            </a:xfrm>
            <a:prstGeom prst="rect">
              <a:avLst/>
            </a:prstGeom>
            <a:effectLst/>
          </p:spPr>
        </p:pic>
      </p:grpSp>
      <p:pic>
        <p:nvPicPr>
          <p:cNvPr id="619" name="аватарка.png" descr="аватарка.png"/>
          <p:cNvPicPr>
            <a:picLocks noChangeAspect="1"/>
          </p:cNvPicPr>
          <p:nvPr/>
        </p:nvPicPr>
        <p:blipFill>
          <a:blip r:embed="rId4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620" name="МАСКИ ЭПИЛЕПСИИ"/>
          <p:cNvSpPr txBox="1">
            <a:spLocks noGrp="1"/>
          </p:cNvSpPr>
          <p:nvPr>
            <p:ph type="title"/>
          </p:nvPr>
        </p:nvSpPr>
        <p:spPr>
          <a:xfrm>
            <a:off x="1258358" y="361785"/>
            <a:ext cx="1960983" cy="31710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МАСКИ ЭПИЛЕПСИИ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624" name="Частота ложноположительного диагноза эпилепсии: систематический обзор наблюдательных исследований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Частота ложноположительного диагноза эпилепсии: </a:t>
            </a:r>
            <a:r>
              <a:rPr b="0"/>
              <a:t>систематический обзор наблюдательных исследований.</a:t>
            </a:r>
          </a:p>
        </p:txBody>
      </p:sp>
      <p:sp>
        <p:nvSpPr>
          <p:cNvPr id="625" name="ЦЕЛЬ: Определить частоту ложноположительных диагнозов эпилепсии и изучить ее имитаторы и последствия.…"/>
          <p:cNvSpPr txBox="1">
            <a:spLocks noGrp="1"/>
          </p:cNvSpPr>
          <p:nvPr>
            <p:ph type="body" sz="half" idx="1"/>
          </p:nvPr>
        </p:nvSpPr>
        <p:spPr>
          <a:xfrm>
            <a:off x="222468" y="1050627"/>
            <a:ext cx="4266933" cy="4203669"/>
          </a:xfrm>
          <a:prstGeom prst="rect">
            <a:avLst/>
          </a:prstGeom>
        </p:spPr>
        <p:txBody>
          <a:bodyPr lIns="45719" tIns="45719" rIns="45719" bIns="45719">
            <a:normAutofit/>
          </a:bodyPr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100" b="1">
                <a:solidFill>
                  <a:srgbClr val="FFFFFF"/>
                </a:solidFill>
              </a:defRPr>
            </a:pPr>
            <a:r>
              <a:rPr dirty="0">
                <a:solidFill>
                  <a:srgbClr val="CEC943"/>
                </a:solidFill>
              </a:rPr>
              <a:t>ЦЕЛЬ:</a:t>
            </a:r>
            <a:r>
              <a:rPr dirty="0">
                <a:solidFill>
                  <a:schemeClr val="accent4">
                    <a:lumOff val="24313"/>
                  </a:schemeClr>
                </a:solidFill>
              </a:rPr>
              <a:t> </a:t>
            </a:r>
            <a:r>
              <a:rPr b="0" dirty="0" err="1"/>
              <a:t>Определить</a:t>
            </a:r>
            <a:r>
              <a:rPr b="0" dirty="0"/>
              <a:t> </a:t>
            </a:r>
            <a:r>
              <a:rPr b="0" dirty="0" err="1"/>
              <a:t>частоту</a:t>
            </a:r>
            <a:r>
              <a:rPr b="0" dirty="0"/>
              <a:t> </a:t>
            </a:r>
            <a:r>
              <a:rPr b="0" dirty="0" err="1"/>
              <a:t>ложноположительных</a:t>
            </a:r>
            <a:r>
              <a:rPr b="0" dirty="0"/>
              <a:t> </a:t>
            </a:r>
            <a:r>
              <a:rPr b="0" dirty="0" err="1"/>
              <a:t>диагнозов</a:t>
            </a:r>
            <a:r>
              <a:rPr b="0" dirty="0"/>
              <a:t> </a:t>
            </a:r>
            <a:r>
              <a:rPr b="0" dirty="0" err="1"/>
              <a:t>эпилепсии</a:t>
            </a:r>
            <a:r>
              <a:rPr b="0" dirty="0"/>
              <a:t> и </a:t>
            </a:r>
            <a:r>
              <a:rPr b="0" dirty="0" err="1"/>
              <a:t>изучить</a:t>
            </a:r>
            <a:r>
              <a:rPr b="0" dirty="0"/>
              <a:t> </a:t>
            </a:r>
            <a:r>
              <a:rPr b="0" dirty="0" err="1"/>
              <a:t>ее</a:t>
            </a:r>
            <a:r>
              <a:rPr b="0" dirty="0"/>
              <a:t> </a:t>
            </a:r>
            <a:r>
              <a:rPr b="0" dirty="0" err="1"/>
              <a:t>имитаторы</a:t>
            </a:r>
            <a:r>
              <a:rPr b="0" dirty="0"/>
              <a:t> и </a:t>
            </a:r>
            <a:r>
              <a:rPr b="0" dirty="0" err="1"/>
              <a:t>последствия</a:t>
            </a:r>
            <a:r>
              <a:rPr b="0" dirty="0"/>
              <a:t>.</a:t>
            </a:r>
          </a:p>
          <a:p>
            <a:pPr marL="0" indent="0">
              <a:spcBef>
                <a:spcPts val="200"/>
              </a:spcBef>
              <a:buSzTx/>
              <a:buFontTx/>
              <a:buNone/>
              <a:defRPr sz="1100" b="1">
                <a:solidFill>
                  <a:srgbClr val="FFFFFF"/>
                </a:solidFill>
              </a:defRPr>
            </a:pPr>
            <a:r>
              <a:rPr dirty="0">
                <a:solidFill>
                  <a:srgbClr val="CEC843"/>
                </a:solidFill>
              </a:rPr>
              <a:t>МЕТОД:</a:t>
            </a:r>
            <a:r>
              <a:rPr dirty="0">
                <a:solidFill>
                  <a:schemeClr val="accent4">
                    <a:lumOff val="24313"/>
                  </a:schemeClr>
                </a:solidFill>
              </a:rPr>
              <a:t> </a:t>
            </a:r>
            <a:r>
              <a:rPr b="0" dirty="0" err="1"/>
              <a:t>Был</a:t>
            </a:r>
            <a:r>
              <a:rPr b="0" dirty="0"/>
              <a:t> </a:t>
            </a:r>
            <a:r>
              <a:rPr b="0" dirty="0" err="1"/>
              <a:t>проведён</a:t>
            </a:r>
            <a:r>
              <a:rPr b="0" dirty="0"/>
              <a:t> </a:t>
            </a:r>
            <a:r>
              <a:rPr b="0" dirty="0" err="1"/>
              <a:t>систематический</a:t>
            </a:r>
            <a:r>
              <a:rPr b="0" dirty="0"/>
              <a:t> </a:t>
            </a:r>
            <a:r>
              <a:rPr b="0" dirty="0" err="1"/>
              <a:t>обзор</a:t>
            </a:r>
            <a:r>
              <a:rPr b="0" dirty="0"/>
              <a:t> </a:t>
            </a:r>
            <a:r>
              <a:rPr b="0" dirty="0" err="1"/>
              <a:t>всех</a:t>
            </a:r>
            <a:r>
              <a:rPr b="0" dirty="0"/>
              <a:t> </a:t>
            </a:r>
            <a:r>
              <a:rPr b="0" dirty="0" err="1"/>
              <a:t>опубликованных</a:t>
            </a:r>
            <a:r>
              <a:rPr b="0" dirty="0"/>
              <a:t> </a:t>
            </a:r>
            <a:r>
              <a:rPr b="0" dirty="0" err="1"/>
              <a:t>наблюдательных</a:t>
            </a:r>
            <a:r>
              <a:rPr b="0" dirty="0"/>
              <a:t> </a:t>
            </a:r>
            <a:r>
              <a:rPr b="0" dirty="0" err="1"/>
              <a:t>исследований</a:t>
            </a:r>
            <a:r>
              <a:rPr b="0" dirty="0"/>
              <a:t> (</a:t>
            </a:r>
            <a:r>
              <a:rPr b="0" dirty="0" err="1"/>
              <a:t>по</a:t>
            </a:r>
            <a:r>
              <a:rPr b="0" dirty="0"/>
              <a:t> </a:t>
            </a:r>
            <a:r>
              <a:rPr b="0" dirty="0" err="1"/>
              <a:t>состоянию</a:t>
            </a:r>
            <a:r>
              <a:rPr b="0" dirty="0"/>
              <a:t> </a:t>
            </a:r>
            <a:r>
              <a:rPr b="0" dirty="0" err="1"/>
              <a:t>на</a:t>
            </a:r>
            <a:r>
              <a:rPr b="0" dirty="0"/>
              <a:t> </a:t>
            </a:r>
            <a:r>
              <a:rPr b="0" dirty="0" err="1"/>
              <a:t>ноябрь</a:t>
            </a:r>
            <a:r>
              <a:rPr b="0" dirty="0"/>
              <a:t> 2015 </a:t>
            </a:r>
            <a:r>
              <a:rPr b="0" dirty="0" err="1"/>
              <a:t>года</a:t>
            </a:r>
            <a:r>
              <a:rPr b="0" dirty="0"/>
              <a:t>) </a:t>
            </a:r>
            <a:r>
              <a:rPr b="0" dirty="0" err="1"/>
              <a:t>для</a:t>
            </a:r>
            <a:r>
              <a:rPr b="0" dirty="0"/>
              <a:t> </a:t>
            </a:r>
            <a:r>
              <a:rPr b="0" dirty="0" err="1"/>
              <a:t>определения</a:t>
            </a:r>
            <a:r>
              <a:rPr b="0" dirty="0"/>
              <a:t> </a:t>
            </a:r>
            <a:r>
              <a:rPr b="0" dirty="0" err="1"/>
              <a:t>доли</a:t>
            </a:r>
            <a:r>
              <a:rPr b="0" dirty="0"/>
              <a:t> </a:t>
            </a:r>
            <a:r>
              <a:rPr b="0" dirty="0" err="1"/>
              <a:t>ложноположительных</a:t>
            </a:r>
            <a:r>
              <a:rPr b="0" dirty="0"/>
              <a:t> </a:t>
            </a:r>
            <a:r>
              <a:rPr b="0" dirty="0" err="1"/>
              <a:t>диагнозов</a:t>
            </a:r>
            <a:r>
              <a:rPr b="0" dirty="0"/>
              <a:t> </a:t>
            </a:r>
            <a:r>
              <a:rPr b="0" dirty="0" err="1"/>
              <a:t>эпилепсии</a:t>
            </a:r>
            <a:r>
              <a:rPr b="0" dirty="0"/>
              <a:t>. </a:t>
            </a:r>
            <a:r>
              <a:rPr b="0" dirty="0" err="1"/>
              <a:t>Мы</a:t>
            </a:r>
            <a:r>
              <a:rPr b="0" dirty="0"/>
              <a:t> </a:t>
            </a:r>
            <a:r>
              <a:rPr b="0" dirty="0" err="1"/>
              <a:t>включили</a:t>
            </a:r>
            <a:r>
              <a:rPr b="0" dirty="0"/>
              <a:t> </a:t>
            </a:r>
            <a:r>
              <a:rPr b="0" dirty="0" err="1"/>
              <a:t>исследования</a:t>
            </a:r>
            <a:r>
              <a:rPr b="0" dirty="0"/>
              <a:t> с </a:t>
            </a:r>
            <a:r>
              <a:rPr b="0" dirty="0" err="1"/>
              <a:t>участием</a:t>
            </a:r>
            <a:r>
              <a:rPr b="0" dirty="0"/>
              <a:t> </a:t>
            </a:r>
            <a:r>
              <a:rPr b="0" dirty="0" err="1"/>
              <a:t>людей</a:t>
            </a:r>
            <a:r>
              <a:rPr b="0" dirty="0"/>
              <a:t> </a:t>
            </a:r>
            <a:r>
              <a:rPr b="0" dirty="0" err="1"/>
              <a:t>всех</a:t>
            </a:r>
            <a:r>
              <a:rPr b="0" dirty="0"/>
              <a:t> </a:t>
            </a:r>
            <a:r>
              <a:rPr b="0" dirty="0" err="1"/>
              <a:t>возрастов</a:t>
            </a:r>
            <a:r>
              <a:rPr b="0" dirty="0"/>
              <a:t>, </a:t>
            </a:r>
            <a:r>
              <a:rPr b="0" dirty="0" err="1"/>
              <a:t>которым</a:t>
            </a:r>
            <a:r>
              <a:rPr b="0" dirty="0"/>
              <a:t> </a:t>
            </a:r>
            <a:r>
              <a:rPr b="0" dirty="0" err="1"/>
              <a:t>был</a:t>
            </a:r>
            <a:r>
              <a:rPr b="0" dirty="0"/>
              <a:t> </a:t>
            </a:r>
            <a:r>
              <a:rPr b="0" dirty="0" err="1"/>
              <a:t>поставлен</a:t>
            </a:r>
            <a:r>
              <a:rPr b="0" dirty="0"/>
              <a:t> </a:t>
            </a:r>
            <a:r>
              <a:rPr b="0" dirty="0" err="1"/>
              <a:t>диагноз</a:t>
            </a:r>
            <a:r>
              <a:rPr b="0" dirty="0"/>
              <a:t> </a:t>
            </a:r>
            <a:r>
              <a:rPr b="0" dirty="0" err="1"/>
              <a:t>эпилепсии</a:t>
            </a:r>
            <a:r>
              <a:rPr b="0" dirty="0"/>
              <a:t>. </a:t>
            </a:r>
            <a:r>
              <a:rPr b="0" dirty="0" err="1"/>
              <a:t>Были</a:t>
            </a:r>
            <a:r>
              <a:rPr b="0" dirty="0"/>
              <a:t> </a:t>
            </a:r>
            <a:r>
              <a:rPr b="0" dirty="0" err="1"/>
              <a:t>включены</a:t>
            </a:r>
            <a:r>
              <a:rPr b="0" dirty="0"/>
              <a:t> </a:t>
            </a:r>
            <a:r>
              <a:rPr b="0" dirty="0" err="1"/>
              <a:t>все</a:t>
            </a:r>
            <a:r>
              <a:rPr b="0" dirty="0"/>
              <a:t> </a:t>
            </a:r>
            <a:r>
              <a:rPr b="0" dirty="0" err="1"/>
              <a:t>типы</a:t>
            </a:r>
            <a:r>
              <a:rPr b="0" dirty="0"/>
              <a:t> </a:t>
            </a:r>
            <a:r>
              <a:rPr b="0" dirty="0" err="1"/>
              <a:t>наблюдательных</a:t>
            </a:r>
            <a:r>
              <a:rPr b="0" dirty="0"/>
              <a:t> </a:t>
            </a:r>
            <a:r>
              <a:rPr b="0" dirty="0" err="1"/>
              <a:t>исследований</a:t>
            </a:r>
            <a:r>
              <a:rPr b="0" dirty="0"/>
              <a:t>, </a:t>
            </a:r>
            <a:r>
              <a:rPr b="0" dirty="0" err="1"/>
              <a:t>за</a:t>
            </a:r>
            <a:r>
              <a:rPr b="0" dirty="0"/>
              <a:t> </a:t>
            </a:r>
            <a:r>
              <a:rPr b="0" dirty="0" err="1"/>
              <a:t>исключением</a:t>
            </a:r>
            <a:r>
              <a:rPr b="0" dirty="0"/>
              <a:t> </a:t>
            </a:r>
            <a:r>
              <a:rPr b="0" dirty="0" err="1"/>
              <a:t>описаний</a:t>
            </a:r>
            <a:r>
              <a:rPr b="0" dirty="0"/>
              <a:t> </a:t>
            </a:r>
            <a:r>
              <a:rPr b="0" dirty="0" err="1"/>
              <a:t>отдельных</a:t>
            </a:r>
            <a:r>
              <a:rPr b="0" dirty="0"/>
              <a:t> </a:t>
            </a:r>
            <a:r>
              <a:rPr b="0" dirty="0" err="1"/>
              <a:t>случаев</a:t>
            </a:r>
            <a:r>
              <a:rPr b="0" dirty="0"/>
              <a:t> и </a:t>
            </a:r>
            <a:r>
              <a:rPr b="0" dirty="0" err="1"/>
              <a:t>серий</a:t>
            </a:r>
            <a:r>
              <a:rPr b="0" dirty="0"/>
              <a:t> </a:t>
            </a:r>
            <a:r>
              <a:rPr b="0" dirty="0" err="1"/>
              <a:t>случаев</a:t>
            </a:r>
            <a:r>
              <a:rPr b="0" dirty="0"/>
              <a:t> с </a:t>
            </a:r>
            <a:r>
              <a:rPr b="0" dirty="0" err="1"/>
              <a:t>участием</a:t>
            </a:r>
            <a:r>
              <a:rPr b="0" dirty="0"/>
              <a:t> </a:t>
            </a:r>
            <a:r>
              <a:rPr b="0" dirty="0" err="1"/>
              <a:t>менее</a:t>
            </a:r>
            <a:r>
              <a:rPr b="0" dirty="0"/>
              <a:t> </a:t>
            </a:r>
            <a:r>
              <a:rPr b="0" dirty="0" err="1"/>
              <a:t>трёх</a:t>
            </a:r>
            <a:r>
              <a:rPr b="0" dirty="0"/>
              <a:t> </a:t>
            </a:r>
            <a:r>
              <a:rPr b="0" dirty="0" err="1"/>
              <a:t>человек</a:t>
            </a:r>
            <a:r>
              <a:rPr b="0" dirty="0"/>
              <a:t>.</a:t>
            </a:r>
          </a:p>
          <a:p>
            <a:pPr marL="0" indent="0">
              <a:spcBef>
                <a:spcPts val="200"/>
              </a:spcBef>
              <a:buSzTx/>
              <a:buFontTx/>
              <a:buNone/>
              <a:defRPr sz="1100" b="1">
                <a:solidFill>
                  <a:srgbClr val="FFFFFF"/>
                </a:solidFill>
              </a:defRPr>
            </a:pPr>
            <a:r>
              <a:rPr dirty="0">
                <a:solidFill>
                  <a:srgbClr val="CDC943"/>
                </a:solidFill>
              </a:rPr>
              <a:t>РЕЗУЛЬТАТЫ:</a:t>
            </a:r>
            <a:r>
              <a:rPr dirty="0"/>
              <a:t> </a:t>
            </a:r>
            <a:r>
              <a:rPr b="0" dirty="0" err="1"/>
              <a:t>Были</a:t>
            </a:r>
            <a:r>
              <a:rPr b="0" dirty="0"/>
              <a:t> </a:t>
            </a:r>
            <a:r>
              <a:rPr b="0" dirty="0" err="1"/>
              <a:t>получены</a:t>
            </a:r>
            <a:r>
              <a:rPr b="0" dirty="0"/>
              <a:t> </a:t>
            </a:r>
            <a:r>
              <a:rPr b="0" dirty="0" err="1"/>
              <a:t>данные</a:t>
            </a:r>
            <a:r>
              <a:rPr b="0" dirty="0"/>
              <a:t> </a:t>
            </a:r>
            <a:r>
              <a:rPr b="0" dirty="0" err="1"/>
              <a:t>из</a:t>
            </a:r>
            <a:r>
              <a:rPr b="0" dirty="0"/>
              <a:t> 27 </a:t>
            </a:r>
            <a:r>
              <a:rPr b="0" dirty="0" err="1"/>
              <a:t>исследований</a:t>
            </a:r>
            <a:r>
              <a:rPr b="0" dirty="0"/>
              <a:t> (31 </a:t>
            </a:r>
            <a:r>
              <a:rPr b="0" dirty="0" err="1"/>
              <a:t>отчёт</a:t>
            </a:r>
            <a:r>
              <a:rPr b="0" dirty="0"/>
              <a:t>), </a:t>
            </a:r>
            <a:br>
              <a:rPr b="0" dirty="0"/>
            </a:br>
            <a:r>
              <a:rPr b="0" dirty="0"/>
              <a:t>в </a:t>
            </a:r>
            <a:r>
              <a:rPr b="0" dirty="0" err="1"/>
              <a:t>которых</a:t>
            </a:r>
            <a:r>
              <a:rPr b="0" dirty="0"/>
              <a:t> </a:t>
            </a:r>
            <a:r>
              <a:rPr b="0" dirty="0" err="1"/>
              <a:t>сообщалось</a:t>
            </a:r>
            <a:r>
              <a:rPr b="0" dirty="0"/>
              <a:t> о </a:t>
            </a:r>
            <a:r>
              <a:rPr b="0" dirty="0" err="1"/>
              <a:t>значительном</a:t>
            </a:r>
            <a:r>
              <a:rPr b="0" dirty="0"/>
              <a:t> </a:t>
            </a:r>
            <a:r>
              <a:rPr b="0" dirty="0" err="1"/>
              <a:t>разбросе</a:t>
            </a:r>
            <a:r>
              <a:rPr b="0" dirty="0"/>
              <a:t> </a:t>
            </a:r>
            <a:r>
              <a:rPr b="0" dirty="0" err="1"/>
              <a:t>частоты</a:t>
            </a:r>
            <a:r>
              <a:rPr b="0" dirty="0"/>
              <a:t> </a:t>
            </a:r>
            <a:r>
              <a:rPr b="0" dirty="0" err="1"/>
              <a:t>ложноположительных</a:t>
            </a:r>
            <a:r>
              <a:rPr b="0" dirty="0"/>
              <a:t> </a:t>
            </a:r>
            <a:r>
              <a:rPr b="0" dirty="0" err="1"/>
              <a:t>диагнозов</a:t>
            </a:r>
            <a:r>
              <a:rPr b="0" dirty="0"/>
              <a:t>. </a:t>
            </a:r>
            <a:r>
              <a:rPr b="0" dirty="0" err="1"/>
              <a:t>Частота</a:t>
            </a:r>
            <a:r>
              <a:rPr b="0" dirty="0"/>
              <a:t> </a:t>
            </a:r>
            <a:r>
              <a:rPr b="0" dirty="0" err="1"/>
              <a:t>ложноположительных</a:t>
            </a:r>
            <a:r>
              <a:rPr b="0" dirty="0"/>
              <a:t> </a:t>
            </a:r>
            <a:r>
              <a:rPr b="0" dirty="0" err="1"/>
              <a:t>диагнозов</a:t>
            </a:r>
            <a:r>
              <a:rPr b="0" dirty="0"/>
              <a:t> </a:t>
            </a:r>
            <a:r>
              <a:rPr b="0" dirty="0" err="1"/>
              <a:t>варьировалась</a:t>
            </a:r>
            <a:r>
              <a:rPr b="0" dirty="0"/>
              <a:t> </a:t>
            </a:r>
            <a:r>
              <a:rPr b="0" dirty="0" err="1"/>
              <a:t>от</a:t>
            </a:r>
            <a:r>
              <a:rPr b="0" dirty="0"/>
              <a:t> 2% </a:t>
            </a:r>
            <a:r>
              <a:rPr b="0" dirty="0" err="1"/>
              <a:t>до</a:t>
            </a:r>
            <a:r>
              <a:rPr b="0" dirty="0"/>
              <a:t> 71%. </a:t>
            </a:r>
            <a:r>
              <a:rPr b="0" dirty="0" err="1"/>
              <a:t>Данные</a:t>
            </a:r>
            <a:r>
              <a:rPr b="0" dirty="0"/>
              <a:t> </a:t>
            </a:r>
            <a:r>
              <a:rPr b="0" dirty="0" err="1"/>
              <a:t>также</a:t>
            </a:r>
            <a:r>
              <a:rPr b="0" dirty="0"/>
              <a:t> </a:t>
            </a:r>
            <a:r>
              <a:rPr b="0" dirty="0" err="1"/>
              <a:t>свидетельствуют</a:t>
            </a:r>
            <a:r>
              <a:rPr b="0" dirty="0"/>
              <a:t> о </a:t>
            </a:r>
            <a:r>
              <a:rPr b="0" dirty="0" err="1"/>
              <a:t>том</a:t>
            </a:r>
            <a:r>
              <a:rPr b="0" dirty="0"/>
              <a:t>, </a:t>
            </a:r>
            <a:r>
              <a:rPr b="0" dirty="0" err="1"/>
              <a:t>что</a:t>
            </a:r>
            <a:r>
              <a:rPr b="0" dirty="0"/>
              <a:t> </a:t>
            </a:r>
            <a:r>
              <a:rPr b="0" dirty="0" err="1"/>
              <a:t>обмороки</a:t>
            </a:r>
            <a:r>
              <a:rPr b="0" dirty="0"/>
              <a:t> и </a:t>
            </a:r>
            <a:r>
              <a:rPr b="0" dirty="0" err="1"/>
              <a:t>психогенные</a:t>
            </a:r>
            <a:r>
              <a:rPr b="0" dirty="0"/>
              <a:t> </a:t>
            </a:r>
            <a:r>
              <a:rPr b="0" dirty="0" err="1"/>
              <a:t>неэпилептические</a:t>
            </a:r>
            <a:r>
              <a:rPr b="0" dirty="0"/>
              <a:t> </a:t>
            </a:r>
            <a:r>
              <a:rPr b="0" dirty="0" err="1"/>
              <a:t>пароксизмальные</a:t>
            </a:r>
            <a:r>
              <a:rPr b="0" dirty="0"/>
              <a:t> </a:t>
            </a:r>
            <a:r>
              <a:rPr b="0" dirty="0" err="1"/>
              <a:t>эпизоды</a:t>
            </a:r>
            <a:r>
              <a:rPr b="0" dirty="0"/>
              <a:t> </a:t>
            </a:r>
            <a:r>
              <a:rPr b="0" dirty="0" err="1"/>
              <a:t>были</a:t>
            </a:r>
            <a:r>
              <a:rPr b="0" dirty="0"/>
              <a:t> </a:t>
            </a:r>
            <a:r>
              <a:rPr b="0" dirty="0" err="1"/>
              <a:t>наиболее</a:t>
            </a:r>
            <a:r>
              <a:rPr b="0" dirty="0"/>
              <a:t> </a:t>
            </a:r>
            <a:r>
              <a:rPr b="0" dirty="0" err="1"/>
              <a:t>частыми</a:t>
            </a:r>
            <a:r>
              <a:rPr b="0" dirty="0"/>
              <a:t> </a:t>
            </a:r>
            <a:r>
              <a:rPr b="0" dirty="0" err="1"/>
              <a:t>имитаторами</a:t>
            </a:r>
            <a:r>
              <a:rPr b="0" dirty="0"/>
              <a:t> </a:t>
            </a:r>
            <a:r>
              <a:rPr b="0" dirty="0" err="1"/>
              <a:t>эпилепсии</a:t>
            </a:r>
            <a:r>
              <a:rPr b="0" dirty="0"/>
              <a:t>. </a:t>
            </a:r>
            <a:r>
              <a:rPr b="0" dirty="0" err="1"/>
              <a:t>Ошибочная</a:t>
            </a:r>
            <a:r>
              <a:rPr b="0" dirty="0"/>
              <a:t> </a:t>
            </a:r>
            <a:r>
              <a:rPr b="0" dirty="0" err="1"/>
              <a:t>диагностика</a:t>
            </a:r>
            <a:r>
              <a:rPr b="0" dirty="0"/>
              <a:t> </a:t>
            </a:r>
            <a:r>
              <a:rPr b="0" dirty="0" err="1"/>
              <a:t>приводила</a:t>
            </a:r>
            <a:r>
              <a:rPr b="0" dirty="0"/>
              <a:t> к </a:t>
            </a:r>
            <a:r>
              <a:rPr b="0" dirty="0" err="1"/>
              <a:t>неправильному</a:t>
            </a:r>
            <a:r>
              <a:rPr b="0" dirty="0"/>
              <a:t> </a:t>
            </a:r>
            <a:r>
              <a:rPr b="0" dirty="0" err="1"/>
              <a:t>назначению</a:t>
            </a:r>
            <a:r>
              <a:rPr b="0" dirty="0"/>
              <a:t> </a:t>
            </a:r>
            <a:r>
              <a:rPr b="0" dirty="0" err="1"/>
              <a:t>противоэпилептических</a:t>
            </a:r>
            <a:r>
              <a:rPr b="0" dirty="0"/>
              <a:t> </a:t>
            </a:r>
            <a:r>
              <a:rPr b="0" dirty="0" err="1"/>
              <a:t>препаратов</a:t>
            </a:r>
            <a:r>
              <a:rPr b="0" dirty="0"/>
              <a:t> (ПЭП) и </a:t>
            </a:r>
            <a:r>
              <a:rPr b="0" dirty="0" err="1"/>
              <a:t>влияла</a:t>
            </a:r>
            <a:r>
              <a:rPr b="0" dirty="0"/>
              <a:t> </a:t>
            </a:r>
            <a:r>
              <a:rPr b="0" dirty="0" err="1"/>
              <a:t>на</a:t>
            </a:r>
            <a:r>
              <a:rPr b="0" dirty="0"/>
              <a:t> </a:t>
            </a:r>
            <a:r>
              <a:rPr b="0" dirty="0" err="1"/>
              <a:t>право</a:t>
            </a:r>
            <a:r>
              <a:rPr b="0" dirty="0"/>
              <a:t> </a:t>
            </a:r>
            <a:r>
              <a:rPr b="0" dirty="0" err="1"/>
              <a:t>вождения</a:t>
            </a:r>
            <a:r>
              <a:rPr b="0" dirty="0"/>
              <a:t> и </a:t>
            </a:r>
            <a:r>
              <a:rPr b="0" dirty="0" err="1"/>
              <a:t>трудоустройство</a:t>
            </a:r>
            <a:r>
              <a:rPr b="0" dirty="0"/>
              <a:t>.</a:t>
            </a:r>
          </a:p>
          <a:p>
            <a:pPr marL="0" indent="0">
              <a:spcBef>
                <a:spcPts val="200"/>
              </a:spcBef>
              <a:buSzTx/>
              <a:buFontTx/>
              <a:buNone/>
              <a:defRPr sz="1100" b="1">
                <a:solidFill>
                  <a:srgbClr val="FFFFFF"/>
                </a:solidFill>
              </a:defRPr>
            </a:pPr>
            <a:r>
              <a:rPr dirty="0">
                <a:solidFill>
                  <a:srgbClr val="CDC942"/>
                </a:solidFill>
              </a:rPr>
              <a:t>ВЫВОДЫ: </a:t>
            </a:r>
            <a:r>
              <a:rPr b="0" dirty="0" err="1"/>
              <a:t>Ложноположительный</a:t>
            </a:r>
            <a:r>
              <a:rPr b="0" dirty="0"/>
              <a:t> </a:t>
            </a:r>
            <a:r>
              <a:rPr b="0" dirty="0" err="1"/>
              <a:t>диагноз</a:t>
            </a:r>
            <a:r>
              <a:rPr b="0" dirty="0"/>
              <a:t> </a:t>
            </a:r>
            <a:r>
              <a:rPr b="0" dirty="0" err="1"/>
              <a:t>эпилепсии</a:t>
            </a:r>
            <a:r>
              <a:rPr b="0" dirty="0"/>
              <a:t> </a:t>
            </a:r>
            <a:r>
              <a:rPr b="0" dirty="0" err="1"/>
              <a:t>встречается</a:t>
            </a:r>
            <a:r>
              <a:rPr b="0" dirty="0"/>
              <a:t> </a:t>
            </a:r>
            <a:r>
              <a:rPr b="0" dirty="0" err="1"/>
              <a:t>часто</a:t>
            </a:r>
            <a:r>
              <a:rPr b="0" dirty="0"/>
              <a:t>, </a:t>
            </a:r>
            <a:r>
              <a:rPr b="0" dirty="0" err="1"/>
              <a:t>несмотря</a:t>
            </a:r>
            <a:r>
              <a:rPr b="0" dirty="0"/>
              <a:t> </a:t>
            </a:r>
            <a:r>
              <a:rPr b="0" dirty="0" err="1"/>
              <a:t>на</a:t>
            </a:r>
            <a:r>
              <a:rPr b="0" dirty="0"/>
              <a:t> </a:t>
            </a:r>
            <a:r>
              <a:rPr b="0" dirty="0" err="1"/>
              <a:t>значительную</a:t>
            </a:r>
            <a:r>
              <a:rPr b="0" dirty="0"/>
              <a:t> </a:t>
            </a:r>
            <a:r>
              <a:rPr b="0" dirty="0" err="1"/>
              <a:t>гетерогенность</a:t>
            </a:r>
            <a:r>
              <a:rPr b="0" dirty="0"/>
              <a:t> </a:t>
            </a:r>
            <a:r>
              <a:rPr b="0" dirty="0" err="1"/>
              <a:t>результатов</a:t>
            </a:r>
            <a:r>
              <a:rPr b="0" dirty="0"/>
              <a:t> </a:t>
            </a:r>
            <a:r>
              <a:rPr b="0" dirty="0" err="1"/>
              <a:t>исследований</a:t>
            </a:r>
            <a:r>
              <a:rPr b="0" dirty="0"/>
              <a:t>. </a:t>
            </a:r>
            <a:r>
              <a:rPr b="0" dirty="0" err="1"/>
              <a:t>Следует</a:t>
            </a:r>
            <a:r>
              <a:rPr b="0" dirty="0"/>
              <a:t> </a:t>
            </a:r>
            <a:r>
              <a:rPr b="0" dirty="0" err="1"/>
              <a:t>учитывать</a:t>
            </a:r>
            <a:r>
              <a:rPr b="0" dirty="0"/>
              <a:t> </a:t>
            </a:r>
            <a:r>
              <a:rPr b="0" dirty="0" err="1"/>
              <a:t>все</a:t>
            </a:r>
            <a:r>
              <a:rPr b="0" dirty="0"/>
              <a:t> </a:t>
            </a:r>
            <a:r>
              <a:rPr b="0" dirty="0" err="1"/>
              <a:t>возможные</a:t>
            </a:r>
            <a:r>
              <a:rPr b="0" dirty="0"/>
              <a:t> </a:t>
            </a:r>
            <a:r>
              <a:rPr b="0" dirty="0" err="1"/>
              <a:t>аналоги</a:t>
            </a:r>
            <a:r>
              <a:rPr b="0" dirty="0"/>
              <a:t>, и </a:t>
            </a:r>
            <a:r>
              <a:rPr b="0" dirty="0" err="1"/>
              <a:t>врачам</a:t>
            </a:r>
            <a:r>
              <a:rPr b="0" dirty="0"/>
              <a:t> </a:t>
            </a:r>
            <a:r>
              <a:rPr b="0" dirty="0" err="1"/>
              <a:t>следует</a:t>
            </a:r>
            <a:r>
              <a:rPr b="0" dirty="0"/>
              <a:t> </a:t>
            </a:r>
            <a:r>
              <a:rPr b="0" dirty="0" err="1"/>
              <a:t>проявлять</a:t>
            </a:r>
            <a:r>
              <a:rPr b="0" dirty="0"/>
              <a:t> </a:t>
            </a:r>
            <a:r>
              <a:rPr b="0" dirty="0" err="1"/>
              <a:t>осторожность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назначении</a:t>
            </a:r>
            <a:r>
              <a:rPr b="0" dirty="0"/>
              <a:t> ПЭП </a:t>
            </a:r>
            <a:r>
              <a:rPr b="0" dirty="0" err="1"/>
              <a:t>без</a:t>
            </a:r>
            <a:r>
              <a:rPr b="0" dirty="0"/>
              <a:t> </a:t>
            </a:r>
            <a:r>
              <a:rPr b="0" dirty="0" err="1"/>
              <a:t>точного</a:t>
            </a:r>
            <a:r>
              <a:rPr b="0" dirty="0"/>
              <a:t> </a:t>
            </a:r>
            <a:r>
              <a:rPr b="0" dirty="0" err="1"/>
              <a:t>диагноза</a:t>
            </a:r>
            <a:r>
              <a:rPr b="0" dirty="0"/>
              <a:t>, </a:t>
            </a:r>
            <a:r>
              <a:rPr b="0" dirty="0" err="1"/>
              <a:t>учитывая</a:t>
            </a:r>
            <a:r>
              <a:rPr b="0" dirty="0"/>
              <a:t> </a:t>
            </a:r>
            <a:r>
              <a:rPr b="0" dirty="0" err="1"/>
              <a:t>риск</a:t>
            </a:r>
            <a:r>
              <a:rPr b="0" dirty="0"/>
              <a:t> </a:t>
            </a:r>
            <a:r>
              <a:rPr b="0" dirty="0" err="1"/>
              <a:t>побочных</a:t>
            </a:r>
            <a:r>
              <a:rPr b="0" dirty="0"/>
              <a:t> </a:t>
            </a:r>
            <a:r>
              <a:rPr b="0" dirty="0" err="1"/>
              <a:t>эффектов</a:t>
            </a:r>
            <a:r>
              <a:rPr b="0" dirty="0"/>
              <a:t> </a:t>
            </a:r>
            <a:r>
              <a:rPr b="0" dirty="0" smtClean="0"/>
              <a:t>и </a:t>
            </a:r>
            <a:r>
              <a:rPr b="0" dirty="0" err="1"/>
              <a:t>влияние</a:t>
            </a:r>
            <a:r>
              <a:rPr b="0" dirty="0"/>
              <a:t> </a:t>
            </a:r>
            <a:r>
              <a:rPr b="0" dirty="0" err="1"/>
              <a:t>на</a:t>
            </a:r>
            <a:r>
              <a:rPr b="0" dirty="0"/>
              <a:t> </a:t>
            </a:r>
            <a:r>
              <a:rPr b="0" dirty="0" err="1"/>
              <a:t>возможность</a:t>
            </a:r>
            <a:r>
              <a:rPr b="0" dirty="0"/>
              <a:t> </a:t>
            </a:r>
            <a:r>
              <a:rPr b="0" dirty="0" err="1"/>
              <a:t>вождения</a:t>
            </a:r>
            <a:r>
              <a:rPr b="0" dirty="0"/>
              <a:t> и </a:t>
            </a:r>
            <a:r>
              <a:rPr b="0" dirty="0" err="1"/>
              <a:t>трудоустройство</a:t>
            </a:r>
            <a:r>
              <a:rPr b="0" dirty="0"/>
              <a:t>.</a:t>
            </a:r>
          </a:p>
        </p:txBody>
      </p:sp>
      <p:sp>
        <p:nvSpPr>
          <p:cNvPr id="626" name="Прямоугольник"/>
          <p:cNvSpPr/>
          <p:nvPr/>
        </p:nvSpPr>
        <p:spPr>
          <a:xfrm>
            <a:off x="-6028" y="5282581"/>
            <a:ext cx="9156056" cy="873054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627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dirty="0"/>
              <a:t>Xu Y, Nguyen D, Mohamed A, </a:t>
            </a:r>
            <a:r>
              <a:rPr dirty="0" err="1"/>
              <a:t>Carcel</a:t>
            </a:r>
            <a:r>
              <a:rPr dirty="0"/>
              <a:t> C, Li Q, </a:t>
            </a:r>
            <a:r>
              <a:rPr dirty="0" err="1"/>
              <a:t>Kutlubaev</a:t>
            </a:r>
            <a:r>
              <a:rPr dirty="0"/>
              <a:t> MA, Anderson CS, Hackett ML. Frequency of a false positive diagnosis of epilepsy: A systematic review of observational studies. Seizure. 2016 Oct;41:167-74. </a:t>
            </a:r>
          </a:p>
        </p:txBody>
      </p:sp>
      <p:sp>
        <p:nvSpPr>
          <p:cNvPr id="628" name="Прямоугольник 7"/>
          <p:cNvSpPr txBox="1"/>
          <p:nvPr/>
        </p:nvSpPr>
        <p:spPr>
          <a:xfrm>
            <a:off x="230878" y="5309205"/>
            <a:ext cx="9052561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 b="1">
                <a:solidFill>
                  <a:srgbClr val="341F3F"/>
                </a:solidFill>
              </a:defRPr>
            </a:pPr>
            <a:r>
              <a:rPr dirty="0" err="1"/>
              <a:t>Основная</a:t>
            </a:r>
            <a:r>
              <a:rPr dirty="0"/>
              <a:t> </a:t>
            </a:r>
            <a:r>
              <a:rPr dirty="0" err="1"/>
              <a:t>причина</a:t>
            </a:r>
            <a:r>
              <a:rPr dirty="0"/>
              <a:t> </a:t>
            </a:r>
            <a:r>
              <a:rPr dirty="0" err="1"/>
              <a:t>ошибок</a:t>
            </a:r>
            <a:r>
              <a:rPr dirty="0"/>
              <a:t> </a:t>
            </a:r>
            <a:r>
              <a:rPr dirty="0" err="1"/>
              <a:t>это</a:t>
            </a:r>
            <a:r>
              <a:rPr dirty="0"/>
              <a:t> </a:t>
            </a:r>
            <a:r>
              <a:rPr dirty="0" err="1"/>
              <a:t>недостаточная</a:t>
            </a:r>
            <a:r>
              <a:rPr dirty="0"/>
              <a:t> </a:t>
            </a:r>
            <a:r>
              <a:rPr dirty="0" err="1"/>
              <a:t>осведомленность</a:t>
            </a:r>
            <a:r>
              <a:rPr dirty="0"/>
              <a:t> </a:t>
            </a:r>
            <a:r>
              <a:rPr dirty="0" err="1"/>
              <a:t>врачей</a:t>
            </a:r>
            <a:r>
              <a:rPr dirty="0"/>
              <a:t> о </a:t>
            </a:r>
            <a:r>
              <a:rPr dirty="0" err="1"/>
              <a:t>состояниях</a:t>
            </a:r>
            <a:r>
              <a:rPr dirty="0"/>
              <a:t> </a:t>
            </a:r>
            <a:r>
              <a:rPr dirty="0" err="1"/>
              <a:t>имитирующих</a:t>
            </a:r>
            <a:r>
              <a:rPr dirty="0"/>
              <a:t> </a:t>
            </a:r>
            <a:r>
              <a:rPr dirty="0" err="1"/>
              <a:t>эпилепсию</a:t>
            </a:r>
            <a:r>
              <a:rPr dirty="0"/>
              <a:t> и </a:t>
            </a:r>
            <a:r>
              <a:rPr dirty="0" err="1"/>
              <a:t>поспешное</a:t>
            </a:r>
            <a:r>
              <a:rPr dirty="0"/>
              <a:t> </a:t>
            </a:r>
            <a:r>
              <a:rPr dirty="0" err="1"/>
              <a:t>назначение</a:t>
            </a:r>
            <a:r>
              <a:rPr dirty="0"/>
              <a:t> </a:t>
            </a:r>
            <a:r>
              <a:rPr dirty="0" err="1"/>
              <a:t>лечения</a:t>
            </a:r>
            <a:r>
              <a:rPr dirty="0"/>
              <a:t>.</a:t>
            </a:r>
          </a:p>
          <a:p>
            <a:pPr>
              <a:defRPr sz="1200" b="1">
                <a:solidFill>
                  <a:srgbClr val="341F3F"/>
                </a:solidFill>
              </a:defRPr>
            </a:pPr>
            <a:r>
              <a:rPr dirty="0"/>
              <a:t>«</a:t>
            </a:r>
            <a:r>
              <a:rPr dirty="0" err="1"/>
              <a:t>Золотой</a:t>
            </a:r>
            <a:r>
              <a:rPr dirty="0"/>
              <a:t> </a:t>
            </a:r>
            <a:r>
              <a:rPr dirty="0" err="1"/>
              <a:t>стандарт</a:t>
            </a:r>
            <a:r>
              <a:rPr dirty="0"/>
              <a:t>» </a:t>
            </a:r>
            <a:r>
              <a:rPr dirty="0" err="1"/>
              <a:t>диагностики</a:t>
            </a:r>
            <a:r>
              <a:rPr dirty="0"/>
              <a:t>: </a:t>
            </a:r>
            <a:r>
              <a:rPr dirty="0" err="1"/>
              <a:t>тщательный</a:t>
            </a:r>
            <a:r>
              <a:rPr dirty="0"/>
              <a:t> </a:t>
            </a:r>
            <a:r>
              <a:rPr dirty="0" err="1"/>
              <a:t>сбор</a:t>
            </a:r>
            <a:r>
              <a:rPr dirty="0"/>
              <a:t> </a:t>
            </a:r>
            <a:r>
              <a:rPr dirty="0" err="1"/>
              <a:t>анамнеза</a:t>
            </a:r>
            <a:r>
              <a:rPr dirty="0"/>
              <a:t> + </a:t>
            </a:r>
            <a:r>
              <a:rPr dirty="0" err="1"/>
              <a:t>видео</a:t>
            </a:r>
            <a:r>
              <a:rPr dirty="0"/>
              <a:t> ЭЭГ </a:t>
            </a:r>
            <a:r>
              <a:rPr dirty="0" err="1"/>
              <a:t>мониторинг</a:t>
            </a:r>
            <a:r>
              <a:rPr dirty="0"/>
              <a:t>.</a:t>
            </a:r>
            <a:r>
              <a:rPr b="0" dirty="0"/>
              <a:t> </a:t>
            </a:r>
            <a:r>
              <a:rPr b="0" dirty="0" err="1"/>
              <a:t>Однако</a:t>
            </a:r>
            <a:r>
              <a:rPr b="0" dirty="0"/>
              <a:t> </a:t>
            </a:r>
            <a:r>
              <a:rPr b="0" dirty="0" err="1"/>
              <a:t>менее</a:t>
            </a:r>
            <a:r>
              <a:rPr b="0" dirty="0"/>
              <a:t> </a:t>
            </a:r>
            <a:r>
              <a:rPr b="0" dirty="0" err="1"/>
              <a:t>половины</a:t>
            </a:r>
            <a:r>
              <a:rPr b="0" dirty="0"/>
              <a:t> </a:t>
            </a:r>
            <a:r>
              <a:rPr b="0" dirty="0" err="1"/>
              <a:t>исследований</a:t>
            </a:r>
            <a:r>
              <a:rPr b="0" dirty="0"/>
              <a:t> в </a:t>
            </a:r>
            <a:r>
              <a:rPr b="0" dirty="0" err="1"/>
              <a:t>обзоре</a:t>
            </a:r>
            <a:r>
              <a:rPr b="0" dirty="0"/>
              <a:t> </a:t>
            </a:r>
            <a:r>
              <a:rPr b="0" dirty="0" err="1"/>
              <a:t>использовали</a:t>
            </a:r>
            <a:r>
              <a:rPr b="0" dirty="0"/>
              <a:t> </a:t>
            </a:r>
            <a:r>
              <a:rPr b="0" dirty="0" err="1"/>
              <a:t>этот</a:t>
            </a:r>
            <a:r>
              <a:rPr b="0" dirty="0"/>
              <a:t> </a:t>
            </a:r>
            <a:r>
              <a:rPr b="0" dirty="0" err="1"/>
              <a:t>метод</a:t>
            </a:r>
            <a:r>
              <a:rPr b="0" dirty="0"/>
              <a:t>. </a:t>
            </a:r>
            <a:r>
              <a:rPr lang="ru-RU" b="1" dirty="0"/>
              <a:t>Р</a:t>
            </a:r>
            <a:r>
              <a:rPr lang="ru-RU" b="1" dirty="0" smtClean="0"/>
              <a:t>екомендуется</a:t>
            </a:r>
            <a:r>
              <a:rPr b="1" dirty="0" smtClean="0"/>
              <a:t> </a:t>
            </a:r>
            <a:r>
              <a:rPr dirty="0" err="1"/>
              <a:t>привлекать</a:t>
            </a:r>
            <a:r>
              <a:rPr dirty="0"/>
              <a:t> </a:t>
            </a:r>
            <a:r>
              <a:rPr lang="ru-RU" dirty="0" smtClean="0"/>
              <a:t>врача-</a:t>
            </a:r>
            <a:r>
              <a:rPr dirty="0" err="1" smtClean="0"/>
              <a:t>эпилептолог</a:t>
            </a:r>
            <a:r>
              <a:rPr lang="ru-RU" dirty="0" smtClean="0"/>
              <a:t>а</a:t>
            </a:r>
            <a:r>
              <a:rPr dirty="0" smtClean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lang="ru-RU" dirty="0" smtClean="0"/>
              <a:t>по</a:t>
            </a:r>
            <a:r>
              <a:rPr dirty="0" err="1" smtClean="0"/>
              <a:t>становки</a:t>
            </a:r>
            <a:r>
              <a:rPr dirty="0" smtClean="0"/>
              <a:t> </a:t>
            </a:r>
            <a:r>
              <a:rPr dirty="0" err="1"/>
              <a:t>диагноза</a:t>
            </a:r>
            <a:r>
              <a:rPr dirty="0"/>
              <a:t>.</a:t>
            </a:r>
          </a:p>
        </p:txBody>
      </p:sp>
      <p:grpSp>
        <p:nvGrpSpPr>
          <p:cNvPr id="631" name="Picture 3"/>
          <p:cNvGrpSpPr/>
          <p:nvPr/>
        </p:nvGrpSpPr>
        <p:grpSpPr>
          <a:xfrm>
            <a:off x="4449539" y="1024135"/>
            <a:ext cx="4591748" cy="3698539"/>
            <a:chOff x="0" y="0"/>
            <a:chExt cx="4591747" cy="3698538"/>
          </a:xfrm>
        </p:grpSpPr>
        <p:pic>
          <p:nvPicPr>
            <p:cNvPr id="630" name="Picture 3" descr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4185348" cy="325403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629" name="Picture 3" descr="Picture 3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4591748" cy="3698539"/>
            </a:xfrm>
            <a:prstGeom prst="rect">
              <a:avLst/>
            </a:prstGeom>
            <a:effectLst/>
          </p:spPr>
        </p:pic>
      </p:grpSp>
      <p:pic>
        <p:nvPicPr>
          <p:cNvPr id="6" name="аватарка.png" descr="аватарка.png">
            <a:extLst>
              <a:ext uri="{FF2B5EF4-FFF2-40B4-BE49-F238E27FC236}">
                <a16:creationId xmlns:a16="http://schemas.microsoft.com/office/drawing/2014/main" xmlns="" id="{40A2AA6C-FE45-1D3F-01F7-05819E992F3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635" name="Частота ложноположительного диагноза эпилепсии: систематический обзор наблюдательных исследований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Частота ложноположительного диагноза эпилепсии: </a:t>
            </a:r>
            <a:r>
              <a:rPr b="0"/>
              <a:t>систематический обзор наблюдательных исследований.</a:t>
            </a:r>
          </a:p>
        </p:txBody>
      </p:sp>
      <p:sp>
        <p:nvSpPr>
          <p:cNvPr id="636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Xu Y, Nguyen D, Mohamed A, Carcel C, Li Q, Kutlubaev MA, Anderson CS, Hackett ML. Frequency of a false positive diagnosis of epilepsy: A systematic review of observational studies. Seizure. 2016 Oct;41:167-74. </a:t>
            </a:r>
          </a:p>
        </p:txBody>
      </p:sp>
      <p:grpSp>
        <p:nvGrpSpPr>
          <p:cNvPr id="639" name="Picture 2"/>
          <p:cNvGrpSpPr/>
          <p:nvPr/>
        </p:nvGrpSpPr>
        <p:grpSpPr>
          <a:xfrm>
            <a:off x="-21307" y="1021356"/>
            <a:ext cx="9186614" cy="4742613"/>
            <a:chOff x="0" y="0"/>
            <a:chExt cx="9186613" cy="4742612"/>
          </a:xfrm>
        </p:grpSpPr>
        <p:pic>
          <p:nvPicPr>
            <p:cNvPr id="638" name="Picture 2" descr="Picture 2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203200" y="203200"/>
              <a:ext cx="8780214" cy="4298113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637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86614" cy="4742613"/>
            </a:xfrm>
            <a:prstGeom prst="rect">
              <a:avLst/>
            </a:prstGeom>
            <a:effectLst/>
          </p:spPr>
        </p:pic>
      </p:grp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DDEDF70B-9169-0709-6036-D70D008B501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76" t="6168" r="5912" b="6151"/>
          <a:stretch>
            <a:fillRect/>
          </a:stretch>
        </p:blipFill>
        <p:spPr>
          <a:xfrm>
            <a:off x="192403" y="20168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Прямоугольник"/>
          <p:cNvSpPr/>
          <p:nvPr/>
        </p:nvSpPr>
        <p:spPr>
          <a:xfrm>
            <a:off x="-6028" y="1464869"/>
            <a:ext cx="9156056" cy="4139763"/>
          </a:xfrm>
          <a:prstGeom prst="rect">
            <a:avLst/>
          </a:prstGeom>
          <a:solidFill>
            <a:srgbClr val="6E398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 dirty="0"/>
          </a:p>
        </p:txBody>
      </p:sp>
      <p:sp>
        <p:nvSpPr>
          <p:cNvPr id="643" name="Заголовок 1"/>
          <p:cNvSpPr txBox="1">
            <a:spLocks noGrp="1"/>
          </p:cNvSpPr>
          <p:nvPr>
            <p:ph type="title"/>
          </p:nvPr>
        </p:nvSpPr>
        <p:spPr>
          <a:xfrm>
            <a:off x="1386544" y="225039"/>
            <a:ext cx="4842805" cy="79054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spcBef>
                <a:spcPts val="300"/>
              </a:spcBef>
              <a:defRPr sz="14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Структура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 </a:t>
            </a:r>
            <a:r>
              <a:rPr dirty="0" smtClean="0"/>
              <a:t>с </a:t>
            </a:r>
            <a:r>
              <a:rPr dirty="0"/>
              <a:t>«</a:t>
            </a:r>
            <a:r>
              <a:rPr dirty="0" err="1"/>
              <a:t>неподтвержденным</a:t>
            </a:r>
            <a:r>
              <a:rPr dirty="0"/>
              <a:t> </a:t>
            </a:r>
            <a:r>
              <a:rPr dirty="0" err="1"/>
              <a:t>диагнозом</a:t>
            </a:r>
            <a:r>
              <a:rPr dirty="0"/>
              <a:t>» </a:t>
            </a:r>
            <a:r>
              <a:rPr dirty="0" err="1"/>
              <a:t>эпилепсии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нозологии</a:t>
            </a:r>
            <a:r>
              <a:rPr dirty="0"/>
              <a:t> (%, </a:t>
            </a:r>
            <a:r>
              <a:rPr dirty="0" err="1"/>
              <a:t>абс</a:t>
            </a:r>
            <a:r>
              <a:rPr dirty="0" smtClean="0"/>
              <a:t>.)</a:t>
            </a:r>
            <a:r>
              <a:rPr lang="ru-RU" dirty="0" smtClean="0"/>
              <a:t> в Оренбургском областном центре диагностики и лечения эпилепсии</a:t>
            </a:r>
            <a:r>
              <a:rPr dirty="0" smtClean="0"/>
              <a:t>.</a:t>
            </a:r>
            <a:endParaRPr dirty="0"/>
          </a:p>
        </p:txBody>
      </p:sp>
      <p:sp>
        <p:nvSpPr>
          <p:cNvPr id="644" name="Всего – 152"/>
          <p:cNvSpPr txBox="1"/>
          <p:nvPr/>
        </p:nvSpPr>
        <p:spPr>
          <a:xfrm>
            <a:off x="7234508" y="5070521"/>
            <a:ext cx="1549562" cy="29194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Всего – 152</a:t>
            </a:r>
          </a:p>
        </p:txBody>
      </p:sp>
      <p:sp>
        <p:nvSpPr>
          <p:cNvPr id="646" name="☝- &lt; 1% - абс. числа,…"/>
          <p:cNvSpPr txBox="1"/>
          <p:nvPr/>
        </p:nvSpPr>
        <p:spPr>
          <a:xfrm>
            <a:off x="7270070" y="2726927"/>
            <a:ext cx="1478440" cy="58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6000" tIns="36000" rIns="36000" bIns="36000" anchor="ctr">
            <a:spAutoFit/>
          </a:bodyPr>
          <a:lstStyle/>
          <a:p>
            <a:pPr>
              <a:defRPr sz="1600">
                <a:solidFill>
                  <a:srgbClr val="FFFFFF"/>
                </a:solidFill>
                <a:latin typeface="Wingdings"/>
                <a:ea typeface="Wingdings"/>
                <a:cs typeface="Wingdings"/>
                <a:sym typeface="Wingdings"/>
              </a:defRPr>
            </a:pPr>
            <a:r>
              <a:t>☝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- &lt; 1% -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абс.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числа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,</a:t>
            </a:r>
            <a:endParaRPr>
              <a:latin typeface="AvantGardeGothicC"/>
              <a:ea typeface="AvantGardeGothicC"/>
              <a:cs typeface="AvantGardeGothicC"/>
              <a:sym typeface="AvantGardeGothicC"/>
            </a:endParaRPr>
          </a:p>
          <a:p>
            <a:pPr>
              <a:defRPr sz="10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 </a:t>
            </a:r>
            <a:r>
              <a:rPr sz="1600">
                <a:latin typeface="Wingdings"/>
                <a:ea typeface="Wingdings"/>
                <a:cs typeface="Wingdings"/>
                <a:sym typeface="Wingdings"/>
              </a:rPr>
              <a:t>☝</a:t>
            </a:r>
            <a:r>
              <a:t>-&gt;1% - данные в %</a:t>
            </a:r>
          </a:p>
        </p:txBody>
      </p:sp>
      <p:sp>
        <p:nvSpPr>
          <p:cNvPr id="648" name="2020 год"/>
          <p:cNvSpPr txBox="1"/>
          <p:nvPr/>
        </p:nvSpPr>
        <p:spPr>
          <a:xfrm>
            <a:off x="238805" y="1813276"/>
            <a:ext cx="1139599" cy="264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2020 год</a:t>
            </a:r>
          </a:p>
        </p:txBody>
      </p:sp>
      <p:graphicFrame>
        <p:nvGraphicFramePr>
          <p:cNvPr id="649" name="Содержимое 3"/>
          <p:cNvGraphicFramePr/>
          <p:nvPr>
            <p:extLst>
              <p:ext uri="{D42A27DB-BD31-4B8C-83A1-F6EECF244321}">
                <p14:modId xmlns:p14="http://schemas.microsoft.com/office/powerpoint/2010/main" val="3632281073"/>
              </p:ext>
            </p:extLst>
          </p:nvPr>
        </p:nvGraphicFramePr>
        <p:xfrm>
          <a:off x="289948" y="561194"/>
          <a:ext cx="8564104" cy="5735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50" name="Прямоугольник"/>
          <p:cNvSpPr/>
          <p:nvPr/>
        </p:nvSpPr>
        <p:spPr>
          <a:xfrm>
            <a:off x="6419653" y="275269"/>
            <a:ext cx="2524352" cy="4901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sp>
        <p:nvSpPr>
          <p:cNvPr id="651" name="ЭПИЛЕПТОЛОГИЯ"/>
          <p:cNvSpPr txBox="1"/>
          <p:nvPr/>
        </p:nvSpPr>
        <p:spPr>
          <a:xfrm>
            <a:off x="6615128" y="387067"/>
            <a:ext cx="2263808" cy="291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ЭПИЛЕПТОЛОГИЯ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52FBFEC5-8622-305B-7512-DA0083B6D8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Прямоугольник"/>
          <p:cNvSpPr/>
          <p:nvPr/>
        </p:nvSpPr>
        <p:spPr>
          <a:xfrm>
            <a:off x="-6028" y="1464869"/>
            <a:ext cx="9156056" cy="4139763"/>
          </a:xfrm>
          <a:prstGeom prst="rect">
            <a:avLst/>
          </a:prstGeom>
          <a:solidFill>
            <a:srgbClr val="6E398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sp>
        <p:nvSpPr>
          <p:cNvPr id="654" name="Прямоугольник"/>
          <p:cNvSpPr/>
          <p:nvPr/>
        </p:nvSpPr>
        <p:spPr>
          <a:xfrm>
            <a:off x="6419653" y="275269"/>
            <a:ext cx="2524352" cy="4901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sp>
        <p:nvSpPr>
          <p:cNvPr id="656" name="ЭПИЛЕПТОЛОГИЯ"/>
          <p:cNvSpPr txBox="1"/>
          <p:nvPr/>
        </p:nvSpPr>
        <p:spPr>
          <a:xfrm>
            <a:off x="6615128" y="387067"/>
            <a:ext cx="2263808" cy="291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ЭПИЛЕПТОЛОГИЯ</a:t>
            </a:r>
          </a:p>
        </p:txBody>
      </p:sp>
      <p:sp>
        <p:nvSpPr>
          <p:cNvPr id="658" name="Всего – 147"/>
          <p:cNvSpPr txBox="1"/>
          <p:nvPr/>
        </p:nvSpPr>
        <p:spPr>
          <a:xfrm>
            <a:off x="7234508" y="5070521"/>
            <a:ext cx="1549562" cy="29194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Всего – 147</a:t>
            </a:r>
          </a:p>
        </p:txBody>
      </p:sp>
      <p:sp>
        <p:nvSpPr>
          <p:cNvPr id="660" name="☝- &lt; 1% - абс. числа,…"/>
          <p:cNvSpPr txBox="1"/>
          <p:nvPr/>
        </p:nvSpPr>
        <p:spPr>
          <a:xfrm>
            <a:off x="7270070" y="2726927"/>
            <a:ext cx="1478440" cy="58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6000" tIns="36000" rIns="36000" bIns="36000" anchor="ctr">
            <a:spAutoFit/>
          </a:bodyPr>
          <a:lstStyle/>
          <a:p>
            <a:pPr>
              <a:defRPr sz="1600">
                <a:solidFill>
                  <a:srgbClr val="FFFFFF"/>
                </a:solidFill>
                <a:latin typeface="Wingdings"/>
                <a:ea typeface="Wingdings"/>
                <a:cs typeface="Wingdings"/>
                <a:sym typeface="Wingdings"/>
              </a:defRPr>
            </a:pPr>
            <a:r>
              <a:t>☝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- &lt; 1% -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абс.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числа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,</a:t>
            </a:r>
            <a:endParaRPr>
              <a:latin typeface="AvantGardeGothicC"/>
              <a:ea typeface="AvantGardeGothicC"/>
              <a:cs typeface="AvantGardeGothicC"/>
              <a:sym typeface="AvantGardeGothicC"/>
            </a:endParaRPr>
          </a:p>
          <a:p>
            <a:pPr>
              <a:defRPr sz="10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 </a:t>
            </a:r>
            <a:r>
              <a:rPr sz="1600">
                <a:latin typeface="Wingdings"/>
                <a:ea typeface="Wingdings"/>
                <a:cs typeface="Wingdings"/>
                <a:sym typeface="Wingdings"/>
              </a:rPr>
              <a:t>☝</a:t>
            </a:r>
            <a:r>
              <a:t>-&gt;1% - данные в %</a:t>
            </a:r>
          </a:p>
        </p:txBody>
      </p:sp>
      <p:sp>
        <p:nvSpPr>
          <p:cNvPr id="662" name="2021 год"/>
          <p:cNvSpPr txBox="1"/>
          <p:nvPr/>
        </p:nvSpPr>
        <p:spPr>
          <a:xfrm>
            <a:off x="238805" y="1813276"/>
            <a:ext cx="1139599" cy="264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2021 год</a:t>
            </a:r>
          </a:p>
        </p:txBody>
      </p:sp>
      <p:graphicFrame>
        <p:nvGraphicFramePr>
          <p:cNvPr id="663" name="Содержимое 3"/>
          <p:cNvGraphicFramePr/>
          <p:nvPr/>
        </p:nvGraphicFramePr>
        <p:xfrm>
          <a:off x="290091" y="945022"/>
          <a:ext cx="8559801" cy="5312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0386317C-B468-F6DF-4FE0-3DC7113EE34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4" name="Заголовок 1"/>
          <p:cNvSpPr txBox="1">
            <a:spLocks noGrp="1"/>
          </p:cNvSpPr>
          <p:nvPr>
            <p:ph type="title"/>
          </p:nvPr>
        </p:nvSpPr>
        <p:spPr>
          <a:xfrm>
            <a:off x="1386544" y="225039"/>
            <a:ext cx="4842805" cy="79054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spcBef>
                <a:spcPts val="300"/>
              </a:spcBef>
              <a:defRPr sz="14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Структура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 </a:t>
            </a:r>
            <a:r>
              <a:rPr dirty="0" smtClean="0"/>
              <a:t>с </a:t>
            </a:r>
            <a:r>
              <a:rPr dirty="0"/>
              <a:t>«</a:t>
            </a:r>
            <a:r>
              <a:rPr dirty="0" err="1"/>
              <a:t>неподтвержденным</a:t>
            </a:r>
            <a:r>
              <a:rPr dirty="0"/>
              <a:t> </a:t>
            </a:r>
            <a:r>
              <a:rPr dirty="0" err="1"/>
              <a:t>диагнозом</a:t>
            </a:r>
            <a:r>
              <a:rPr dirty="0"/>
              <a:t>» </a:t>
            </a:r>
            <a:r>
              <a:rPr dirty="0" err="1"/>
              <a:t>эпилепсии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нозологии</a:t>
            </a:r>
            <a:r>
              <a:rPr dirty="0"/>
              <a:t> (%, </a:t>
            </a:r>
            <a:r>
              <a:rPr dirty="0" err="1"/>
              <a:t>абс</a:t>
            </a:r>
            <a:r>
              <a:rPr dirty="0" smtClean="0"/>
              <a:t>.)</a:t>
            </a:r>
            <a:r>
              <a:rPr lang="ru-RU" dirty="0" smtClean="0"/>
              <a:t> в Оренбургском областном центре диагностики и лечения эпилепсии</a:t>
            </a:r>
            <a:r>
              <a:rPr dirty="0" smtClean="0"/>
              <a:t>.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Прямоугольник"/>
          <p:cNvSpPr/>
          <p:nvPr/>
        </p:nvSpPr>
        <p:spPr>
          <a:xfrm>
            <a:off x="-6028" y="1464869"/>
            <a:ext cx="9156056" cy="4139763"/>
          </a:xfrm>
          <a:prstGeom prst="rect">
            <a:avLst/>
          </a:prstGeom>
          <a:solidFill>
            <a:srgbClr val="6E398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sp>
        <p:nvSpPr>
          <p:cNvPr id="668" name="Всего – 112"/>
          <p:cNvSpPr txBox="1"/>
          <p:nvPr/>
        </p:nvSpPr>
        <p:spPr>
          <a:xfrm>
            <a:off x="7234508" y="5070521"/>
            <a:ext cx="1549562" cy="29194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Всего – 112</a:t>
            </a:r>
          </a:p>
        </p:txBody>
      </p:sp>
      <p:sp>
        <p:nvSpPr>
          <p:cNvPr id="670" name="☝- &lt; 1% - абс. числа,…"/>
          <p:cNvSpPr txBox="1"/>
          <p:nvPr/>
        </p:nvSpPr>
        <p:spPr>
          <a:xfrm>
            <a:off x="7270070" y="2726927"/>
            <a:ext cx="1478440" cy="58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6000" tIns="36000" rIns="36000" bIns="36000" anchor="ctr">
            <a:spAutoFit/>
          </a:bodyPr>
          <a:lstStyle/>
          <a:p>
            <a:pPr>
              <a:defRPr sz="1600">
                <a:solidFill>
                  <a:srgbClr val="FFFFFF"/>
                </a:solidFill>
                <a:latin typeface="Wingdings"/>
                <a:ea typeface="Wingdings"/>
                <a:cs typeface="Wingdings"/>
                <a:sym typeface="Wingdings"/>
              </a:defRPr>
            </a:pPr>
            <a:r>
              <a:t>☝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- &lt; 1% -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абс.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числа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,</a:t>
            </a:r>
            <a:endParaRPr>
              <a:latin typeface="AvantGardeGothicC"/>
              <a:ea typeface="AvantGardeGothicC"/>
              <a:cs typeface="AvantGardeGothicC"/>
              <a:sym typeface="AvantGardeGothicC"/>
            </a:endParaRPr>
          </a:p>
          <a:p>
            <a:pPr>
              <a:defRPr sz="10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 </a:t>
            </a:r>
            <a:r>
              <a:rPr sz="1600">
                <a:latin typeface="Wingdings"/>
                <a:ea typeface="Wingdings"/>
                <a:cs typeface="Wingdings"/>
                <a:sym typeface="Wingdings"/>
              </a:rPr>
              <a:t>☝</a:t>
            </a:r>
            <a:r>
              <a:t>-&gt;1% - данные в %</a:t>
            </a:r>
          </a:p>
        </p:txBody>
      </p:sp>
      <p:sp>
        <p:nvSpPr>
          <p:cNvPr id="672" name="2022 год"/>
          <p:cNvSpPr txBox="1"/>
          <p:nvPr/>
        </p:nvSpPr>
        <p:spPr>
          <a:xfrm>
            <a:off x="238805" y="1813276"/>
            <a:ext cx="1139599" cy="2642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2022 год</a:t>
            </a:r>
          </a:p>
        </p:txBody>
      </p:sp>
      <p:graphicFrame>
        <p:nvGraphicFramePr>
          <p:cNvPr id="673" name="Содержимое 3"/>
          <p:cNvGraphicFramePr/>
          <p:nvPr/>
        </p:nvGraphicFramePr>
        <p:xfrm>
          <a:off x="292099" y="617109"/>
          <a:ext cx="8559801" cy="5636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74" name="Прямоугольник"/>
          <p:cNvSpPr/>
          <p:nvPr/>
        </p:nvSpPr>
        <p:spPr>
          <a:xfrm>
            <a:off x="6419653" y="275269"/>
            <a:ext cx="2524352" cy="4901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sp>
        <p:nvSpPr>
          <p:cNvPr id="675" name="ЭПИЛЕПТОЛОГИЯ"/>
          <p:cNvSpPr txBox="1"/>
          <p:nvPr/>
        </p:nvSpPr>
        <p:spPr>
          <a:xfrm>
            <a:off x="6615128" y="387067"/>
            <a:ext cx="2263808" cy="291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ЭПИЛЕПТОЛОГИЯ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A2CA9636-1DED-C6E0-0A2B-F945205562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1386544" y="225039"/>
            <a:ext cx="4842805" cy="79054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spcBef>
                <a:spcPts val="300"/>
              </a:spcBef>
              <a:defRPr sz="14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Структура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 </a:t>
            </a:r>
            <a:r>
              <a:rPr dirty="0" smtClean="0"/>
              <a:t>с </a:t>
            </a:r>
            <a:r>
              <a:rPr dirty="0"/>
              <a:t>«</a:t>
            </a:r>
            <a:r>
              <a:rPr dirty="0" err="1"/>
              <a:t>неподтвержденным</a:t>
            </a:r>
            <a:r>
              <a:rPr dirty="0"/>
              <a:t> </a:t>
            </a:r>
            <a:r>
              <a:rPr dirty="0" err="1"/>
              <a:t>диагнозом</a:t>
            </a:r>
            <a:r>
              <a:rPr dirty="0"/>
              <a:t>» </a:t>
            </a:r>
            <a:r>
              <a:rPr dirty="0" err="1"/>
              <a:t>эпилепсии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нозологии</a:t>
            </a:r>
            <a:r>
              <a:rPr dirty="0"/>
              <a:t> (%, </a:t>
            </a:r>
            <a:r>
              <a:rPr dirty="0" err="1"/>
              <a:t>абс</a:t>
            </a:r>
            <a:r>
              <a:rPr dirty="0" smtClean="0"/>
              <a:t>.)</a:t>
            </a:r>
            <a:r>
              <a:rPr lang="ru-RU" dirty="0" smtClean="0"/>
              <a:t> в Оренбургском областном центре диагностики и лечения эпилепсии</a:t>
            </a:r>
            <a:r>
              <a:rPr dirty="0" smtClean="0"/>
              <a:t>.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Прямоугольник"/>
          <p:cNvSpPr/>
          <p:nvPr/>
        </p:nvSpPr>
        <p:spPr>
          <a:xfrm>
            <a:off x="6419653" y="275269"/>
            <a:ext cx="2524352" cy="4901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sp>
        <p:nvSpPr>
          <p:cNvPr id="678" name="Прямоугольник"/>
          <p:cNvSpPr/>
          <p:nvPr/>
        </p:nvSpPr>
        <p:spPr>
          <a:xfrm>
            <a:off x="-6028" y="1464868"/>
            <a:ext cx="9156056" cy="4139765"/>
          </a:xfrm>
          <a:prstGeom prst="rect">
            <a:avLst/>
          </a:prstGeom>
          <a:solidFill>
            <a:srgbClr val="6E398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680" name="ЭПИЛЕПТОЛОГИЯ"/>
          <p:cNvSpPr txBox="1"/>
          <p:nvPr/>
        </p:nvSpPr>
        <p:spPr>
          <a:xfrm>
            <a:off x="6612655" y="387066"/>
            <a:ext cx="2253583" cy="2919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ЭПИЛЕПТОЛОГИЯ</a:t>
            </a:r>
          </a:p>
        </p:txBody>
      </p:sp>
      <p:sp>
        <p:nvSpPr>
          <p:cNvPr id="681" name="Всего – 112"/>
          <p:cNvSpPr txBox="1"/>
          <p:nvPr/>
        </p:nvSpPr>
        <p:spPr>
          <a:xfrm>
            <a:off x="7234508" y="5070522"/>
            <a:ext cx="1549563" cy="29194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 algn="ctr"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Всего – 205</a:t>
            </a:r>
          </a:p>
        </p:txBody>
      </p:sp>
      <p:sp>
        <p:nvSpPr>
          <p:cNvPr id="684" name="2022 год"/>
          <p:cNvSpPr txBox="1"/>
          <p:nvPr/>
        </p:nvSpPr>
        <p:spPr>
          <a:xfrm>
            <a:off x="238804" y="1813278"/>
            <a:ext cx="1139599" cy="2642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 algn="ctr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2023 год</a:t>
            </a:r>
          </a:p>
        </p:txBody>
      </p:sp>
      <p:graphicFrame>
        <p:nvGraphicFramePr>
          <p:cNvPr id="685" name="Содержимое 3"/>
          <p:cNvGraphicFramePr/>
          <p:nvPr>
            <p:extLst>
              <p:ext uri="{D42A27DB-BD31-4B8C-83A1-F6EECF244321}">
                <p14:modId xmlns:p14="http://schemas.microsoft.com/office/powerpoint/2010/main" val="1568166788"/>
              </p:ext>
            </p:extLst>
          </p:nvPr>
        </p:nvGraphicFramePr>
        <p:xfrm>
          <a:off x="292100" y="1116423"/>
          <a:ext cx="8559800" cy="5136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7" name="☝- &lt; 1% - абс. числа,…"/>
          <p:cNvSpPr txBox="1"/>
          <p:nvPr/>
        </p:nvSpPr>
        <p:spPr>
          <a:xfrm>
            <a:off x="7270070" y="2726927"/>
            <a:ext cx="1478440" cy="58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6000" tIns="36000" rIns="36000" bIns="36000" anchor="ctr">
            <a:spAutoFit/>
          </a:bodyPr>
          <a:lstStyle/>
          <a:p>
            <a:pPr>
              <a:defRPr sz="1600">
                <a:solidFill>
                  <a:srgbClr val="FFFFFF"/>
                </a:solidFill>
                <a:latin typeface="Wingdings"/>
                <a:ea typeface="Wingdings"/>
                <a:cs typeface="Wingdings"/>
                <a:sym typeface="Wingdings"/>
              </a:defRPr>
            </a:pPr>
            <a:r>
              <a:t>☝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- &lt; 1% -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абс.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числа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,</a:t>
            </a:r>
            <a:endParaRPr>
              <a:latin typeface="AvantGardeGothicC"/>
              <a:ea typeface="AvantGardeGothicC"/>
              <a:cs typeface="AvantGardeGothicC"/>
              <a:sym typeface="AvantGardeGothicC"/>
            </a:endParaRPr>
          </a:p>
          <a:p>
            <a:pPr>
              <a:defRPr sz="10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 </a:t>
            </a:r>
            <a:r>
              <a:rPr sz="1600">
                <a:latin typeface="Wingdings"/>
                <a:ea typeface="Wingdings"/>
                <a:cs typeface="Wingdings"/>
                <a:sym typeface="Wingdings"/>
              </a:rPr>
              <a:t>☝</a:t>
            </a:r>
            <a:r>
              <a:t>-&gt;1% - данные в %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E5337209-2C8E-F339-B5D6-9BFD364B59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1" name="Заголовок 1"/>
          <p:cNvSpPr txBox="1">
            <a:spLocks noGrp="1"/>
          </p:cNvSpPr>
          <p:nvPr>
            <p:ph type="title"/>
          </p:nvPr>
        </p:nvSpPr>
        <p:spPr>
          <a:xfrm>
            <a:off x="1386544" y="225039"/>
            <a:ext cx="4842805" cy="79054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spcBef>
                <a:spcPts val="300"/>
              </a:spcBef>
              <a:defRPr sz="14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Структура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 </a:t>
            </a:r>
            <a:r>
              <a:rPr dirty="0" smtClean="0"/>
              <a:t>с </a:t>
            </a:r>
            <a:r>
              <a:rPr dirty="0"/>
              <a:t>«</a:t>
            </a:r>
            <a:r>
              <a:rPr dirty="0" err="1"/>
              <a:t>неподтвержденным</a:t>
            </a:r>
            <a:r>
              <a:rPr dirty="0"/>
              <a:t> </a:t>
            </a:r>
            <a:r>
              <a:rPr dirty="0" err="1"/>
              <a:t>диагнозом</a:t>
            </a:r>
            <a:r>
              <a:rPr dirty="0"/>
              <a:t>» </a:t>
            </a:r>
            <a:r>
              <a:rPr dirty="0" err="1"/>
              <a:t>эпилепсии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нозологии</a:t>
            </a:r>
            <a:r>
              <a:rPr dirty="0"/>
              <a:t> (%, </a:t>
            </a:r>
            <a:r>
              <a:rPr dirty="0" err="1"/>
              <a:t>абс</a:t>
            </a:r>
            <a:r>
              <a:rPr dirty="0" smtClean="0"/>
              <a:t>.)</a:t>
            </a:r>
            <a:r>
              <a:rPr lang="ru-RU" dirty="0" smtClean="0"/>
              <a:t> в Оренбургском областном центре диагностики и лечения эпилепсии</a:t>
            </a:r>
            <a:r>
              <a:rPr dirty="0" smtClean="0"/>
              <a:t>.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Прямоугольник"/>
          <p:cNvSpPr/>
          <p:nvPr/>
        </p:nvSpPr>
        <p:spPr>
          <a:xfrm>
            <a:off x="6419653" y="275269"/>
            <a:ext cx="2524352" cy="490142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sp>
        <p:nvSpPr>
          <p:cNvPr id="692" name="Прямоугольник"/>
          <p:cNvSpPr/>
          <p:nvPr/>
        </p:nvSpPr>
        <p:spPr>
          <a:xfrm>
            <a:off x="-6028" y="1464868"/>
            <a:ext cx="9156056" cy="4139765"/>
          </a:xfrm>
          <a:prstGeom prst="rect">
            <a:avLst/>
          </a:prstGeom>
          <a:solidFill>
            <a:srgbClr val="6E398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694" name="ЭПИЛЕПТОЛОГИЯ"/>
          <p:cNvSpPr txBox="1"/>
          <p:nvPr/>
        </p:nvSpPr>
        <p:spPr>
          <a:xfrm>
            <a:off x="6528817" y="348375"/>
            <a:ext cx="2222188" cy="369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 smtClean="0"/>
              <a:t>ЭПИЛЕПТОЛОГИ</a:t>
            </a:r>
            <a:r>
              <a:rPr lang="ru-RU" dirty="0"/>
              <a:t>Я</a:t>
            </a:r>
            <a:endParaRPr dirty="0"/>
          </a:p>
        </p:txBody>
      </p:sp>
      <p:sp>
        <p:nvSpPr>
          <p:cNvPr id="695" name="Всего – 112"/>
          <p:cNvSpPr txBox="1"/>
          <p:nvPr/>
        </p:nvSpPr>
        <p:spPr>
          <a:xfrm>
            <a:off x="7234508" y="5070522"/>
            <a:ext cx="1549563" cy="29194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 algn="ctr"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Всего – 463</a:t>
            </a:r>
          </a:p>
        </p:txBody>
      </p:sp>
      <p:sp>
        <p:nvSpPr>
          <p:cNvPr id="699" name="2022 год"/>
          <p:cNvSpPr txBox="1"/>
          <p:nvPr/>
        </p:nvSpPr>
        <p:spPr>
          <a:xfrm>
            <a:off x="238804" y="1813278"/>
            <a:ext cx="1139599" cy="2642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/>
          <a:p>
            <a:pPr algn="ctr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t>2024 год</a:t>
            </a:r>
          </a:p>
        </p:txBody>
      </p:sp>
      <p:graphicFrame>
        <p:nvGraphicFramePr>
          <p:cNvPr id="700" name="Содержимое 3"/>
          <p:cNvGraphicFramePr/>
          <p:nvPr>
            <p:extLst>
              <p:ext uri="{D42A27DB-BD31-4B8C-83A1-F6EECF244321}">
                <p14:modId xmlns:p14="http://schemas.microsoft.com/office/powerpoint/2010/main" val="2167673064"/>
              </p:ext>
            </p:extLst>
          </p:nvPr>
        </p:nvGraphicFramePr>
        <p:xfrm>
          <a:off x="292099" y="1114997"/>
          <a:ext cx="8559801" cy="5138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02" name="☝- &lt; 1% - абс. числа,…"/>
          <p:cNvSpPr txBox="1"/>
          <p:nvPr/>
        </p:nvSpPr>
        <p:spPr>
          <a:xfrm>
            <a:off x="7270070" y="2726927"/>
            <a:ext cx="1478440" cy="580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6000" tIns="36000" rIns="36000" bIns="36000" anchor="ctr">
            <a:spAutoFit/>
          </a:bodyPr>
          <a:lstStyle/>
          <a:p>
            <a:pPr>
              <a:defRPr sz="1600">
                <a:solidFill>
                  <a:srgbClr val="FFFFFF"/>
                </a:solidFill>
                <a:latin typeface="Wingdings"/>
                <a:ea typeface="Wingdings"/>
                <a:cs typeface="Wingdings"/>
                <a:sym typeface="Wingdings"/>
              </a:defRPr>
            </a:pPr>
            <a:r>
              <a:t>☝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- &lt; 1% -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абс.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 </a:t>
            </a:r>
            <a:r>
              <a:rPr sz="1000">
                <a:solidFill>
                  <a:srgbClr val="FBCAA2"/>
                </a:solidFill>
                <a:latin typeface="AvantGardeGothicC"/>
                <a:ea typeface="AvantGardeGothicC"/>
                <a:cs typeface="AvantGardeGothicC"/>
                <a:sym typeface="AvantGardeGothicC"/>
              </a:rPr>
              <a:t>числа</a:t>
            </a:r>
            <a:r>
              <a:rPr sz="1000">
                <a:latin typeface="AvantGardeGothicC"/>
                <a:ea typeface="AvantGardeGothicC"/>
                <a:cs typeface="AvantGardeGothicC"/>
                <a:sym typeface="AvantGardeGothicC"/>
              </a:rPr>
              <a:t>,</a:t>
            </a:r>
            <a:endParaRPr>
              <a:latin typeface="AvantGardeGothicC"/>
              <a:ea typeface="AvantGardeGothicC"/>
              <a:cs typeface="AvantGardeGothicC"/>
              <a:sym typeface="AvantGardeGothicC"/>
            </a:endParaRPr>
          </a:p>
          <a:p>
            <a:pPr>
              <a:defRPr sz="10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 </a:t>
            </a:r>
            <a:r>
              <a:rPr sz="1600">
                <a:latin typeface="Wingdings"/>
                <a:ea typeface="Wingdings"/>
                <a:cs typeface="Wingdings"/>
                <a:sym typeface="Wingdings"/>
              </a:rPr>
              <a:t>☝</a:t>
            </a:r>
            <a:r>
              <a:t>-&gt;1% - данные в %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4497FDBF-1A8C-3787-44E2-6350935409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11" name="Заголовок 1"/>
          <p:cNvSpPr txBox="1">
            <a:spLocks noGrp="1"/>
          </p:cNvSpPr>
          <p:nvPr>
            <p:ph type="title"/>
          </p:nvPr>
        </p:nvSpPr>
        <p:spPr>
          <a:xfrm>
            <a:off x="1386544" y="225039"/>
            <a:ext cx="4842805" cy="790541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l">
              <a:spcBef>
                <a:spcPts val="300"/>
              </a:spcBef>
              <a:defRPr sz="14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Структура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 </a:t>
            </a:r>
            <a:r>
              <a:rPr dirty="0" smtClean="0"/>
              <a:t>с </a:t>
            </a:r>
            <a:r>
              <a:rPr dirty="0"/>
              <a:t>«</a:t>
            </a:r>
            <a:r>
              <a:rPr dirty="0" err="1"/>
              <a:t>неподтвержденным</a:t>
            </a:r>
            <a:r>
              <a:rPr dirty="0"/>
              <a:t> </a:t>
            </a:r>
            <a:r>
              <a:rPr dirty="0" err="1"/>
              <a:t>диагнозом</a:t>
            </a:r>
            <a:r>
              <a:rPr dirty="0"/>
              <a:t>» </a:t>
            </a:r>
            <a:r>
              <a:rPr dirty="0" err="1"/>
              <a:t>эпилепсии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нозологии</a:t>
            </a:r>
            <a:r>
              <a:rPr dirty="0"/>
              <a:t> (%, </a:t>
            </a:r>
            <a:r>
              <a:rPr dirty="0" err="1"/>
              <a:t>абс</a:t>
            </a:r>
            <a:r>
              <a:rPr dirty="0" smtClean="0"/>
              <a:t>.)</a:t>
            </a:r>
            <a:r>
              <a:rPr lang="ru-RU" dirty="0" smtClean="0"/>
              <a:t> в Оренбургском областном центре диагностики и лечения эпилепсии</a:t>
            </a:r>
            <a:r>
              <a:rPr dirty="0" smtClean="0"/>
              <a:t>.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07" name="Имитаторы эпилепсии."/>
          <p:cNvSpPr txBox="1">
            <a:spLocks noGrp="1"/>
          </p:cNvSpPr>
          <p:nvPr>
            <p:ph type="title"/>
          </p:nvPr>
        </p:nvSpPr>
        <p:spPr>
          <a:xfrm>
            <a:off x="339686" y="293048"/>
            <a:ext cx="5778382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Имитаторы эпилепсии.</a:t>
            </a:r>
          </a:p>
        </p:txBody>
      </p:sp>
      <p:grpSp>
        <p:nvGrpSpPr>
          <p:cNvPr id="710" name="Picture 2"/>
          <p:cNvGrpSpPr/>
          <p:nvPr/>
        </p:nvGrpSpPr>
        <p:grpSpPr>
          <a:xfrm>
            <a:off x="6112896" y="167539"/>
            <a:ext cx="2899180" cy="1002587"/>
            <a:chOff x="0" y="0"/>
            <a:chExt cx="2899178" cy="1002585"/>
          </a:xfrm>
        </p:grpSpPr>
        <p:pic>
          <p:nvPicPr>
            <p:cNvPr id="709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2492779" cy="55808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08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1"/>
              <a:ext cx="2899179" cy="1002587"/>
            </a:xfrm>
            <a:prstGeom prst="rect">
              <a:avLst/>
            </a:prstGeom>
            <a:effectLst/>
          </p:spPr>
        </p:pic>
      </p:grpSp>
      <p:sp>
        <p:nvSpPr>
          <p:cNvPr id="711" name="Синкопы и аноксические припадки…"/>
          <p:cNvSpPr txBox="1">
            <a:spLocks noGrp="1"/>
          </p:cNvSpPr>
          <p:nvPr>
            <p:ph type="body" idx="1"/>
          </p:nvPr>
        </p:nvSpPr>
        <p:spPr>
          <a:xfrm>
            <a:off x="350377" y="1214421"/>
            <a:ext cx="8229601" cy="4691666"/>
          </a:xfrm>
          <a:prstGeom prst="rect">
            <a:avLst/>
          </a:prstGeom>
        </p:spPr>
        <p:txBody>
          <a:bodyPr lIns="45719" tIns="45719" rIns="45719" bIns="45719"/>
          <a:lstStyle/>
          <a:p>
            <a:pPr>
              <a:lnSpc>
                <a:spcPct val="80000"/>
              </a:lnSpc>
              <a:spcBef>
                <a:spcPts val="300"/>
              </a:spcBef>
              <a:buSzTx/>
              <a:buNone/>
              <a:defRPr sz="1400" b="1" u="sng">
                <a:solidFill>
                  <a:srgbClr val="FFFFFF"/>
                </a:solidFill>
              </a:defRPr>
            </a:pPr>
            <a:r>
              <a:rPr sz="1600" dirty="0"/>
              <a:t>Синкопы и </a:t>
            </a:r>
            <a:r>
              <a:rPr sz="1600" dirty="0" err="1"/>
              <a:t>аноксические</a:t>
            </a:r>
            <a:r>
              <a:rPr sz="1600" dirty="0"/>
              <a:t> </a:t>
            </a:r>
            <a:r>
              <a:rPr sz="1600" dirty="0" err="1"/>
              <a:t>припадки</a:t>
            </a:r>
            <a:endParaRPr sz="1600" dirty="0"/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Vasovagal syncope.</a:t>
            </a:r>
            <a:r>
              <a:rPr dirty="0"/>
              <a:t> </a:t>
            </a:r>
            <a:r>
              <a:rPr b="1" dirty="0" err="1"/>
              <a:t>Вазовагальный</a:t>
            </a:r>
            <a:r>
              <a:rPr b="1" dirty="0"/>
              <a:t> </a:t>
            </a:r>
            <a:r>
              <a:rPr b="1" dirty="0" err="1"/>
              <a:t>синкоп</a:t>
            </a:r>
            <a:r>
              <a:rPr b="1" dirty="0"/>
              <a:t>. </a:t>
            </a:r>
            <a:r>
              <a:rPr b="0" i="1" dirty="0" err="1"/>
              <a:t>Любой</a:t>
            </a:r>
            <a:r>
              <a:rPr b="0" i="1" dirty="0"/>
              <a:t> </a:t>
            </a:r>
            <a:r>
              <a:rPr b="0" i="1" dirty="0" err="1"/>
              <a:t>возраст</a:t>
            </a:r>
            <a:r>
              <a:rPr b="0" i="1" dirty="0"/>
              <a:t>.</a:t>
            </a:r>
            <a:endParaRPr i="1" dirty="0"/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Reflex anoxic seizures.</a:t>
            </a:r>
            <a:r>
              <a:rPr dirty="0"/>
              <a:t> </a:t>
            </a:r>
            <a:r>
              <a:rPr dirty="0" err="1"/>
              <a:t>Рефлекторные</a:t>
            </a:r>
            <a:r>
              <a:rPr dirty="0"/>
              <a:t> </a:t>
            </a:r>
            <a:r>
              <a:rPr dirty="0" err="1"/>
              <a:t>аноксические</a:t>
            </a:r>
            <a:r>
              <a:rPr dirty="0"/>
              <a:t> </a:t>
            </a:r>
            <a:r>
              <a:rPr dirty="0" err="1"/>
              <a:t>приступы</a:t>
            </a:r>
            <a:r>
              <a:rPr dirty="0"/>
              <a:t> (</a:t>
            </a:r>
            <a:r>
              <a:rPr dirty="0" err="1"/>
              <a:t>рефлекторные</a:t>
            </a:r>
            <a:r>
              <a:rPr dirty="0"/>
              <a:t> </a:t>
            </a:r>
            <a:r>
              <a:rPr dirty="0" err="1"/>
              <a:t>асистолические</a:t>
            </a:r>
            <a:r>
              <a:rPr dirty="0"/>
              <a:t> </a:t>
            </a:r>
            <a:r>
              <a:rPr dirty="0" err="1"/>
              <a:t>синкопе</a:t>
            </a:r>
            <a:r>
              <a:rPr dirty="0"/>
              <a:t>, </a:t>
            </a:r>
            <a:r>
              <a:rPr dirty="0" err="1"/>
              <a:t>бледная</a:t>
            </a:r>
            <a:r>
              <a:rPr dirty="0"/>
              <a:t> </a:t>
            </a:r>
            <a:r>
              <a:rPr dirty="0" err="1"/>
              <a:t>задержка</a:t>
            </a:r>
            <a:r>
              <a:rPr dirty="0"/>
              <a:t> </a:t>
            </a:r>
            <a:r>
              <a:rPr dirty="0" err="1"/>
              <a:t>дыхания</a:t>
            </a:r>
            <a:r>
              <a:rPr dirty="0"/>
              <a:t>, </a:t>
            </a:r>
            <a:r>
              <a:rPr dirty="0" err="1"/>
              <a:t>бледный</a:t>
            </a:r>
            <a:r>
              <a:rPr dirty="0"/>
              <a:t> </a:t>
            </a:r>
            <a:r>
              <a:rPr dirty="0" err="1"/>
              <a:t>обморок</a:t>
            </a:r>
            <a:r>
              <a:rPr dirty="0"/>
              <a:t>).</a:t>
            </a:r>
            <a:r>
              <a:rPr b="0" dirty="0"/>
              <a:t> </a:t>
            </a:r>
            <a:r>
              <a:rPr b="0" i="1" dirty="0"/>
              <a:t>С </a:t>
            </a:r>
            <a:r>
              <a:rPr b="0" i="1" dirty="0" err="1"/>
              <a:t>младенчества</a:t>
            </a:r>
            <a:r>
              <a:rPr b="0" i="1" dirty="0"/>
              <a:t> </a:t>
            </a:r>
            <a:r>
              <a:rPr b="0" i="1" dirty="0" err="1"/>
              <a:t>до</a:t>
            </a:r>
            <a:r>
              <a:rPr b="0" i="1" dirty="0"/>
              <a:t> </a:t>
            </a:r>
            <a:r>
              <a:rPr b="0" i="1" dirty="0" err="1"/>
              <a:t>дошкольного</a:t>
            </a:r>
            <a:r>
              <a:rPr b="0" i="1" dirty="0"/>
              <a:t> </a:t>
            </a:r>
            <a:r>
              <a:rPr b="0" i="1" dirty="0" err="1"/>
              <a:t>возраста</a:t>
            </a:r>
            <a:r>
              <a:rPr b="0" i="1" dirty="0"/>
              <a:t>.</a:t>
            </a:r>
            <a:endParaRPr i="1" dirty="0"/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Breath-holding attacks.</a:t>
            </a:r>
            <a:r>
              <a:rPr dirty="0"/>
              <a:t> </a:t>
            </a:r>
            <a:r>
              <a:rPr b="1" dirty="0" err="1"/>
              <a:t>Приступы</a:t>
            </a:r>
            <a:r>
              <a:rPr b="1" dirty="0"/>
              <a:t> </a:t>
            </a:r>
            <a:r>
              <a:rPr b="1" dirty="0" err="1"/>
              <a:t>задержки</a:t>
            </a:r>
            <a:r>
              <a:rPr b="1" dirty="0"/>
              <a:t> </a:t>
            </a:r>
            <a:r>
              <a:rPr b="1" dirty="0" err="1"/>
              <a:t>дыхания</a:t>
            </a:r>
            <a:r>
              <a:rPr b="1" dirty="0"/>
              <a:t> (</a:t>
            </a:r>
            <a:r>
              <a:rPr b="1" dirty="0" err="1"/>
              <a:t>аффективно-респираторные</a:t>
            </a:r>
            <a:r>
              <a:rPr b="1" dirty="0"/>
              <a:t> </a:t>
            </a:r>
            <a:r>
              <a:rPr b="1" dirty="0" err="1"/>
              <a:t>приступы</a:t>
            </a:r>
            <a:r>
              <a:rPr b="1" dirty="0"/>
              <a:t>). </a:t>
            </a:r>
            <a:r>
              <a:rPr b="0" i="1" dirty="0" err="1"/>
              <a:t>Дети</a:t>
            </a:r>
            <a:r>
              <a:rPr b="0" i="1" dirty="0"/>
              <a:t> </a:t>
            </a:r>
            <a:r>
              <a:rPr b="0" i="1" dirty="0" err="1"/>
              <a:t>дошкольного</a:t>
            </a:r>
            <a:r>
              <a:rPr b="0" i="1" dirty="0"/>
              <a:t> </a:t>
            </a:r>
            <a:r>
              <a:rPr b="0" i="1" dirty="0" err="1"/>
              <a:t>возраста</a:t>
            </a:r>
            <a:r>
              <a:rPr b="0" i="1" dirty="0"/>
              <a:t>.</a:t>
            </a:r>
            <a:endParaRPr i="1" dirty="0"/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Hyperventilation syncope.</a:t>
            </a:r>
            <a:r>
              <a:rPr dirty="0"/>
              <a:t> </a:t>
            </a:r>
            <a:r>
              <a:rPr dirty="0" err="1"/>
              <a:t>Синкоп</a:t>
            </a:r>
            <a:r>
              <a:rPr dirty="0"/>
              <a:t>, </a:t>
            </a:r>
            <a:r>
              <a:rPr dirty="0" err="1"/>
              <a:t>вызванный</a:t>
            </a:r>
            <a:r>
              <a:rPr dirty="0"/>
              <a:t> </a:t>
            </a:r>
            <a:r>
              <a:rPr dirty="0" err="1"/>
              <a:t>гипервентиляцией</a:t>
            </a:r>
            <a:r>
              <a:rPr dirty="0"/>
              <a:t> (</a:t>
            </a:r>
            <a:r>
              <a:rPr dirty="0" err="1"/>
              <a:t>гипервентиляционные</a:t>
            </a:r>
            <a:r>
              <a:rPr dirty="0"/>
              <a:t> </a:t>
            </a:r>
            <a:r>
              <a:rPr dirty="0" err="1"/>
              <a:t>приступы</a:t>
            </a:r>
            <a:r>
              <a:rPr dirty="0"/>
              <a:t>/</a:t>
            </a:r>
            <a:r>
              <a:rPr dirty="0" err="1"/>
              <a:t>обмороки</a:t>
            </a:r>
            <a:r>
              <a:rPr dirty="0"/>
              <a:t>).</a:t>
            </a:r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Compulsive </a:t>
            </a:r>
            <a:r>
              <a:rPr u="sng" dirty="0" err="1"/>
              <a:t>valsalva</a:t>
            </a:r>
            <a:r>
              <a:rPr u="sng" dirty="0" smtClean="0"/>
              <a:t>.</a:t>
            </a:r>
            <a:r>
              <a:rPr dirty="0" smtClean="0"/>
              <a:t> </a:t>
            </a:r>
            <a:r>
              <a:rPr lang="ru-RU" dirty="0" err="1" smtClean="0"/>
              <a:t>Компульсивные</a:t>
            </a:r>
            <a:r>
              <a:rPr lang="ru-RU" dirty="0" smtClean="0"/>
              <a:t> синкопы, вызванные маневром </a:t>
            </a:r>
            <a:r>
              <a:rPr lang="ru-RU" dirty="0" err="1" smtClean="0"/>
              <a:t>Вальсальвы</a:t>
            </a:r>
            <a:r>
              <a:rPr lang="ru-RU" dirty="0" smtClean="0"/>
              <a:t> (к</a:t>
            </a:r>
            <a:r>
              <a:rPr dirty="0" err="1" smtClean="0"/>
              <a:t>омпульсивное</a:t>
            </a:r>
            <a:r>
              <a:rPr dirty="0" smtClean="0"/>
              <a:t> </a:t>
            </a:r>
            <a:r>
              <a:rPr dirty="0" err="1"/>
              <a:t>надувание</a:t>
            </a:r>
            <a:r>
              <a:rPr dirty="0"/>
              <a:t> </a:t>
            </a:r>
            <a:r>
              <a:rPr dirty="0" err="1" smtClean="0"/>
              <a:t>щёк</a:t>
            </a:r>
            <a:r>
              <a:rPr lang="ru-RU" dirty="0" smtClean="0"/>
              <a:t>)</a:t>
            </a:r>
            <a:r>
              <a:rPr dirty="0" smtClean="0"/>
              <a:t>.</a:t>
            </a:r>
            <a:r>
              <a:rPr lang="ru-RU" dirty="0" smtClean="0"/>
              <a:t> </a:t>
            </a:r>
            <a:r>
              <a:rPr b="0" i="1" dirty="0" err="1" smtClean="0"/>
              <a:t>Дети</a:t>
            </a:r>
            <a:r>
              <a:rPr b="0" i="1" dirty="0" smtClean="0"/>
              <a:t> </a:t>
            </a:r>
            <a:r>
              <a:rPr b="0" i="1" dirty="0" err="1"/>
              <a:t>страдающие</a:t>
            </a:r>
            <a:r>
              <a:rPr b="0" i="1" dirty="0"/>
              <a:t> </a:t>
            </a:r>
            <a:r>
              <a:rPr b="0" i="1" dirty="0" err="1"/>
              <a:t>аутизмом</a:t>
            </a:r>
            <a:r>
              <a:rPr b="0" i="1" dirty="0"/>
              <a:t>, </a:t>
            </a:r>
            <a:r>
              <a:rPr b="0" i="1" dirty="0" err="1"/>
              <a:t>синдром</a:t>
            </a:r>
            <a:r>
              <a:rPr b="0" i="1" dirty="0"/>
              <a:t> </a:t>
            </a:r>
            <a:r>
              <a:rPr b="0" i="1" dirty="0" err="1"/>
              <a:t>Ретта</a:t>
            </a:r>
            <a:r>
              <a:rPr b="0" i="1" dirty="0"/>
              <a:t>.</a:t>
            </a:r>
            <a:endParaRPr i="1" dirty="0"/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Neurological syncope.</a:t>
            </a:r>
            <a:r>
              <a:rPr dirty="0"/>
              <a:t> </a:t>
            </a:r>
            <a:r>
              <a:rPr b="1" dirty="0" err="1"/>
              <a:t>Неврогенный</a:t>
            </a:r>
            <a:r>
              <a:rPr b="1" dirty="0"/>
              <a:t> </a:t>
            </a:r>
            <a:r>
              <a:rPr b="1" dirty="0" err="1"/>
              <a:t>обморок</a:t>
            </a:r>
            <a:r>
              <a:rPr b="1" dirty="0"/>
              <a:t>.</a:t>
            </a:r>
            <a:r>
              <a:rPr b="0" dirty="0"/>
              <a:t> </a:t>
            </a:r>
            <a:r>
              <a:rPr b="0" i="1" dirty="0" err="1"/>
              <a:t>Аномалия</a:t>
            </a:r>
            <a:r>
              <a:rPr b="0" i="1" dirty="0"/>
              <a:t> </a:t>
            </a:r>
            <a:r>
              <a:rPr b="0" i="1" dirty="0" err="1"/>
              <a:t>Киари</a:t>
            </a:r>
            <a:r>
              <a:rPr b="0" i="1" dirty="0"/>
              <a:t>, </a:t>
            </a:r>
            <a:r>
              <a:rPr b="0" i="1" dirty="0" err="1"/>
              <a:t>гиперэкплексия</a:t>
            </a:r>
            <a:r>
              <a:rPr b="0" i="1" dirty="0"/>
              <a:t> (</a:t>
            </a:r>
            <a:r>
              <a:rPr b="0" i="1" dirty="0" err="1"/>
              <a:t>болезнь</a:t>
            </a:r>
            <a:r>
              <a:rPr b="0" i="1" dirty="0"/>
              <a:t> </a:t>
            </a:r>
            <a:r>
              <a:rPr b="0" i="1" dirty="0" err="1"/>
              <a:t>испуга</a:t>
            </a:r>
            <a:r>
              <a:rPr b="0" i="1" dirty="0"/>
              <a:t>), </a:t>
            </a:r>
            <a:r>
              <a:rPr b="0" i="1" dirty="0" err="1"/>
              <a:t>пароксизмальное</a:t>
            </a:r>
            <a:r>
              <a:rPr b="0" i="1" dirty="0"/>
              <a:t> </a:t>
            </a:r>
            <a:r>
              <a:rPr b="0" i="1" dirty="0" err="1"/>
              <a:t>болевое</a:t>
            </a:r>
            <a:r>
              <a:rPr b="0" i="1" dirty="0"/>
              <a:t> </a:t>
            </a:r>
            <a:r>
              <a:rPr b="0" i="1" dirty="0" err="1"/>
              <a:t>расстройство</a:t>
            </a:r>
            <a:r>
              <a:rPr b="0" i="1" dirty="0"/>
              <a:t>. </a:t>
            </a:r>
            <a:endParaRPr i="1" dirty="0"/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Imposed upper airways obstruction.</a:t>
            </a:r>
            <a:r>
              <a:rPr dirty="0"/>
              <a:t> </a:t>
            </a:r>
            <a:r>
              <a:rPr b="1" dirty="0" err="1" smtClean="0"/>
              <a:t>Насильственная</a:t>
            </a:r>
            <a:r>
              <a:rPr lang="ru-RU" b="1" dirty="0" smtClean="0"/>
              <a:t> (индуцированная)</a:t>
            </a:r>
            <a:r>
              <a:rPr b="1" dirty="0" smtClean="0"/>
              <a:t> </a:t>
            </a:r>
            <a:r>
              <a:rPr b="1" dirty="0" err="1"/>
              <a:t>обструкция</a:t>
            </a:r>
            <a:r>
              <a:rPr b="1" dirty="0"/>
              <a:t> </a:t>
            </a:r>
            <a:r>
              <a:rPr b="1" dirty="0" err="1"/>
              <a:t>верхних</a:t>
            </a:r>
            <a:r>
              <a:rPr b="1" dirty="0"/>
              <a:t> </a:t>
            </a:r>
            <a:r>
              <a:rPr b="1" dirty="0" err="1"/>
              <a:t>дыхательных</a:t>
            </a:r>
            <a:r>
              <a:rPr b="1" dirty="0"/>
              <a:t> </a:t>
            </a:r>
            <a:r>
              <a:rPr b="1" dirty="0" err="1"/>
              <a:t>путей</a:t>
            </a:r>
            <a:r>
              <a:rPr b="1" dirty="0"/>
              <a:t> (</a:t>
            </a:r>
            <a:r>
              <a:rPr b="1" dirty="0" err="1"/>
              <a:t>удушение</a:t>
            </a:r>
            <a:r>
              <a:rPr b="1" dirty="0"/>
              <a:t>). </a:t>
            </a:r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Orthostatic intolerance.</a:t>
            </a:r>
            <a:r>
              <a:rPr dirty="0"/>
              <a:t> </a:t>
            </a:r>
            <a:r>
              <a:rPr b="1" dirty="0" err="1"/>
              <a:t>Ортостатическая</a:t>
            </a:r>
            <a:r>
              <a:rPr b="1" dirty="0"/>
              <a:t> </a:t>
            </a:r>
            <a:r>
              <a:rPr b="1" dirty="0" err="1"/>
              <a:t>недостаточность</a:t>
            </a:r>
            <a:r>
              <a:rPr b="1" dirty="0"/>
              <a:t> (</a:t>
            </a:r>
            <a:r>
              <a:rPr b="1" dirty="0" err="1"/>
              <a:t>ортостатическая</a:t>
            </a:r>
            <a:r>
              <a:rPr b="1" dirty="0"/>
              <a:t> </a:t>
            </a:r>
            <a:r>
              <a:rPr b="1" dirty="0" err="1"/>
              <a:t>гипотензия</a:t>
            </a:r>
            <a:r>
              <a:rPr b="1" dirty="0"/>
              <a:t>, </a:t>
            </a:r>
            <a:r>
              <a:rPr b="1" dirty="0" err="1"/>
              <a:t>синдром</a:t>
            </a:r>
            <a:r>
              <a:rPr b="1" dirty="0"/>
              <a:t> </a:t>
            </a:r>
            <a:r>
              <a:rPr b="1" dirty="0" err="1"/>
              <a:t>постуральной</a:t>
            </a:r>
            <a:r>
              <a:rPr b="1" dirty="0"/>
              <a:t> </a:t>
            </a:r>
            <a:r>
              <a:rPr b="1" dirty="0" err="1"/>
              <a:t>ортостатической</a:t>
            </a:r>
            <a:r>
              <a:rPr b="1" dirty="0"/>
              <a:t> </a:t>
            </a:r>
            <a:r>
              <a:rPr b="1" dirty="0" err="1"/>
              <a:t>тахикардии</a:t>
            </a:r>
            <a:r>
              <a:rPr b="1" dirty="0"/>
              <a:t>).</a:t>
            </a:r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Long QT and cardiac syncope.</a:t>
            </a:r>
            <a:r>
              <a:rPr dirty="0"/>
              <a:t> </a:t>
            </a:r>
            <a:r>
              <a:rPr b="1" dirty="0" err="1"/>
              <a:t>Синдром</a:t>
            </a:r>
            <a:r>
              <a:rPr b="1" dirty="0"/>
              <a:t> </a:t>
            </a:r>
            <a:r>
              <a:rPr b="1" dirty="0" err="1"/>
              <a:t>удлиненного</a:t>
            </a:r>
            <a:r>
              <a:rPr b="1" dirty="0"/>
              <a:t> </a:t>
            </a:r>
            <a:r>
              <a:rPr b="1" dirty="0" err="1"/>
              <a:t>интервала</a:t>
            </a:r>
            <a:r>
              <a:rPr b="1" dirty="0"/>
              <a:t> QT и </a:t>
            </a:r>
            <a:r>
              <a:rPr b="1" dirty="0" err="1"/>
              <a:t>кардиогенные</a:t>
            </a:r>
            <a:r>
              <a:rPr b="1" dirty="0"/>
              <a:t> </a:t>
            </a:r>
            <a:r>
              <a:rPr b="1" dirty="0" err="1"/>
              <a:t>обмороки</a:t>
            </a:r>
            <a:r>
              <a:rPr b="1" dirty="0"/>
              <a:t>. </a:t>
            </a:r>
            <a:r>
              <a:rPr b="0" i="1" dirty="0" err="1"/>
              <a:t>Спонтанно</a:t>
            </a:r>
            <a:r>
              <a:rPr b="0" i="1" dirty="0"/>
              <a:t> </a:t>
            </a:r>
            <a:r>
              <a:rPr b="0" i="1" dirty="0" err="1"/>
              <a:t>или</a:t>
            </a:r>
            <a:r>
              <a:rPr b="0" i="1" dirty="0"/>
              <a:t> </a:t>
            </a:r>
            <a:r>
              <a:rPr b="0" i="1" dirty="0" err="1"/>
              <a:t>провоцироваться</a:t>
            </a:r>
            <a:r>
              <a:rPr b="0" i="1" dirty="0"/>
              <a:t> </a:t>
            </a:r>
            <a:r>
              <a:rPr b="0" i="1" dirty="0" err="1"/>
              <a:t>испугом</a:t>
            </a:r>
            <a:r>
              <a:rPr b="0" i="1" dirty="0"/>
              <a:t>, </a:t>
            </a:r>
            <a:r>
              <a:rPr b="0" i="1" dirty="0" err="1"/>
              <a:t>физической</a:t>
            </a:r>
            <a:r>
              <a:rPr b="0" i="1" dirty="0"/>
              <a:t> </a:t>
            </a:r>
            <a:r>
              <a:rPr b="0" i="1" dirty="0" err="1"/>
              <a:t>нагрузкой</a:t>
            </a:r>
            <a:r>
              <a:rPr b="0" i="1" dirty="0"/>
              <a:t>, </a:t>
            </a:r>
            <a:r>
              <a:rPr b="0" i="1" dirty="0" err="1"/>
              <a:t>неожиданностью</a:t>
            </a:r>
            <a:r>
              <a:rPr b="0" i="1" dirty="0"/>
              <a:t> </a:t>
            </a:r>
            <a:r>
              <a:rPr b="0" i="1" dirty="0" err="1"/>
              <a:t>или</a:t>
            </a:r>
            <a:r>
              <a:rPr b="0" i="1" dirty="0"/>
              <a:t> </a:t>
            </a:r>
            <a:r>
              <a:rPr b="0" i="1" dirty="0" err="1"/>
              <a:t>погружением</a:t>
            </a:r>
            <a:r>
              <a:rPr b="0" i="1" dirty="0"/>
              <a:t> в </a:t>
            </a:r>
            <a:r>
              <a:rPr b="0" i="1" dirty="0" err="1"/>
              <a:t>воду</a:t>
            </a:r>
            <a:r>
              <a:rPr b="0" i="1" dirty="0"/>
              <a:t>.</a:t>
            </a:r>
            <a:endParaRPr i="1" dirty="0"/>
          </a:p>
          <a:p>
            <a:pPr marL="342899" indent="-342899">
              <a:lnSpc>
                <a:spcPct val="80000"/>
              </a:lnSpc>
              <a:spcBef>
                <a:spcPts val="3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Hyper-cyanotic spells.</a:t>
            </a:r>
            <a:r>
              <a:rPr dirty="0"/>
              <a:t> </a:t>
            </a:r>
            <a:r>
              <a:rPr b="1" dirty="0" err="1"/>
              <a:t>Гиперцианотические</a:t>
            </a:r>
            <a:r>
              <a:rPr b="1" dirty="0"/>
              <a:t> </a:t>
            </a:r>
            <a:r>
              <a:rPr b="1" dirty="0" err="1"/>
              <a:t>приступы</a:t>
            </a:r>
            <a:r>
              <a:rPr b="1" dirty="0"/>
              <a:t> («</a:t>
            </a:r>
            <a:r>
              <a:rPr b="1" dirty="0" err="1"/>
              <a:t>синие</a:t>
            </a:r>
            <a:r>
              <a:rPr b="1" dirty="0"/>
              <a:t>» </a:t>
            </a:r>
            <a:r>
              <a:rPr b="1" dirty="0" err="1"/>
              <a:t>приступы</a:t>
            </a:r>
            <a:r>
              <a:rPr b="1" i="1" dirty="0"/>
              <a:t>). </a:t>
            </a:r>
            <a:r>
              <a:rPr b="0" i="1" dirty="0" err="1"/>
              <a:t>Чаще</a:t>
            </a:r>
            <a:r>
              <a:rPr b="0" i="1" dirty="0"/>
              <a:t> </a:t>
            </a:r>
            <a:r>
              <a:rPr b="0" i="1" dirty="0" err="1"/>
              <a:t>всего</a:t>
            </a:r>
            <a:r>
              <a:rPr b="0" i="1" dirty="0"/>
              <a:t> </a:t>
            </a:r>
            <a:r>
              <a:rPr b="0" i="1" dirty="0" err="1"/>
              <a:t>наблюдаются</a:t>
            </a:r>
            <a:r>
              <a:rPr b="0" i="1" dirty="0"/>
              <a:t> у </a:t>
            </a:r>
            <a:r>
              <a:rPr b="0" i="1" dirty="0" err="1"/>
              <a:t>младенцев</a:t>
            </a:r>
            <a:r>
              <a:rPr b="0" i="1" dirty="0"/>
              <a:t> с </a:t>
            </a:r>
            <a:r>
              <a:rPr b="0" i="1" dirty="0" err="1"/>
              <a:t>тетрадой</a:t>
            </a:r>
            <a:r>
              <a:rPr b="0" i="1" dirty="0"/>
              <a:t> </a:t>
            </a:r>
            <a:r>
              <a:rPr b="0" i="1" dirty="0" err="1"/>
              <a:t>Фалло</a:t>
            </a:r>
            <a:r>
              <a:rPr b="0" i="1" dirty="0"/>
              <a:t>, </a:t>
            </a:r>
            <a:r>
              <a:rPr b="0" i="1" dirty="0" err="1"/>
              <a:t>реже</a:t>
            </a:r>
            <a:r>
              <a:rPr b="0" i="1" dirty="0"/>
              <a:t> </a:t>
            </a:r>
            <a:r>
              <a:rPr b="0" i="1" dirty="0" err="1"/>
              <a:t>при</a:t>
            </a:r>
            <a:r>
              <a:rPr b="0" i="1" dirty="0"/>
              <a:t> </a:t>
            </a:r>
            <a:r>
              <a:rPr b="0" i="1" dirty="0" err="1"/>
              <a:t>врождённых</a:t>
            </a:r>
            <a:r>
              <a:rPr b="0" i="1" dirty="0"/>
              <a:t> </a:t>
            </a:r>
            <a:r>
              <a:rPr b="0" i="1" dirty="0" err="1"/>
              <a:t>пороках</a:t>
            </a:r>
            <a:r>
              <a:rPr b="0" i="1" dirty="0"/>
              <a:t> </a:t>
            </a:r>
            <a:r>
              <a:rPr b="0" i="1" dirty="0" err="1"/>
              <a:t>сердца</a:t>
            </a:r>
            <a:r>
              <a:rPr b="0" i="1" dirty="0"/>
              <a:t> с </a:t>
            </a:r>
            <a:r>
              <a:rPr b="0" i="1" dirty="0" err="1"/>
              <a:t>лёгочным</a:t>
            </a:r>
            <a:r>
              <a:rPr b="0" i="1" dirty="0"/>
              <a:t> </a:t>
            </a:r>
            <a:r>
              <a:rPr b="0" i="1" dirty="0" err="1"/>
              <a:t>или</a:t>
            </a:r>
            <a:r>
              <a:rPr b="0" i="1" dirty="0"/>
              <a:t> </a:t>
            </a:r>
            <a:r>
              <a:rPr b="0" i="1" dirty="0" err="1"/>
              <a:t>сублёгочным</a:t>
            </a:r>
            <a:r>
              <a:rPr b="0" i="1" dirty="0"/>
              <a:t> </a:t>
            </a:r>
            <a:r>
              <a:rPr b="0" i="1" dirty="0" err="1"/>
              <a:t>стенозом</a:t>
            </a:r>
            <a:r>
              <a:rPr b="0" i="1" dirty="0"/>
              <a:t> и </a:t>
            </a:r>
            <a:r>
              <a:rPr b="0" i="1" dirty="0" err="1"/>
              <a:t>дефектом</a:t>
            </a:r>
            <a:r>
              <a:rPr b="0" i="1" dirty="0"/>
              <a:t> </a:t>
            </a:r>
            <a:r>
              <a:rPr b="0" i="1" dirty="0" err="1"/>
              <a:t>межжелудочковой</a:t>
            </a:r>
            <a:r>
              <a:rPr b="0" i="1" dirty="0"/>
              <a:t> </a:t>
            </a:r>
            <a:r>
              <a:rPr b="0" i="1" dirty="0" err="1"/>
              <a:t>перегородки</a:t>
            </a:r>
            <a:r>
              <a:rPr b="0" i="1" dirty="0"/>
              <a:t>, а </a:t>
            </a:r>
            <a:r>
              <a:rPr b="0" i="1" dirty="0" err="1"/>
              <a:t>также</a:t>
            </a:r>
            <a:r>
              <a:rPr b="0" i="1" dirty="0"/>
              <a:t> </a:t>
            </a:r>
            <a:r>
              <a:rPr b="0" i="1" dirty="0" err="1"/>
              <a:t>при</a:t>
            </a:r>
            <a:r>
              <a:rPr b="0" i="1" dirty="0"/>
              <a:t> </a:t>
            </a:r>
            <a:r>
              <a:rPr b="0" i="1" dirty="0" err="1"/>
              <a:t>лёгочной</a:t>
            </a:r>
            <a:r>
              <a:rPr b="0" i="1" dirty="0"/>
              <a:t> </a:t>
            </a:r>
            <a:r>
              <a:rPr b="0" i="1" dirty="0" err="1"/>
              <a:t>гипертензии</a:t>
            </a:r>
            <a:r>
              <a:rPr b="0" i="1" dirty="0"/>
              <a:t>.</a:t>
            </a:r>
          </a:p>
        </p:txBody>
      </p:sp>
      <p:sp>
        <p:nvSpPr>
          <p:cNvPr id="712" name="Прямоугольник 4"/>
          <p:cNvSpPr txBox="1"/>
          <p:nvPr/>
        </p:nvSpPr>
        <p:spPr>
          <a:xfrm>
            <a:off x="5631170" y="6303779"/>
            <a:ext cx="3388774" cy="205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dirty="0"/>
              <a:t>https://www.epilepsydiagnosis.org/epilepsy-imitators.html#sandifer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15" name="Имитаторы эпилепсии."/>
          <p:cNvSpPr txBox="1">
            <a:spLocks noGrp="1"/>
          </p:cNvSpPr>
          <p:nvPr>
            <p:ph type="title"/>
          </p:nvPr>
        </p:nvSpPr>
        <p:spPr>
          <a:xfrm>
            <a:off x="339686" y="293048"/>
            <a:ext cx="5778382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Имитаторы эпилепсии.</a:t>
            </a:r>
          </a:p>
        </p:txBody>
      </p:sp>
      <p:sp>
        <p:nvSpPr>
          <p:cNvPr id="716" name="Прямоугольник 4"/>
          <p:cNvSpPr txBox="1"/>
          <p:nvPr/>
        </p:nvSpPr>
        <p:spPr>
          <a:xfrm>
            <a:off x="5631170" y="6303779"/>
            <a:ext cx="3388774" cy="205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https://www.epilepsydiagnosis.org/epilepsy-imitators.html#sandifer</a:t>
            </a:r>
          </a:p>
        </p:txBody>
      </p:sp>
      <p:grpSp>
        <p:nvGrpSpPr>
          <p:cNvPr id="719" name="Picture 2"/>
          <p:cNvGrpSpPr/>
          <p:nvPr/>
        </p:nvGrpSpPr>
        <p:grpSpPr>
          <a:xfrm>
            <a:off x="6112896" y="167539"/>
            <a:ext cx="2899180" cy="1002587"/>
            <a:chOff x="0" y="0"/>
            <a:chExt cx="2899178" cy="1002585"/>
          </a:xfrm>
        </p:grpSpPr>
        <p:pic>
          <p:nvPicPr>
            <p:cNvPr id="718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2492779" cy="55808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17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1"/>
              <a:ext cx="2899179" cy="1002587"/>
            </a:xfrm>
            <a:prstGeom prst="rect">
              <a:avLst/>
            </a:prstGeom>
            <a:effectLst/>
          </p:spPr>
        </p:pic>
      </p:grpSp>
      <p:sp>
        <p:nvSpPr>
          <p:cNvPr id="720" name="Поведенческие, психологические и психиатрические расстройства…"/>
          <p:cNvSpPr txBox="1">
            <a:spLocks noGrp="1"/>
          </p:cNvSpPr>
          <p:nvPr>
            <p:ph type="body" idx="1"/>
          </p:nvPr>
        </p:nvSpPr>
        <p:spPr>
          <a:xfrm>
            <a:off x="353463" y="1212052"/>
            <a:ext cx="8229601" cy="3577887"/>
          </a:xfrm>
          <a:prstGeom prst="rect">
            <a:avLst/>
          </a:prstGeom>
        </p:spPr>
        <p:txBody>
          <a:bodyPr lIns="45719" tIns="45719" rIns="45719" bIns="45719"/>
          <a:lstStyle/>
          <a:p>
            <a:pPr>
              <a:lnSpc>
                <a:spcPct val="80000"/>
              </a:lnSpc>
              <a:spcBef>
                <a:spcPts val="400"/>
              </a:spcBef>
              <a:buSzTx/>
              <a:buNone/>
              <a:defRPr sz="1400" b="1" u="sng">
                <a:solidFill>
                  <a:srgbClr val="FFFFFF"/>
                </a:solidFill>
              </a:defRPr>
            </a:pPr>
            <a:r>
              <a:rPr sz="1600" dirty="0"/>
              <a:t>Поведенческие, </a:t>
            </a:r>
            <a:r>
              <a:rPr sz="1600" dirty="0" err="1"/>
              <a:t>психологические</a:t>
            </a:r>
            <a:r>
              <a:rPr sz="1600" dirty="0"/>
              <a:t> и </a:t>
            </a:r>
            <a:r>
              <a:rPr sz="1600" dirty="0" err="1"/>
              <a:t>психиатрические</a:t>
            </a:r>
            <a:r>
              <a:rPr sz="1600" dirty="0"/>
              <a:t> </a:t>
            </a:r>
            <a:r>
              <a:rPr sz="1600" dirty="0" err="1"/>
              <a:t>расстройства</a:t>
            </a:r>
            <a:endParaRPr sz="1600" dirty="0"/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Daydreaming /inattention.</a:t>
            </a:r>
            <a:r>
              <a:rPr dirty="0"/>
              <a:t> </a:t>
            </a:r>
            <a:r>
              <a:rPr dirty="0" err="1" smtClean="0"/>
              <a:t>Грезы</a:t>
            </a:r>
            <a:r>
              <a:rPr lang="ru-RU" dirty="0" smtClean="0"/>
              <a:t> (сны наяву)</a:t>
            </a:r>
            <a:r>
              <a:rPr dirty="0" smtClean="0"/>
              <a:t>/</a:t>
            </a:r>
            <a:r>
              <a:rPr dirty="0" err="1" smtClean="0"/>
              <a:t>невнимательность</a:t>
            </a:r>
            <a:endParaRPr dirty="0" smtClean="0"/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 smtClean="0"/>
              <a:t>Self-gratification.</a:t>
            </a:r>
            <a:r>
              <a:rPr dirty="0" smtClean="0"/>
              <a:t> </a:t>
            </a:r>
            <a:r>
              <a:rPr dirty="0" err="1" smtClean="0"/>
              <a:t>Инфантильная</a:t>
            </a:r>
            <a:r>
              <a:rPr dirty="0" smtClean="0"/>
              <a:t> </a:t>
            </a:r>
            <a:r>
              <a:rPr dirty="0" err="1" smtClean="0"/>
              <a:t>маструбация</a:t>
            </a:r>
            <a:r>
              <a:rPr dirty="0" smtClean="0"/>
              <a:t> (</a:t>
            </a:r>
            <a:r>
              <a:rPr lang="ru-RU" dirty="0" smtClean="0"/>
              <a:t>самоудовлетворение, </a:t>
            </a:r>
            <a:r>
              <a:rPr dirty="0" err="1" smtClean="0"/>
              <a:t>доброкачественная</a:t>
            </a:r>
            <a:r>
              <a:rPr dirty="0" smtClean="0"/>
              <a:t> </a:t>
            </a:r>
            <a:r>
              <a:rPr dirty="0" err="1" smtClean="0"/>
              <a:t>идиопатическая</a:t>
            </a:r>
            <a:r>
              <a:rPr dirty="0" smtClean="0"/>
              <a:t> </a:t>
            </a:r>
            <a:r>
              <a:rPr dirty="0" err="1" smtClean="0"/>
              <a:t>инфантильная</a:t>
            </a:r>
            <a:r>
              <a:rPr dirty="0" smtClean="0"/>
              <a:t> </a:t>
            </a:r>
            <a:r>
              <a:rPr dirty="0" err="1" smtClean="0"/>
              <a:t>дискенезия</a:t>
            </a:r>
            <a:r>
              <a:rPr dirty="0" smtClean="0"/>
              <a:t>, </a:t>
            </a:r>
            <a:r>
              <a:rPr dirty="0" err="1" smtClean="0"/>
              <a:t>маструбация</a:t>
            </a:r>
            <a:r>
              <a:rPr dirty="0" smtClean="0"/>
              <a:t> в </a:t>
            </a:r>
            <a:r>
              <a:rPr dirty="0" err="1" smtClean="0"/>
              <a:t>младенчестве</a:t>
            </a:r>
            <a:r>
              <a:rPr dirty="0" smtClean="0"/>
              <a:t>)</a:t>
            </a:r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 smtClean="0"/>
              <a:t>Eidetic imagery.</a:t>
            </a:r>
            <a:r>
              <a:rPr dirty="0" smtClean="0"/>
              <a:t> </a:t>
            </a:r>
            <a:r>
              <a:rPr dirty="0" err="1" smtClean="0"/>
              <a:t>Эйдетизм</a:t>
            </a:r>
            <a:r>
              <a:rPr dirty="0" smtClean="0"/>
              <a:t> (</a:t>
            </a:r>
            <a:r>
              <a:rPr lang="ru-RU" dirty="0" smtClean="0"/>
              <a:t>эйдетические образы, </a:t>
            </a:r>
            <a:r>
              <a:rPr dirty="0" err="1" smtClean="0"/>
              <a:t>яркие</a:t>
            </a:r>
            <a:r>
              <a:rPr dirty="0" smtClean="0"/>
              <a:t> </a:t>
            </a:r>
            <a:r>
              <a:rPr dirty="0" err="1" smtClean="0"/>
              <a:t>зрительные</a:t>
            </a:r>
            <a:r>
              <a:rPr dirty="0" smtClean="0"/>
              <a:t> </a:t>
            </a:r>
            <a:r>
              <a:rPr dirty="0" err="1" smtClean="0"/>
              <a:t>образы</a:t>
            </a:r>
            <a:r>
              <a:rPr dirty="0" smtClean="0"/>
              <a:t>)</a:t>
            </a:r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 smtClean="0"/>
              <a:t>Tantrums </a:t>
            </a:r>
            <a:r>
              <a:rPr u="sng" dirty="0"/>
              <a:t>and rage reactions.</a:t>
            </a:r>
            <a:r>
              <a:rPr dirty="0"/>
              <a:t> </a:t>
            </a:r>
            <a:r>
              <a:rPr dirty="0" err="1"/>
              <a:t>Истерики</a:t>
            </a:r>
            <a:r>
              <a:rPr dirty="0"/>
              <a:t> и </a:t>
            </a:r>
            <a:r>
              <a:rPr dirty="0" err="1"/>
              <a:t>приступы</a:t>
            </a:r>
            <a:r>
              <a:rPr dirty="0"/>
              <a:t> </a:t>
            </a:r>
            <a:r>
              <a:rPr dirty="0" err="1" smtClean="0"/>
              <a:t>ярости</a:t>
            </a:r>
            <a:r>
              <a:rPr lang="ru-RU" dirty="0" smtClean="0"/>
              <a:t> (приступы ярости и гневные реакции)</a:t>
            </a:r>
            <a:endParaRPr dirty="0"/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Out of body experiences.</a:t>
            </a:r>
            <a:r>
              <a:rPr dirty="0"/>
              <a:t> </a:t>
            </a:r>
            <a:r>
              <a:rPr dirty="0" err="1"/>
              <a:t>Внетелесные</a:t>
            </a:r>
            <a:r>
              <a:rPr dirty="0"/>
              <a:t> </a:t>
            </a:r>
            <a:r>
              <a:rPr dirty="0" err="1" smtClean="0"/>
              <a:t>переживания</a:t>
            </a:r>
            <a:r>
              <a:rPr lang="ru-RU" dirty="0" smtClean="0"/>
              <a:t> (чувство отделения от собственного тела)</a:t>
            </a:r>
            <a:endParaRPr dirty="0"/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Panic attacks.</a:t>
            </a:r>
            <a:r>
              <a:rPr dirty="0"/>
              <a:t> </a:t>
            </a:r>
            <a:r>
              <a:rPr dirty="0" err="1"/>
              <a:t>Панические</a:t>
            </a:r>
            <a:r>
              <a:rPr dirty="0"/>
              <a:t> </a:t>
            </a:r>
            <a:r>
              <a:rPr dirty="0" err="1"/>
              <a:t>атаки</a:t>
            </a:r>
            <a:endParaRPr dirty="0"/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Dissociative states.</a:t>
            </a:r>
            <a:r>
              <a:rPr dirty="0"/>
              <a:t> </a:t>
            </a:r>
            <a:r>
              <a:rPr dirty="0" err="1"/>
              <a:t>Диссоциативные</a:t>
            </a:r>
            <a:r>
              <a:rPr dirty="0"/>
              <a:t> </a:t>
            </a:r>
            <a:r>
              <a:rPr dirty="0" err="1"/>
              <a:t>состояния</a:t>
            </a:r>
            <a:endParaRPr dirty="0"/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Non-epileptic seizures.</a:t>
            </a:r>
            <a:r>
              <a:rPr dirty="0"/>
              <a:t> ПНЭП (</a:t>
            </a:r>
            <a:r>
              <a:rPr dirty="0" err="1"/>
              <a:t>психогенные</a:t>
            </a:r>
            <a:r>
              <a:rPr dirty="0"/>
              <a:t> </a:t>
            </a:r>
            <a:r>
              <a:rPr dirty="0" err="1"/>
              <a:t>неэпилептические</a:t>
            </a:r>
            <a:r>
              <a:rPr dirty="0"/>
              <a:t> </a:t>
            </a:r>
            <a:r>
              <a:rPr dirty="0" err="1"/>
              <a:t>приступы</a:t>
            </a:r>
            <a:r>
              <a:rPr dirty="0"/>
              <a:t>)</a:t>
            </a:r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Hallucinations in psychiatric disorders.</a:t>
            </a:r>
            <a:r>
              <a:rPr dirty="0"/>
              <a:t> </a:t>
            </a:r>
            <a:r>
              <a:rPr dirty="0" err="1"/>
              <a:t>Галлюцинации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психических</a:t>
            </a:r>
            <a:r>
              <a:rPr dirty="0"/>
              <a:t> </a:t>
            </a:r>
            <a:r>
              <a:rPr dirty="0" err="1"/>
              <a:t>расстройствах</a:t>
            </a:r>
            <a:endParaRPr dirty="0"/>
          </a:p>
          <a:p>
            <a:pPr marL="342899" indent="-342899">
              <a:lnSpc>
                <a:spcPct val="80000"/>
              </a:lnSpc>
              <a:spcBef>
                <a:spcPts val="400"/>
              </a:spcBef>
              <a:defRPr sz="1400" b="1">
                <a:solidFill>
                  <a:srgbClr val="FFFFFF"/>
                </a:solidFill>
              </a:defRPr>
            </a:pPr>
            <a:r>
              <a:rPr u="sng" dirty="0"/>
              <a:t>Fabricated / factitious illness.</a:t>
            </a:r>
            <a:r>
              <a:rPr dirty="0"/>
              <a:t> </a:t>
            </a:r>
            <a:r>
              <a:rPr dirty="0" err="1"/>
              <a:t>Сфабрикованное</a:t>
            </a:r>
            <a:r>
              <a:rPr dirty="0"/>
              <a:t> /</a:t>
            </a:r>
            <a:r>
              <a:rPr dirty="0" err="1"/>
              <a:t>искусственно</a:t>
            </a:r>
            <a:r>
              <a:rPr dirty="0"/>
              <a:t> </a:t>
            </a:r>
            <a:r>
              <a:rPr dirty="0" err="1"/>
              <a:t>вызванное</a:t>
            </a:r>
            <a:r>
              <a:rPr dirty="0"/>
              <a:t> </a:t>
            </a:r>
            <a:r>
              <a:rPr dirty="0" err="1"/>
              <a:t>заболевание</a:t>
            </a:r>
            <a:r>
              <a:rPr dirty="0"/>
              <a:t> (</a:t>
            </a:r>
            <a:r>
              <a:rPr dirty="0" err="1"/>
              <a:t>симуляция</a:t>
            </a:r>
            <a:r>
              <a:rPr dirty="0"/>
              <a:t>, </a:t>
            </a:r>
            <a:r>
              <a:rPr dirty="0" err="1"/>
              <a:t>синдром</a:t>
            </a:r>
            <a:r>
              <a:rPr dirty="0"/>
              <a:t> </a:t>
            </a:r>
            <a:r>
              <a:rPr dirty="0" err="1"/>
              <a:t>Мюнхгаузена</a:t>
            </a:r>
            <a:r>
              <a:rPr dirty="0"/>
              <a:t>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Содержимое 2"/>
          <p:cNvSpPr txBox="1"/>
          <p:nvPr/>
        </p:nvSpPr>
        <p:spPr>
          <a:xfrm>
            <a:off x="353463" y="1212052"/>
            <a:ext cx="8229601" cy="45259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ts val="500"/>
              </a:spcBef>
              <a:buFont typeface="Arial"/>
              <a:defRPr sz="1500" b="1">
                <a:solidFill>
                  <a:srgbClr val="FFFFFF"/>
                </a:solidFill>
              </a:defRPr>
            </a:pPr>
            <a:r>
              <a:rPr sz="1600" u="sng" dirty="0"/>
              <a:t>Связанные </a:t>
            </a:r>
            <a:r>
              <a:rPr sz="1600" u="sng" dirty="0" err="1"/>
              <a:t>со</a:t>
            </a:r>
            <a:r>
              <a:rPr sz="1600" u="sng" dirty="0"/>
              <a:t> </a:t>
            </a:r>
            <a:r>
              <a:rPr sz="1600" u="sng" dirty="0" err="1"/>
              <a:t>сном</a:t>
            </a:r>
            <a:r>
              <a:rPr sz="1600" u="sng" dirty="0"/>
              <a:t> </a:t>
            </a:r>
            <a:r>
              <a:rPr sz="1600" u="sng" dirty="0" err="1"/>
              <a:t>состояния</a:t>
            </a:r>
            <a:r>
              <a:rPr sz="1600" u="sng" dirty="0"/>
              <a:t>: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Sleep related rhythmic movement disorders</a:t>
            </a:r>
            <a:r>
              <a:rPr dirty="0"/>
              <a:t>. </a:t>
            </a:r>
            <a:r>
              <a:rPr dirty="0" err="1"/>
              <a:t>Расстройства</a:t>
            </a:r>
            <a:r>
              <a:rPr dirty="0"/>
              <a:t>, </a:t>
            </a:r>
            <a:r>
              <a:rPr dirty="0" err="1"/>
              <a:t>ритмических</a:t>
            </a:r>
            <a:r>
              <a:rPr dirty="0"/>
              <a:t> </a:t>
            </a:r>
            <a:r>
              <a:rPr dirty="0" err="1"/>
              <a:t>движений</a:t>
            </a:r>
            <a:r>
              <a:rPr dirty="0"/>
              <a:t>, </a:t>
            </a:r>
            <a:r>
              <a:rPr dirty="0" err="1"/>
              <a:t>связанные</a:t>
            </a:r>
            <a:r>
              <a:rPr dirty="0"/>
              <a:t> </a:t>
            </a:r>
            <a:r>
              <a:rPr dirty="0" err="1"/>
              <a:t>со</a:t>
            </a:r>
            <a:r>
              <a:rPr dirty="0"/>
              <a:t> </a:t>
            </a:r>
            <a:r>
              <a:rPr dirty="0" err="1"/>
              <a:t>сном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Hypnogogic jerks</a:t>
            </a:r>
            <a:r>
              <a:rPr dirty="0"/>
              <a:t>. </a:t>
            </a:r>
            <a:r>
              <a:rPr dirty="0" err="1"/>
              <a:t>Гипногагические</a:t>
            </a:r>
            <a:r>
              <a:rPr dirty="0"/>
              <a:t> </a:t>
            </a:r>
            <a:r>
              <a:rPr dirty="0" err="1"/>
              <a:t>подергивания</a:t>
            </a:r>
            <a:r>
              <a:rPr dirty="0"/>
              <a:t> </a:t>
            </a:r>
            <a:r>
              <a:rPr dirty="0" smtClean="0"/>
              <a:t>(</a:t>
            </a:r>
            <a:r>
              <a:rPr lang="ru-RU" dirty="0" err="1" smtClean="0"/>
              <a:t>гипногогические</a:t>
            </a:r>
            <a:r>
              <a:rPr lang="ru-RU" dirty="0" smtClean="0"/>
              <a:t> судороги, </a:t>
            </a:r>
            <a:r>
              <a:rPr dirty="0" err="1" smtClean="0"/>
              <a:t>вздрагивания</a:t>
            </a:r>
            <a:r>
              <a:rPr dirty="0" smtClean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засыпании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 err="1"/>
              <a:t>Parasomnias</a:t>
            </a:r>
            <a:r>
              <a:rPr dirty="0"/>
              <a:t>. </a:t>
            </a:r>
            <a:r>
              <a:rPr dirty="0" err="1"/>
              <a:t>Парасомнии</a:t>
            </a:r>
            <a:r>
              <a:rPr dirty="0"/>
              <a:t> (</a:t>
            </a:r>
            <a:r>
              <a:rPr dirty="0" err="1"/>
              <a:t>нарушения</a:t>
            </a:r>
            <a:r>
              <a:rPr dirty="0"/>
              <a:t> </a:t>
            </a:r>
            <a:r>
              <a:rPr dirty="0" err="1"/>
              <a:t>поведения</a:t>
            </a:r>
            <a:r>
              <a:rPr dirty="0"/>
              <a:t> </a:t>
            </a:r>
            <a:r>
              <a:rPr dirty="0" err="1"/>
              <a:t>во</a:t>
            </a:r>
            <a:r>
              <a:rPr dirty="0"/>
              <a:t> </a:t>
            </a:r>
            <a:r>
              <a:rPr dirty="0" err="1"/>
              <a:t>сне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REM sleep disorders</a:t>
            </a:r>
            <a:r>
              <a:rPr dirty="0"/>
              <a:t>. </a:t>
            </a:r>
            <a:r>
              <a:rPr dirty="0" err="1"/>
              <a:t>Расстройства</a:t>
            </a:r>
            <a:r>
              <a:rPr dirty="0"/>
              <a:t> </a:t>
            </a:r>
            <a:r>
              <a:rPr dirty="0" err="1"/>
              <a:t>фазы</a:t>
            </a:r>
            <a:r>
              <a:rPr dirty="0"/>
              <a:t> </a:t>
            </a:r>
            <a:r>
              <a:rPr dirty="0" err="1"/>
              <a:t>быстрого</a:t>
            </a:r>
            <a:r>
              <a:rPr dirty="0"/>
              <a:t> </a:t>
            </a:r>
            <a:r>
              <a:rPr dirty="0" err="1"/>
              <a:t>сна</a:t>
            </a:r>
            <a:r>
              <a:rPr dirty="0"/>
              <a:t> </a:t>
            </a:r>
            <a:r>
              <a:rPr dirty="0" smtClean="0"/>
              <a:t>(</a:t>
            </a:r>
            <a:r>
              <a:rPr lang="ru-RU" dirty="0" smtClean="0"/>
              <a:t>расстройства сна, связанные с фазой «быстрого движения глаз» (REM)</a:t>
            </a:r>
            <a:r>
              <a:rPr dirty="0" smtClean="0"/>
              <a:t>)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Benign neonatal sleep myoclonus</a:t>
            </a:r>
            <a:r>
              <a:rPr dirty="0"/>
              <a:t>. </a:t>
            </a:r>
            <a:r>
              <a:rPr dirty="0" err="1"/>
              <a:t>Доброкачественный</a:t>
            </a:r>
            <a:r>
              <a:rPr dirty="0"/>
              <a:t> </a:t>
            </a:r>
            <a:r>
              <a:rPr dirty="0" err="1"/>
              <a:t>неонатальный</a:t>
            </a:r>
            <a:r>
              <a:rPr dirty="0"/>
              <a:t> </a:t>
            </a:r>
            <a:r>
              <a:rPr dirty="0" err="1"/>
              <a:t>миоклонус</a:t>
            </a:r>
            <a:r>
              <a:rPr dirty="0"/>
              <a:t> </a:t>
            </a:r>
            <a:r>
              <a:rPr dirty="0" err="1"/>
              <a:t>сна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Periodic leg movements</a:t>
            </a:r>
            <a:r>
              <a:rPr dirty="0"/>
              <a:t>. </a:t>
            </a:r>
            <a:r>
              <a:rPr dirty="0" err="1"/>
              <a:t>Периодические</a:t>
            </a:r>
            <a:r>
              <a:rPr dirty="0"/>
              <a:t> </a:t>
            </a:r>
            <a:r>
              <a:rPr dirty="0" err="1"/>
              <a:t>движения</a:t>
            </a:r>
            <a:r>
              <a:rPr dirty="0"/>
              <a:t> </a:t>
            </a:r>
            <a:r>
              <a:rPr dirty="0" err="1" smtClean="0"/>
              <a:t>конечностей</a:t>
            </a:r>
            <a:r>
              <a:rPr lang="ru-RU" dirty="0" smtClean="0"/>
              <a:t> (ногой)</a:t>
            </a:r>
            <a:r>
              <a:rPr dirty="0" smtClean="0"/>
              <a:t> </a:t>
            </a:r>
            <a:r>
              <a:rPr dirty="0" err="1"/>
              <a:t>во</a:t>
            </a:r>
            <a:r>
              <a:rPr dirty="0"/>
              <a:t> </a:t>
            </a:r>
            <a:r>
              <a:rPr dirty="0" err="1"/>
              <a:t>сне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5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Narcolepsy-cataplexy</a:t>
            </a:r>
            <a:r>
              <a:rPr dirty="0"/>
              <a:t>. </a:t>
            </a:r>
            <a:r>
              <a:rPr dirty="0" err="1"/>
              <a:t>Нарколепсия-катаплексия</a:t>
            </a:r>
            <a:r>
              <a:rPr dirty="0"/>
              <a:t> </a:t>
            </a:r>
            <a:r>
              <a:rPr lang="ru-RU" smtClean="0"/>
              <a:t>(аффективная </a:t>
            </a:r>
            <a:r>
              <a:rPr lang="ru-RU" dirty="0"/>
              <a:t>адинамия, эмоциональная астения, аффективная утрата мышечного тонуса, блокада тонуса, </a:t>
            </a:r>
            <a:r>
              <a:rPr dirty="0" err="1" smtClean="0"/>
              <a:t>синдром</a:t>
            </a:r>
            <a:r>
              <a:rPr dirty="0" smtClean="0"/>
              <a:t> </a:t>
            </a:r>
            <a:r>
              <a:rPr dirty="0" err="1"/>
              <a:t>Левенфельда-Геннеберга</a:t>
            </a:r>
            <a:r>
              <a:rPr dirty="0"/>
              <a:t>)</a:t>
            </a:r>
          </a:p>
        </p:txBody>
      </p:sp>
      <p:sp>
        <p:nvSpPr>
          <p:cNvPr id="723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24" name="Имитаторы эпилепсии."/>
          <p:cNvSpPr txBox="1">
            <a:spLocks noGrp="1"/>
          </p:cNvSpPr>
          <p:nvPr>
            <p:ph type="title"/>
          </p:nvPr>
        </p:nvSpPr>
        <p:spPr>
          <a:xfrm>
            <a:off x="339686" y="293048"/>
            <a:ext cx="5778382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Имитаторы эпилепсии.</a:t>
            </a:r>
          </a:p>
        </p:txBody>
      </p:sp>
      <p:sp>
        <p:nvSpPr>
          <p:cNvPr id="725" name="Прямоугольник 4"/>
          <p:cNvSpPr txBox="1"/>
          <p:nvPr/>
        </p:nvSpPr>
        <p:spPr>
          <a:xfrm>
            <a:off x="5631170" y="6303779"/>
            <a:ext cx="3388774" cy="205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https://www.epilepsydiagnosis.org/epilepsy-imitators.html#sandifer</a:t>
            </a:r>
          </a:p>
        </p:txBody>
      </p:sp>
      <p:grpSp>
        <p:nvGrpSpPr>
          <p:cNvPr id="728" name="Picture 2"/>
          <p:cNvGrpSpPr/>
          <p:nvPr/>
        </p:nvGrpSpPr>
        <p:grpSpPr>
          <a:xfrm>
            <a:off x="6112896" y="167539"/>
            <a:ext cx="2899180" cy="1002587"/>
            <a:chOff x="0" y="0"/>
            <a:chExt cx="2899178" cy="1002585"/>
          </a:xfrm>
        </p:grpSpPr>
        <p:pic>
          <p:nvPicPr>
            <p:cNvPr id="727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2492779" cy="55808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26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1"/>
              <a:ext cx="2899179" cy="100258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Пароксизмальные двигательные расстройства:…"/>
          <p:cNvSpPr txBox="1">
            <a:spLocks noGrp="1"/>
          </p:cNvSpPr>
          <p:nvPr>
            <p:ph type="body" idx="1"/>
          </p:nvPr>
        </p:nvSpPr>
        <p:spPr>
          <a:xfrm>
            <a:off x="353463" y="1212052"/>
            <a:ext cx="8229601" cy="4525964"/>
          </a:xfrm>
          <a:prstGeom prst="rect">
            <a:avLst/>
          </a:prstGeom>
        </p:spPr>
        <p:txBody>
          <a:bodyPr lIns="45719" tIns="45719" rIns="45719" bIns="45719"/>
          <a:lstStyle/>
          <a:p>
            <a:pPr>
              <a:lnSpc>
                <a:spcPct val="80000"/>
              </a:lnSpc>
              <a:spcBef>
                <a:spcPts val="400"/>
              </a:spcBef>
              <a:buSzTx/>
              <a:buNone/>
              <a:defRPr sz="1500" b="1">
                <a:solidFill>
                  <a:srgbClr val="FFFFFF"/>
                </a:solidFill>
              </a:defRPr>
            </a:pPr>
            <a:r>
              <a:rPr sz="1600" u="sng" dirty="0"/>
              <a:t>Пароксизмальные </a:t>
            </a:r>
            <a:r>
              <a:rPr sz="1600" u="sng" dirty="0" err="1"/>
              <a:t>двигательные</a:t>
            </a:r>
            <a:r>
              <a:rPr sz="1600" u="sng" dirty="0"/>
              <a:t> </a:t>
            </a:r>
            <a:r>
              <a:rPr sz="1600" u="sng" dirty="0" err="1"/>
              <a:t>расстройства</a:t>
            </a:r>
            <a:r>
              <a:rPr sz="1600" u="sng" dirty="0"/>
              <a:t>:</a:t>
            </a:r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Tics</a:t>
            </a:r>
            <a:r>
              <a:rPr dirty="0"/>
              <a:t>. </a:t>
            </a:r>
            <a:r>
              <a:rPr dirty="0" err="1"/>
              <a:t>Тики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Stereotypies.</a:t>
            </a:r>
            <a:r>
              <a:rPr dirty="0"/>
              <a:t> </a:t>
            </a:r>
            <a:r>
              <a:rPr dirty="0" err="1"/>
              <a:t>Стереотипии</a:t>
            </a:r>
            <a:r>
              <a:rPr dirty="0"/>
              <a:t> (</a:t>
            </a:r>
            <a:r>
              <a:rPr dirty="0" err="1"/>
              <a:t>повторяющиеся</a:t>
            </a:r>
            <a:r>
              <a:rPr dirty="0"/>
              <a:t> </a:t>
            </a:r>
            <a:r>
              <a:rPr dirty="0" err="1"/>
              <a:t>движения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Paroxysmal </a:t>
            </a:r>
            <a:r>
              <a:rPr u="sng" dirty="0" err="1"/>
              <a:t>kinesigenic</a:t>
            </a:r>
            <a:r>
              <a:rPr u="sng" dirty="0"/>
              <a:t> dyskinesia</a:t>
            </a:r>
            <a:r>
              <a:rPr dirty="0"/>
              <a:t>. </a:t>
            </a:r>
            <a:r>
              <a:rPr dirty="0" err="1"/>
              <a:t>Пароксизмальная</a:t>
            </a:r>
            <a:r>
              <a:rPr dirty="0"/>
              <a:t> </a:t>
            </a:r>
            <a:r>
              <a:rPr dirty="0" err="1"/>
              <a:t>некинезигенная</a:t>
            </a:r>
            <a:r>
              <a:rPr dirty="0"/>
              <a:t> </a:t>
            </a:r>
            <a:r>
              <a:rPr dirty="0" err="1"/>
              <a:t>дискинезия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Paroxysmal </a:t>
            </a:r>
            <a:r>
              <a:rPr u="sng" dirty="0" err="1"/>
              <a:t>nonkinesigenic</a:t>
            </a:r>
            <a:r>
              <a:rPr u="sng" dirty="0"/>
              <a:t> dyskinesia</a:t>
            </a:r>
            <a:r>
              <a:rPr dirty="0"/>
              <a:t>. </a:t>
            </a:r>
            <a:r>
              <a:rPr dirty="0" err="1"/>
              <a:t>Пароксизмальная</a:t>
            </a:r>
            <a:r>
              <a:rPr dirty="0"/>
              <a:t> </a:t>
            </a:r>
            <a:r>
              <a:rPr dirty="0" err="1"/>
              <a:t>дискинезия</a:t>
            </a:r>
            <a:r>
              <a:rPr dirty="0"/>
              <a:t>, </a:t>
            </a:r>
            <a:r>
              <a:rPr dirty="0" err="1"/>
              <a:t>вызванная</a:t>
            </a:r>
            <a:r>
              <a:rPr dirty="0"/>
              <a:t> </a:t>
            </a:r>
            <a:r>
              <a:rPr dirty="0" err="1"/>
              <a:t>физической</a:t>
            </a:r>
            <a:r>
              <a:rPr dirty="0"/>
              <a:t> </a:t>
            </a:r>
            <a:r>
              <a:rPr dirty="0" err="1"/>
              <a:t>нагрузкой</a:t>
            </a:r>
            <a:endParaRPr dirty="0"/>
          </a:p>
          <a:p>
            <a:pPr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Paroxysmal exercise induced dyskinesia</a:t>
            </a:r>
            <a:r>
              <a:rPr dirty="0"/>
              <a:t>. </a:t>
            </a:r>
            <a:r>
              <a:rPr dirty="0" err="1"/>
              <a:t>Доброкачественный</a:t>
            </a:r>
            <a:r>
              <a:rPr dirty="0"/>
              <a:t> </a:t>
            </a:r>
            <a:r>
              <a:rPr dirty="0" err="1"/>
              <a:t>пароксизмальный</a:t>
            </a:r>
            <a:r>
              <a:rPr dirty="0"/>
              <a:t> </a:t>
            </a:r>
            <a:r>
              <a:rPr dirty="0" err="1"/>
              <a:t>тонический</a:t>
            </a:r>
            <a:r>
              <a:rPr dirty="0"/>
              <a:t> </a:t>
            </a:r>
            <a:r>
              <a:rPr dirty="0" err="1"/>
              <a:t>взгляд</a:t>
            </a:r>
            <a:r>
              <a:rPr dirty="0"/>
              <a:t> </a:t>
            </a:r>
            <a:r>
              <a:rPr dirty="0" err="1" smtClean="0"/>
              <a:t>вверх</a:t>
            </a:r>
            <a:r>
              <a:rPr lang="ru-RU" dirty="0" smtClean="0"/>
              <a:t> (д</a:t>
            </a:r>
            <a:r>
              <a:rPr lang="ru-RU" sz="1500" dirty="0" smtClean="0"/>
              <a:t>оброкачественная пароксизмальная тоническая </a:t>
            </a:r>
            <a:r>
              <a:rPr lang="ru-RU" sz="1500" dirty="0" err="1" smtClean="0"/>
              <a:t>адверсия</a:t>
            </a:r>
            <a:r>
              <a:rPr lang="ru-RU" sz="1500" dirty="0" smtClean="0"/>
              <a:t> глаз)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Benign paroxysmal tonic </a:t>
            </a:r>
            <a:r>
              <a:rPr u="sng" dirty="0" err="1"/>
              <a:t>upgaze</a:t>
            </a:r>
            <a:r>
              <a:rPr dirty="0"/>
              <a:t>. </a:t>
            </a:r>
            <a:r>
              <a:rPr dirty="0" err="1"/>
              <a:t>Эпизодические</a:t>
            </a:r>
            <a:r>
              <a:rPr dirty="0"/>
              <a:t> </a:t>
            </a:r>
            <a:r>
              <a:rPr dirty="0" err="1"/>
              <a:t>атаксии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Episodic ataxias</a:t>
            </a:r>
            <a:r>
              <a:rPr dirty="0"/>
              <a:t>. </a:t>
            </a:r>
            <a:r>
              <a:rPr dirty="0" err="1"/>
              <a:t>Альтернирующая</a:t>
            </a:r>
            <a:r>
              <a:rPr dirty="0"/>
              <a:t> </a:t>
            </a:r>
            <a:r>
              <a:rPr dirty="0" err="1"/>
              <a:t>гемиплегия</a:t>
            </a:r>
            <a:r>
              <a:rPr dirty="0"/>
              <a:t> </a:t>
            </a:r>
            <a:r>
              <a:rPr dirty="0" err="1"/>
              <a:t>детского</a:t>
            </a:r>
            <a:r>
              <a:rPr dirty="0"/>
              <a:t> </a:t>
            </a:r>
            <a:r>
              <a:rPr dirty="0" err="1"/>
              <a:t>возраста</a:t>
            </a:r>
            <a:r>
              <a:rPr dirty="0"/>
              <a:t> (</a:t>
            </a:r>
            <a:r>
              <a:rPr dirty="0" err="1"/>
              <a:t>доброкачественная</a:t>
            </a:r>
            <a:r>
              <a:rPr dirty="0"/>
              <a:t> </a:t>
            </a:r>
            <a:r>
              <a:rPr dirty="0" err="1"/>
              <a:t>ночная</a:t>
            </a:r>
            <a:r>
              <a:rPr dirty="0"/>
              <a:t> </a:t>
            </a:r>
            <a:r>
              <a:rPr dirty="0" err="1"/>
              <a:t>альтернирующая</a:t>
            </a:r>
            <a:r>
              <a:rPr dirty="0"/>
              <a:t> </a:t>
            </a:r>
            <a:r>
              <a:rPr dirty="0" err="1"/>
              <a:t>гемиплегия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Alternating hemiplegia</a:t>
            </a:r>
            <a:r>
              <a:rPr dirty="0"/>
              <a:t>. </a:t>
            </a:r>
            <a:r>
              <a:rPr dirty="0" err="1"/>
              <a:t>Гиперэкплексия</a:t>
            </a:r>
            <a:r>
              <a:rPr dirty="0"/>
              <a:t> (</a:t>
            </a:r>
            <a:r>
              <a:rPr dirty="0" err="1"/>
              <a:t>болезнь</a:t>
            </a:r>
            <a:r>
              <a:rPr dirty="0"/>
              <a:t> </a:t>
            </a:r>
            <a:r>
              <a:rPr dirty="0" err="1"/>
              <a:t>Кока</a:t>
            </a:r>
            <a:r>
              <a:rPr dirty="0"/>
              <a:t>, </a:t>
            </a:r>
            <a:r>
              <a:rPr dirty="0" err="1"/>
              <a:t>болезнь</a:t>
            </a:r>
            <a:r>
              <a:rPr dirty="0"/>
              <a:t> </a:t>
            </a:r>
            <a:r>
              <a:rPr dirty="0" err="1"/>
              <a:t>испуга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 err="1"/>
              <a:t>Opsoclonus</a:t>
            </a:r>
            <a:r>
              <a:rPr u="sng" dirty="0"/>
              <a:t>-myoclonus syndrome</a:t>
            </a:r>
            <a:r>
              <a:rPr dirty="0"/>
              <a:t>. </a:t>
            </a:r>
            <a:r>
              <a:rPr dirty="0" err="1"/>
              <a:t>Опсоклонус-миоклонус</a:t>
            </a:r>
            <a:r>
              <a:rPr dirty="0"/>
              <a:t> </a:t>
            </a:r>
            <a:r>
              <a:rPr dirty="0" err="1"/>
              <a:t>синдром</a:t>
            </a:r>
            <a:endParaRPr dirty="0"/>
          </a:p>
        </p:txBody>
      </p:sp>
      <p:sp>
        <p:nvSpPr>
          <p:cNvPr id="731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32" name="Имитаторы эпилепсии."/>
          <p:cNvSpPr txBox="1">
            <a:spLocks noGrp="1"/>
          </p:cNvSpPr>
          <p:nvPr>
            <p:ph type="title"/>
          </p:nvPr>
        </p:nvSpPr>
        <p:spPr>
          <a:xfrm>
            <a:off x="339686" y="293048"/>
            <a:ext cx="5778382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Имитаторы эпилепсии.</a:t>
            </a:r>
          </a:p>
        </p:txBody>
      </p:sp>
      <p:sp>
        <p:nvSpPr>
          <p:cNvPr id="733" name="Прямоугольник 4"/>
          <p:cNvSpPr txBox="1"/>
          <p:nvPr/>
        </p:nvSpPr>
        <p:spPr>
          <a:xfrm>
            <a:off x="5631170" y="6303779"/>
            <a:ext cx="3388774" cy="205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https://www.epilepsydiagnosis.org/epilepsy-imitators.html#sandifer</a:t>
            </a:r>
          </a:p>
        </p:txBody>
      </p:sp>
      <p:grpSp>
        <p:nvGrpSpPr>
          <p:cNvPr id="736" name="Picture 2"/>
          <p:cNvGrpSpPr/>
          <p:nvPr/>
        </p:nvGrpSpPr>
        <p:grpSpPr>
          <a:xfrm>
            <a:off x="6112896" y="167539"/>
            <a:ext cx="2899180" cy="1002587"/>
            <a:chOff x="0" y="0"/>
            <a:chExt cx="2899178" cy="1002585"/>
          </a:xfrm>
        </p:grpSpPr>
        <p:pic>
          <p:nvPicPr>
            <p:cNvPr id="735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2492779" cy="55808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34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1"/>
              <a:ext cx="2899179" cy="100258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Содержимое 2"/>
          <p:cNvSpPr txBox="1"/>
          <p:nvPr/>
        </p:nvSpPr>
        <p:spPr>
          <a:xfrm>
            <a:off x="353463" y="1212052"/>
            <a:ext cx="8229601" cy="45259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pPr marL="342900" indent="-342900">
              <a:lnSpc>
                <a:spcPct val="80000"/>
              </a:lnSpc>
              <a:spcBef>
                <a:spcPts val="600"/>
              </a:spcBef>
              <a:buFont typeface="Arial"/>
              <a:defRPr sz="1500" b="1">
                <a:solidFill>
                  <a:srgbClr val="FFFFFF"/>
                </a:solidFill>
              </a:defRPr>
            </a:pPr>
            <a:r>
              <a:rPr sz="1600" u="sng" dirty="0"/>
              <a:t>Расстройства, </a:t>
            </a:r>
            <a:r>
              <a:rPr sz="1600" u="sng" dirty="0" err="1"/>
              <a:t>связанные</a:t>
            </a:r>
            <a:r>
              <a:rPr sz="1600" u="sng" dirty="0"/>
              <a:t> с </a:t>
            </a:r>
            <a:r>
              <a:rPr sz="1600" u="sng" dirty="0" err="1"/>
              <a:t>мигренью</a:t>
            </a:r>
            <a:r>
              <a:rPr sz="1600" u="sng" dirty="0"/>
              <a:t>: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Migraine with visual aura</a:t>
            </a:r>
            <a:r>
              <a:rPr dirty="0"/>
              <a:t>. </a:t>
            </a:r>
            <a:r>
              <a:rPr b="0" dirty="0" err="1"/>
              <a:t>Мигрень</a:t>
            </a:r>
            <a:r>
              <a:rPr b="0" dirty="0"/>
              <a:t> </a:t>
            </a:r>
            <a:r>
              <a:rPr b="0" dirty="0" err="1"/>
              <a:t>со</a:t>
            </a:r>
            <a:r>
              <a:rPr b="0" dirty="0"/>
              <a:t> </a:t>
            </a:r>
            <a:r>
              <a:rPr b="0" dirty="0" err="1"/>
              <a:t>зрительной</a:t>
            </a:r>
            <a:r>
              <a:rPr b="0" dirty="0"/>
              <a:t> </a:t>
            </a:r>
            <a:r>
              <a:rPr b="0" dirty="0" err="1"/>
              <a:t>аурой</a:t>
            </a:r>
            <a:endParaRPr b="0" dirty="0"/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Familial hemiplegic migraine</a:t>
            </a:r>
            <a:r>
              <a:rPr dirty="0"/>
              <a:t>. </a:t>
            </a:r>
            <a:r>
              <a:rPr b="0" dirty="0" err="1"/>
              <a:t>Семейная</a:t>
            </a:r>
            <a:r>
              <a:rPr b="0" dirty="0"/>
              <a:t> </a:t>
            </a:r>
            <a:r>
              <a:rPr b="0" dirty="0" err="1"/>
              <a:t>гемиплегическая</a:t>
            </a:r>
            <a:r>
              <a:rPr b="0" dirty="0"/>
              <a:t> </a:t>
            </a:r>
            <a:r>
              <a:rPr b="0" dirty="0" err="1"/>
              <a:t>мигрень</a:t>
            </a:r>
            <a:endParaRPr b="0" dirty="0"/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Benign paroxysmal torticollis</a:t>
            </a:r>
            <a:r>
              <a:rPr dirty="0"/>
              <a:t>. </a:t>
            </a:r>
            <a:r>
              <a:rPr b="0" dirty="0" err="1"/>
              <a:t>Доброкачественный</a:t>
            </a:r>
            <a:r>
              <a:rPr b="0" dirty="0"/>
              <a:t> </a:t>
            </a:r>
            <a:r>
              <a:rPr b="0" dirty="0" err="1"/>
              <a:t>пароксизмальный</a:t>
            </a:r>
            <a:r>
              <a:rPr b="0" dirty="0"/>
              <a:t> </a:t>
            </a:r>
            <a:r>
              <a:rPr b="0" dirty="0" err="1"/>
              <a:t>тортиколлис</a:t>
            </a:r>
            <a:r>
              <a:rPr b="0" dirty="0"/>
              <a:t> (</a:t>
            </a:r>
            <a:r>
              <a:rPr b="0" dirty="0" err="1"/>
              <a:t>кривошея</a:t>
            </a:r>
            <a:r>
              <a:rPr b="0"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Benign paroxysmal vertigo</a:t>
            </a:r>
            <a:r>
              <a:rPr dirty="0"/>
              <a:t>. </a:t>
            </a:r>
            <a:r>
              <a:rPr b="0" dirty="0" err="1"/>
              <a:t>Доброкачественное</a:t>
            </a:r>
            <a:r>
              <a:rPr b="0" dirty="0"/>
              <a:t> </a:t>
            </a:r>
            <a:r>
              <a:rPr b="0" dirty="0" err="1"/>
              <a:t>пароксизмальное</a:t>
            </a:r>
            <a:r>
              <a:rPr b="0" dirty="0"/>
              <a:t> </a:t>
            </a:r>
            <a:r>
              <a:rPr b="0" dirty="0" err="1"/>
              <a:t>головокружение</a:t>
            </a:r>
            <a:endParaRPr b="0" dirty="0"/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buSzPct val="100000"/>
              <a:buFont typeface="Arial"/>
              <a:buChar char="•"/>
              <a:defRPr sz="1500" b="1">
                <a:solidFill>
                  <a:srgbClr val="FFFFFF"/>
                </a:solidFill>
              </a:defRPr>
            </a:pPr>
            <a:r>
              <a:rPr u="sng" dirty="0"/>
              <a:t>Cyclical vomiting</a:t>
            </a:r>
            <a:r>
              <a:rPr dirty="0"/>
              <a:t>. </a:t>
            </a:r>
            <a:r>
              <a:rPr b="0" dirty="0" err="1"/>
              <a:t>Циклическая</a:t>
            </a:r>
            <a:r>
              <a:rPr b="0" dirty="0"/>
              <a:t> </a:t>
            </a:r>
            <a:r>
              <a:rPr b="0" dirty="0" err="1"/>
              <a:t>рвота</a:t>
            </a:r>
            <a:r>
              <a:rPr b="0" dirty="0"/>
              <a:t> (</a:t>
            </a:r>
            <a:r>
              <a:rPr b="0" dirty="0" err="1"/>
              <a:t>синдром</a:t>
            </a:r>
            <a:r>
              <a:rPr b="0" dirty="0"/>
              <a:t> </a:t>
            </a:r>
            <a:r>
              <a:rPr b="0" dirty="0" err="1"/>
              <a:t>циклической</a:t>
            </a:r>
            <a:r>
              <a:rPr b="0" dirty="0"/>
              <a:t> </a:t>
            </a:r>
            <a:r>
              <a:rPr b="0" dirty="0" err="1"/>
              <a:t>рвоты</a:t>
            </a:r>
            <a:r>
              <a:rPr b="0" dirty="0"/>
              <a:t>)</a:t>
            </a:r>
          </a:p>
        </p:txBody>
      </p:sp>
      <p:sp>
        <p:nvSpPr>
          <p:cNvPr id="739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40" name="Имитаторы эпилепсии."/>
          <p:cNvSpPr txBox="1">
            <a:spLocks noGrp="1"/>
          </p:cNvSpPr>
          <p:nvPr>
            <p:ph type="title"/>
          </p:nvPr>
        </p:nvSpPr>
        <p:spPr>
          <a:xfrm>
            <a:off x="339686" y="293048"/>
            <a:ext cx="5778382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Имитаторы эпилепсии.</a:t>
            </a:r>
          </a:p>
        </p:txBody>
      </p:sp>
      <p:sp>
        <p:nvSpPr>
          <p:cNvPr id="741" name="Прямоугольник 4"/>
          <p:cNvSpPr txBox="1"/>
          <p:nvPr/>
        </p:nvSpPr>
        <p:spPr>
          <a:xfrm>
            <a:off x="5631170" y="6303779"/>
            <a:ext cx="3388774" cy="205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https://www.epilepsydiagnosis.org/epilepsy-imitators.html#sandifer</a:t>
            </a:r>
          </a:p>
        </p:txBody>
      </p:sp>
      <p:grpSp>
        <p:nvGrpSpPr>
          <p:cNvPr id="744" name="Picture 2"/>
          <p:cNvGrpSpPr/>
          <p:nvPr/>
        </p:nvGrpSpPr>
        <p:grpSpPr>
          <a:xfrm>
            <a:off x="6112896" y="167539"/>
            <a:ext cx="2899180" cy="1002587"/>
            <a:chOff x="0" y="0"/>
            <a:chExt cx="2899178" cy="1002585"/>
          </a:xfrm>
        </p:grpSpPr>
        <p:pic>
          <p:nvPicPr>
            <p:cNvPr id="743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2492779" cy="55808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42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1"/>
              <a:ext cx="2899179" cy="100258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Различные пароксизмальные события:…"/>
          <p:cNvSpPr txBox="1">
            <a:spLocks noGrp="1"/>
          </p:cNvSpPr>
          <p:nvPr>
            <p:ph type="body" idx="1"/>
          </p:nvPr>
        </p:nvSpPr>
        <p:spPr>
          <a:xfrm>
            <a:off x="353463" y="1212052"/>
            <a:ext cx="8229601" cy="4525964"/>
          </a:xfrm>
          <a:prstGeom prst="rect">
            <a:avLst/>
          </a:prstGeom>
        </p:spPr>
        <p:txBody>
          <a:bodyPr lIns="45719" tIns="45719" rIns="45719" bIns="45719"/>
          <a:lstStyle/>
          <a:p>
            <a:pPr>
              <a:lnSpc>
                <a:spcPct val="80000"/>
              </a:lnSpc>
              <a:spcBef>
                <a:spcPts val="400"/>
              </a:spcBef>
              <a:buSzTx/>
              <a:buNone/>
              <a:defRPr sz="1500" b="1">
                <a:solidFill>
                  <a:srgbClr val="FFFFFF"/>
                </a:solidFill>
              </a:defRPr>
            </a:pPr>
            <a:r>
              <a:rPr sz="1600" u="sng" dirty="0"/>
              <a:t>Различные </a:t>
            </a:r>
            <a:r>
              <a:rPr sz="1600" u="sng" dirty="0" err="1"/>
              <a:t>пароксизмальные</a:t>
            </a:r>
            <a:r>
              <a:rPr sz="1600" u="sng" dirty="0"/>
              <a:t> </a:t>
            </a:r>
            <a:r>
              <a:rPr sz="1600" u="sng" dirty="0" err="1" smtClean="0"/>
              <a:t>события</a:t>
            </a:r>
            <a:r>
              <a:rPr lang="ru-RU" sz="1600" u="sng" dirty="0" smtClean="0"/>
              <a:t> (прочие расстройства)</a:t>
            </a:r>
            <a:r>
              <a:rPr sz="1600" u="sng" dirty="0" smtClean="0"/>
              <a:t>:</a:t>
            </a:r>
            <a:endParaRPr sz="1600" u="sng"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Benign myoclonus of infancy and shuddering attacks</a:t>
            </a:r>
            <a:r>
              <a:rPr dirty="0"/>
              <a:t>. </a:t>
            </a:r>
            <a:r>
              <a:rPr dirty="0" err="1"/>
              <a:t>Доброкачественный</a:t>
            </a:r>
            <a:r>
              <a:rPr dirty="0"/>
              <a:t> </a:t>
            </a:r>
            <a:r>
              <a:rPr dirty="0" err="1"/>
              <a:t>неэпилептические</a:t>
            </a:r>
            <a:r>
              <a:rPr dirty="0"/>
              <a:t> </a:t>
            </a:r>
            <a:r>
              <a:rPr dirty="0" err="1"/>
              <a:t>миоклонус</a:t>
            </a:r>
            <a:r>
              <a:rPr dirty="0"/>
              <a:t> </a:t>
            </a:r>
            <a:r>
              <a:rPr dirty="0" err="1"/>
              <a:t>раннего</a:t>
            </a:r>
            <a:r>
              <a:rPr dirty="0"/>
              <a:t> </a:t>
            </a:r>
            <a:r>
              <a:rPr dirty="0" err="1"/>
              <a:t>детства</a:t>
            </a:r>
            <a:r>
              <a:rPr dirty="0"/>
              <a:t> (</a:t>
            </a:r>
            <a:r>
              <a:rPr dirty="0" err="1"/>
              <a:t>синдром</a:t>
            </a:r>
            <a:r>
              <a:rPr dirty="0"/>
              <a:t> </a:t>
            </a:r>
            <a:r>
              <a:rPr dirty="0" err="1"/>
              <a:t>Феджермана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Jitteriness</a:t>
            </a:r>
            <a:r>
              <a:rPr dirty="0"/>
              <a:t>. </a:t>
            </a:r>
            <a:r>
              <a:rPr dirty="0" err="1"/>
              <a:t>Дрожательность</a:t>
            </a:r>
            <a:r>
              <a:rPr dirty="0"/>
              <a:t> (</a:t>
            </a:r>
            <a:r>
              <a:rPr dirty="0" err="1"/>
              <a:t>джиттерность</a:t>
            </a:r>
            <a:r>
              <a:rPr dirty="0"/>
              <a:t>) Jitteriness (с </a:t>
            </a:r>
            <a:r>
              <a:rPr dirty="0" err="1"/>
              <a:t>англ</a:t>
            </a:r>
            <a:r>
              <a:rPr dirty="0"/>
              <a:t>. – </a:t>
            </a:r>
            <a:r>
              <a:rPr dirty="0" err="1"/>
              <a:t>нервная</a:t>
            </a:r>
            <a:r>
              <a:rPr dirty="0"/>
              <a:t> </a:t>
            </a:r>
            <a:r>
              <a:rPr dirty="0" err="1"/>
              <a:t>дрожь</a:t>
            </a:r>
            <a:r>
              <a:rPr dirty="0"/>
              <a:t>, </a:t>
            </a:r>
            <a:r>
              <a:rPr dirty="0" err="1"/>
              <a:t>пугливость</a:t>
            </a:r>
            <a:r>
              <a:rPr dirty="0"/>
              <a:t>, </a:t>
            </a:r>
            <a:r>
              <a:rPr dirty="0" err="1"/>
              <a:t>повышенное</a:t>
            </a:r>
            <a:r>
              <a:rPr dirty="0"/>
              <a:t> </a:t>
            </a:r>
            <a:r>
              <a:rPr dirty="0" err="1"/>
              <a:t>двигательное</a:t>
            </a:r>
            <a:r>
              <a:rPr dirty="0"/>
              <a:t> </a:t>
            </a:r>
            <a:r>
              <a:rPr dirty="0" err="1"/>
              <a:t>возбуждение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 err="1"/>
              <a:t>Sandifer</a:t>
            </a:r>
            <a:r>
              <a:rPr u="sng" dirty="0"/>
              <a:t> syndrome</a:t>
            </a:r>
            <a:r>
              <a:rPr dirty="0"/>
              <a:t>. </a:t>
            </a:r>
            <a:r>
              <a:rPr dirty="0" err="1"/>
              <a:t>Синдром</a:t>
            </a:r>
            <a:r>
              <a:rPr dirty="0"/>
              <a:t> </a:t>
            </a:r>
            <a:r>
              <a:rPr dirty="0" err="1"/>
              <a:t>Сандифера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Non-epileptic head drops</a:t>
            </a:r>
            <a:r>
              <a:rPr dirty="0"/>
              <a:t>. </a:t>
            </a:r>
            <a:r>
              <a:rPr dirty="0" err="1"/>
              <a:t>Неэпилептические</a:t>
            </a:r>
            <a:r>
              <a:rPr dirty="0"/>
              <a:t> </a:t>
            </a:r>
            <a:r>
              <a:rPr dirty="0" err="1"/>
              <a:t>кивки</a:t>
            </a:r>
            <a:r>
              <a:rPr dirty="0"/>
              <a:t> </a:t>
            </a:r>
            <a:r>
              <a:rPr dirty="0" err="1"/>
              <a:t>головой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 err="1"/>
              <a:t>Spasmus</a:t>
            </a:r>
            <a:r>
              <a:rPr u="sng" dirty="0"/>
              <a:t> </a:t>
            </a:r>
            <a:r>
              <a:rPr u="sng" dirty="0" err="1"/>
              <a:t>nutans</a:t>
            </a:r>
            <a:r>
              <a:rPr dirty="0"/>
              <a:t>. </a:t>
            </a:r>
            <a:r>
              <a:rPr dirty="0" err="1"/>
              <a:t>Спазм</a:t>
            </a:r>
            <a:r>
              <a:rPr dirty="0"/>
              <a:t> </a:t>
            </a:r>
            <a:r>
              <a:rPr dirty="0" err="1"/>
              <a:t>нутанс</a:t>
            </a:r>
            <a:r>
              <a:rPr dirty="0"/>
              <a:t> (</a:t>
            </a:r>
            <a:r>
              <a:rPr dirty="0" err="1"/>
              <a:t>кивательный</a:t>
            </a:r>
            <a:r>
              <a:rPr dirty="0"/>
              <a:t> </a:t>
            </a:r>
            <a:r>
              <a:rPr dirty="0" err="1"/>
              <a:t>спазм</a:t>
            </a:r>
            <a:r>
              <a:rPr dirty="0"/>
              <a:t>, </a:t>
            </a:r>
            <a:r>
              <a:rPr dirty="0" err="1"/>
              <a:t>кивательная</a:t>
            </a:r>
            <a:r>
              <a:rPr dirty="0"/>
              <a:t> </a:t>
            </a:r>
            <a:r>
              <a:rPr dirty="0" err="1"/>
              <a:t>судорога</a:t>
            </a:r>
            <a:r>
              <a:rPr dirty="0"/>
              <a:t>)</a:t>
            </a:r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Raised intracranial pressure</a:t>
            </a:r>
            <a:r>
              <a:rPr dirty="0"/>
              <a:t>. </a:t>
            </a:r>
            <a:r>
              <a:rPr dirty="0" err="1"/>
              <a:t>Повышенное</a:t>
            </a:r>
            <a:r>
              <a:rPr dirty="0"/>
              <a:t> </a:t>
            </a:r>
            <a:r>
              <a:rPr dirty="0" err="1"/>
              <a:t>внутричереное</a:t>
            </a:r>
            <a:r>
              <a:rPr dirty="0"/>
              <a:t> </a:t>
            </a:r>
            <a:r>
              <a:rPr dirty="0" err="1"/>
              <a:t>давление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Paroxysmal extreme pain disorder</a:t>
            </a:r>
            <a:r>
              <a:rPr dirty="0"/>
              <a:t>. </a:t>
            </a:r>
            <a:r>
              <a:rPr dirty="0" err="1"/>
              <a:t>Пароксизмальное</a:t>
            </a:r>
            <a:r>
              <a:rPr dirty="0"/>
              <a:t> </a:t>
            </a:r>
            <a:r>
              <a:rPr dirty="0" err="1"/>
              <a:t>расстройство</a:t>
            </a:r>
            <a:r>
              <a:rPr dirty="0"/>
              <a:t> с </a:t>
            </a:r>
            <a:r>
              <a:rPr dirty="0" err="1"/>
              <a:t>выраженным</a:t>
            </a:r>
            <a:r>
              <a:rPr dirty="0"/>
              <a:t> </a:t>
            </a:r>
            <a:r>
              <a:rPr dirty="0" err="1"/>
              <a:t>болевым</a:t>
            </a:r>
            <a:r>
              <a:rPr dirty="0"/>
              <a:t> </a:t>
            </a:r>
            <a:r>
              <a:rPr dirty="0" err="1"/>
              <a:t>синдромом</a:t>
            </a:r>
            <a:endParaRPr dirty="0"/>
          </a:p>
          <a:p>
            <a:pPr marL="342900" indent="-342900">
              <a:lnSpc>
                <a:spcPct val="80000"/>
              </a:lnSpc>
              <a:spcBef>
                <a:spcPts val="400"/>
              </a:spcBef>
              <a:defRPr sz="1500" b="1">
                <a:solidFill>
                  <a:srgbClr val="FFFFFF"/>
                </a:solidFill>
              </a:defRPr>
            </a:pPr>
            <a:r>
              <a:rPr u="sng" dirty="0"/>
              <a:t>Spinal myoclonus</a:t>
            </a:r>
            <a:r>
              <a:rPr dirty="0"/>
              <a:t>. </a:t>
            </a:r>
            <a:r>
              <a:rPr dirty="0" err="1"/>
              <a:t>Спинальный</a:t>
            </a:r>
            <a:r>
              <a:rPr dirty="0"/>
              <a:t> </a:t>
            </a:r>
            <a:r>
              <a:rPr dirty="0" err="1"/>
              <a:t>миоклонус</a:t>
            </a:r>
            <a:endParaRPr dirty="0"/>
          </a:p>
        </p:txBody>
      </p:sp>
      <p:sp>
        <p:nvSpPr>
          <p:cNvPr id="747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48" name="Имитаторы эпилепсии."/>
          <p:cNvSpPr txBox="1">
            <a:spLocks noGrp="1"/>
          </p:cNvSpPr>
          <p:nvPr>
            <p:ph type="title"/>
          </p:nvPr>
        </p:nvSpPr>
        <p:spPr>
          <a:xfrm>
            <a:off x="339686" y="293048"/>
            <a:ext cx="5778382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Имитаторы эпилепсии.</a:t>
            </a:r>
          </a:p>
        </p:txBody>
      </p:sp>
      <p:sp>
        <p:nvSpPr>
          <p:cNvPr id="749" name="Прямоугольник 4"/>
          <p:cNvSpPr txBox="1"/>
          <p:nvPr/>
        </p:nvSpPr>
        <p:spPr>
          <a:xfrm>
            <a:off x="5631170" y="6303779"/>
            <a:ext cx="3388774" cy="205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r"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https://www.epilepsydiagnosis.org/epilepsy-imitators.html#sandifer</a:t>
            </a:r>
          </a:p>
        </p:txBody>
      </p:sp>
      <p:grpSp>
        <p:nvGrpSpPr>
          <p:cNvPr id="752" name="Picture 2"/>
          <p:cNvGrpSpPr/>
          <p:nvPr/>
        </p:nvGrpSpPr>
        <p:grpSpPr>
          <a:xfrm>
            <a:off x="6112896" y="167539"/>
            <a:ext cx="2899180" cy="1002587"/>
            <a:chOff x="0" y="0"/>
            <a:chExt cx="2899178" cy="1002585"/>
          </a:xfrm>
        </p:grpSpPr>
        <p:pic>
          <p:nvPicPr>
            <p:cNvPr id="751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2492779" cy="55808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50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1"/>
              <a:ext cx="2899179" cy="100258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56" name="Неэпилептические пароксизмальные состояния,  связанные с возрастом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Неэпилептические пароксизмальные состояния, </a:t>
            </a:r>
            <a:br/>
            <a:r>
              <a:t>связанные с возрастом.</a:t>
            </a:r>
          </a:p>
        </p:txBody>
      </p:sp>
      <p:sp>
        <p:nvSpPr>
          <p:cNvPr id="757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dirty="0"/>
              <a:t>Noachtar S, </a:t>
            </a:r>
            <a:r>
              <a:rPr dirty="0" err="1"/>
              <a:t>Güldiken</a:t>
            </a:r>
            <a:r>
              <a:rPr dirty="0"/>
              <a:t> B. Diagnose </a:t>
            </a:r>
            <a:r>
              <a:rPr dirty="0" err="1"/>
              <a:t>nichtepileptischer</a:t>
            </a:r>
            <a:r>
              <a:rPr dirty="0"/>
              <a:t> </a:t>
            </a:r>
            <a:r>
              <a:rPr dirty="0" err="1"/>
              <a:t>paroxysmaler</a:t>
            </a:r>
            <a:r>
              <a:rPr dirty="0"/>
              <a:t> </a:t>
            </a:r>
            <a:r>
              <a:rPr dirty="0" err="1"/>
              <a:t>Störungen</a:t>
            </a:r>
            <a:r>
              <a:rPr dirty="0"/>
              <a:t> und </a:t>
            </a:r>
            <a:r>
              <a:rPr dirty="0" err="1"/>
              <a:t>epileptischer</a:t>
            </a:r>
            <a:r>
              <a:rPr dirty="0"/>
              <a:t> </a:t>
            </a:r>
            <a:r>
              <a:rPr dirty="0" err="1"/>
              <a:t>Anfälle</a:t>
            </a:r>
            <a:r>
              <a:rPr dirty="0"/>
              <a:t> [Diagnosis of non-epileptic paroxysmal disorders and epileptic seizures]. </a:t>
            </a:r>
            <a:r>
              <a:rPr dirty="0" err="1"/>
              <a:t>Nervenarzt</a:t>
            </a:r>
            <a:r>
              <a:rPr dirty="0"/>
              <a:t>. 2017 Oct;88(10):1109-1118.</a:t>
            </a:r>
          </a:p>
        </p:txBody>
      </p:sp>
      <p:sp>
        <p:nvSpPr>
          <p:cNvPr id="759" name="Прямоугольник 5"/>
          <p:cNvSpPr/>
          <p:nvPr/>
        </p:nvSpPr>
        <p:spPr>
          <a:xfrm>
            <a:off x="669850" y="3421365"/>
            <a:ext cx="2286017" cy="12008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rPr dirty="0" err="1"/>
              <a:t>Апноэ</a:t>
            </a:r>
            <a:r>
              <a:rPr dirty="0"/>
              <a:t>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rPr dirty="0" err="1"/>
              <a:t>Тремор</a:t>
            </a:r>
            <a:r>
              <a:rPr dirty="0"/>
              <a:t> </a:t>
            </a:r>
            <a:r>
              <a:rPr dirty="0" err="1"/>
              <a:t>новорожденных</a:t>
            </a:r>
            <a:r>
              <a:rPr dirty="0"/>
              <a:t>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rPr dirty="0" err="1"/>
              <a:t>Доброкачественный</a:t>
            </a:r>
            <a:r>
              <a:rPr dirty="0"/>
              <a:t> </a:t>
            </a:r>
            <a:r>
              <a:rPr dirty="0" err="1"/>
              <a:t>миоклонус</a:t>
            </a:r>
            <a:r>
              <a:rPr dirty="0"/>
              <a:t> </a:t>
            </a:r>
            <a:r>
              <a:rPr dirty="0" err="1" smtClean="0"/>
              <a:t>сна</a:t>
            </a:r>
            <a:r>
              <a:rPr dirty="0" smtClean="0"/>
              <a:t> </a:t>
            </a:r>
            <a:r>
              <a:rPr dirty="0" err="1"/>
              <a:t>новорожденных</a:t>
            </a:r>
            <a:r>
              <a:rPr dirty="0"/>
              <a:t>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rPr dirty="0" err="1"/>
              <a:t>Гиперэкплексия</a:t>
            </a:r>
            <a:endParaRPr dirty="0"/>
          </a:p>
        </p:txBody>
      </p:sp>
      <p:sp>
        <p:nvSpPr>
          <p:cNvPr id="760" name="Прямоугольник 6"/>
          <p:cNvSpPr/>
          <p:nvPr/>
        </p:nvSpPr>
        <p:spPr>
          <a:xfrm>
            <a:off x="3184885" y="3349928"/>
            <a:ext cx="3143257" cy="23438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Аффективные приступы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Доброкачественный миоклонус младенцев и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приступы дрожи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Доброкачественный тортиколлис младенцев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Пароксизмальное тоническое отведение глаз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Аномальные движения глаз (Spasmus nutans)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Ритмические движения (биение головой)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Сандифер синдром</a:t>
            </a:r>
          </a:p>
        </p:txBody>
      </p:sp>
      <p:sp>
        <p:nvSpPr>
          <p:cNvPr id="761" name="Прямоугольник 7"/>
          <p:cNvSpPr/>
          <p:nvPr/>
        </p:nvSpPr>
        <p:spPr>
          <a:xfrm>
            <a:off x="6557160" y="3349928"/>
            <a:ext cx="2424918" cy="19628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Аффективные приступы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Вазовагальные синкопы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Мигрень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Доброкачественное пароксизмальное головокружение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Тики и стереотипии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Ритмические движения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Парасомнии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Аутостимуляция</a:t>
            </a:r>
          </a:p>
        </p:txBody>
      </p:sp>
      <p:sp>
        <p:nvSpPr>
          <p:cNvPr id="762" name="НОВОРОЖДЕННЫЕ"/>
          <p:cNvSpPr txBox="1"/>
          <p:nvPr/>
        </p:nvSpPr>
        <p:spPr>
          <a:xfrm>
            <a:off x="797957" y="2962737"/>
            <a:ext cx="1680231" cy="277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500" b="1">
                <a:solidFill>
                  <a:schemeClr val="accent4">
                    <a:lumOff val="24313"/>
                  </a:schemeClr>
                </a:solidFill>
              </a:defRPr>
            </a:lvl1pPr>
          </a:lstStyle>
          <a:p>
            <a:r>
              <a:t>НОВОРОЖДЕННЫЕ</a:t>
            </a:r>
          </a:p>
        </p:txBody>
      </p:sp>
      <p:sp>
        <p:nvSpPr>
          <p:cNvPr id="763" name="МЛАДЕНЦЫ"/>
          <p:cNvSpPr txBox="1"/>
          <p:nvPr/>
        </p:nvSpPr>
        <p:spPr>
          <a:xfrm>
            <a:off x="3974120" y="2962737"/>
            <a:ext cx="1124544" cy="277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500" b="1">
                <a:solidFill>
                  <a:schemeClr val="accent4">
                    <a:lumOff val="24313"/>
                  </a:schemeClr>
                </a:solidFill>
              </a:defRPr>
            </a:lvl1pPr>
          </a:lstStyle>
          <a:p>
            <a:r>
              <a:t>МЛАДЕНЦЫ</a:t>
            </a:r>
          </a:p>
        </p:txBody>
      </p:sp>
      <p:sp>
        <p:nvSpPr>
          <p:cNvPr id="764" name="ДЕТИ"/>
          <p:cNvSpPr txBox="1"/>
          <p:nvPr/>
        </p:nvSpPr>
        <p:spPr>
          <a:xfrm>
            <a:off x="7191850" y="2962737"/>
            <a:ext cx="543091" cy="277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500" b="1">
                <a:solidFill>
                  <a:schemeClr val="accent4">
                    <a:lumOff val="24313"/>
                  </a:schemeClr>
                </a:solidFill>
              </a:defRPr>
            </a:lvl1pPr>
          </a:lstStyle>
          <a:p>
            <a:r>
              <a:t>ДЕТИ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B6AEEC36-CA14-CE5B-7E73-2CC89CCEF4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C5B4CC20-79C8-8097-885C-DABD0869F97F}"/>
              </a:ext>
            </a:extLst>
          </p:cNvPr>
          <p:cNvSpPr/>
          <p:nvPr/>
        </p:nvSpPr>
        <p:spPr>
          <a:xfrm>
            <a:off x="861109" y="1160949"/>
            <a:ext cx="1553925" cy="1578933"/>
          </a:xfrm>
          <a:prstGeom prst="ellipse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8A2E112A-FF4F-D83F-CD69-7F323AB0FAA6}"/>
              </a:ext>
            </a:extLst>
          </p:cNvPr>
          <p:cNvSpPr/>
          <p:nvPr/>
        </p:nvSpPr>
        <p:spPr>
          <a:xfrm>
            <a:off x="3759429" y="1160949"/>
            <a:ext cx="1553925" cy="1578933"/>
          </a:xfrm>
          <a:prstGeom prst="ellipse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FF81E998-6A42-2BD9-5804-CFC920CE8748}"/>
              </a:ext>
            </a:extLst>
          </p:cNvPr>
          <p:cNvSpPr/>
          <p:nvPr/>
        </p:nvSpPr>
        <p:spPr>
          <a:xfrm>
            <a:off x="6657749" y="1160948"/>
            <a:ext cx="1553925" cy="1578933"/>
          </a:xfrm>
          <a:prstGeom prst="ellipse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ADE1B32-2924-81BD-3441-35133ED250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418" y="1465446"/>
            <a:ext cx="923305" cy="92330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B994D1C-85E0-4162-28E2-79556C1932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247" y="1459526"/>
            <a:ext cx="934288" cy="93428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80CBE08-B28E-A782-1CF0-2F2E7F7BF96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855" y="1659575"/>
            <a:ext cx="656111" cy="65611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56B1EA6-F9D0-39CC-A534-A1A83387CA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758" y="1618611"/>
            <a:ext cx="770140" cy="7701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68" name="Неэпилептические пароксизмальные состояния,  связанные с возрастом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Неэпилептические пароксизмальные состояния, </a:t>
            </a:r>
            <a:br/>
            <a:r>
              <a:t>связанные с возрастом.</a:t>
            </a:r>
          </a:p>
        </p:txBody>
      </p:sp>
      <p:sp>
        <p:nvSpPr>
          <p:cNvPr id="769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sp>
        <p:nvSpPr>
          <p:cNvPr id="770" name="ПОДРОСТКИ И МОЛОДЫЕ ВЗРОСЛЫЕ"/>
          <p:cNvSpPr txBox="1"/>
          <p:nvPr/>
        </p:nvSpPr>
        <p:spPr>
          <a:xfrm>
            <a:off x="883415" y="2962737"/>
            <a:ext cx="3187860" cy="277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500" b="1">
                <a:solidFill>
                  <a:schemeClr val="accent4">
                    <a:lumOff val="24313"/>
                  </a:schemeClr>
                </a:solidFill>
              </a:defRPr>
            </a:lvl1pPr>
          </a:lstStyle>
          <a:p>
            <a:r>
              <a:t>ПОДРОСТКИ И МОЛОДЫЕ ВЗРОСЛЫЕ</a:t>
            </a:r>
          </a:p>
        </p:txBody>
      </p:sp>
      <p:sp>
        <p:nvSpPr>
          <p:cNvPr id="771" name="ПОЖИЛЫЕ"/>
          <p:cNvSpPr txBox="1"/>
          <p:nvPr/>
        </p:nvSpPr>
        <p:spPr>
          <a:xfrm>
            <a:off x="6194840" y="2962737"/>
            <a:ext cx="996738" cy="277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500" b="1">
                <a:solidFill>
                  <a:schemeClr val="accent4">
                    <a:lumOff val="24313"/>
                  </a:schemeClr>
                </a:solidFill>
              </a:defRPr>
            </a:lvl1pPr>
          </a:lstStyle>
          <a:p>
            <a:r>
              <a:t>ПОЖИЛЫЕ</a:t>
            </a:r>
          </a:p>
        </p:txBody>
      </p:sp>
      <p:sp>
        <p:nvSpPr>
          <p:cNvPr id="773" name="Прямоугольник 5"/>
          <p:cNvSpPr/>
          <p:nvPr/>
        </p:nvSpPr>
        <p:spPr>
          <a:xfrm>
            <a:off x="656576" y="3431453"/>
            <a:ext cx="3071819" cy="1010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Вазовагальные синкопы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Нарколепсия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Пароксизмальная дискинезия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Мигрень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Психогенные неэпилептические приступы</a:t>
            </a:r>
          </a:p>
        </p:txBody>
      </p:sp>
      <p:sp>
        <p:nvSpPr>
          <p:cNvPr id="774" name="Прямоугольник 6"/>
          <p:cNvSpPr/>
          <p:nvPr/>
        </p:nvSpPr>
        <p:spPr>
          <a:xfrm>
            <a:off x="4916451" y="3360015"/>
            <a:ext cx="3881105" cy="12008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Кардиогенные синкопы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Транзиторная ишемическая атака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Транзиторная глобальная амнезия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Делирий или токсико-метаболическая энцефалопатия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Расстройство поведения в фазе быстрого сна </a:t>
            </a:r>
          </a:p>
          <a:p>
            <a:pPr marL="228600" indent="-228600">
              <a:buSzPct val="100000"/>
              <a:buChar char="•"/>
              <a:defRPr sz="1200">
                <a:solidFill>
                  <a:srgbClr val="FFFFFF"/>
                </a:solidFill>
              </a:defRPr>
            </a:pPr>
            <a:r>
              <a:t>Психогенные неэпилептические приступы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AD3410AA-3F5F-6EF4-E04D-F5DD662608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376CD002-394D-83C9-C6DC-3C6E87D31E21}"/>
              </a:ext>
            </a:extLst>
          </p:cNvPr>
          <p:cNvSpPr/>
          <p:nvPr/>
        </p:nvSpPr>
        <p:spPr>
          <a:xfrm>
            <a:off x="1682809" y="1160949"/>
            <a:ext cx="1553925" cy="1578933"/>
          </a:xfrm>
          <a:prstGeom prst="ellipse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4DB9B0D7-0111-931D-24FB-6A72F20093F0}"/>
              </a:ext>
            </a:extLst>
          </p:cNvPr>
          <p:cNvSpPr/>
          <p:nvPr/>
        </p:nvSpPr>
        <p:spPr>
          <a:xfrm>
            <a:off x="5907268" y="1146810"/>
            <a:ext cx="1553925" cy="1578933"/>
          </a:xfrm>
          <a:prstGeom prst="ellipse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0A06E9C-B7AC-0BE3-12BD-3F45707FFF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848" y="1576898"/>
            <a:ext cx="745164" cy="7451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9A88D6D-1229-35FE-6505-62F5A5C09A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643" y="1578463"/>
            <a:ext cx="745164" cy="74516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F545D295-F66E-1311-C11C-94513266DC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916" y="1556613"/>
            <a:ext cx="748137" cy="74813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703D19C2-6DC9-1D31-A638-14D38028A5F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121" y="1560989"/>
            <a:ext cx="748137" cy="74813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81" name="Синкопе: видеометрический анализ 56 эпизодов транзиторной церебральной гипоксии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/>
              <a:t>Синкопе: </a:t>
            </a:r>
            <a:r>
              <a:rPr dirty="0" err="1"/>
              <a:t>видеометрический</a:t>
            </a:r>
            <a:r>
              <a:rPr dirty="0"/>
              <a:t> </a:t>
            </a:r>
            <a:r>
              <a:rPr dirty="0" err="1"/>
              <a:t>анализ</a:t>
            </a:r>
            <a:r>
              <a:rPr dirty="0"/>
              <a:t> 56 </a:t>
            </a:r>
            <a:r>
              <a:rPr dirty="0" err="1"/>
              <a:t>эпизодов</a:t>
            </a:r>
            <a:r>
              <a:rPr dirty="0"/>
              <a:t> </a:t>
            </a:r>
            <a:r>
              <a:rPr dirty="0" err="1"/>
              <a:t>транзиторной</a:t>
            </a:r>
            <a:r>
              <a:rPr dirty="0"/>
              <a:t> </a:t>
            </a:r>
            <a:r>
              <a:rPr dirty="0" err="1"/>
              <a:t>церебральной</a:t>
            </a:r>
            <a:r>
              <a:rPr dirty="0"/>
              <a:t> </a:t>
            </a:r>
            <a:r>
              <a:rPr dirty="0" err="1"/>
              <a:t>гипоксии</a:t>
            </a:r>
            <a:r>
              <a:rPr dirty="0"/>
              <a:t>.</a:t>
            </a:r>
          </a:p>
        </p:txBody>
      </p:sp>
      <p:sp>
        <p:nvSpPr>
          <p:cNvPr id="782" name="Прямоугольник 4"/>
          <p:cNvSpPr txBox="1"/>
          <p:nvPr/>
        </p:nvSpPr>
        <p:spPr>
          <a:xfrm>
            <a:off x="223757" y="6341879"/>
            <a:ext cx="8305972" cy="2059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dirty="0"/>
              <a:t>Lempert T, Bauer M, Schmidt D. Syncope: a </a:t>
            </a:r>
            <a:r>
              <a:rPr dirty="0" err="1"/>
              <a:t>videometric</a:t>
            </a:r>
            <a:r>
              <a:rPr dirty="0"/>
              <a:t> analysis of 56 episodes of transient cerebral hypoxia. Ann Neurol. 1994 Aug;36(2):233-7. </a:t>
            </a:r>
          </a:p>
        </p:txBody>
      </p:sp>
      <p:grpSp>
        <p:nvGrpSpPr>
          <p:cNvPr id="785" name="Picture 2"/>
          <p:cNvGrpSpPr/>
          <p:nvPr/>
        </p:nvGrpSpPr>
        <p:grpSpPr>
          <a:xfrm>
            <a:off x="5474132" y="904832"/>
            <a:ext cx="3397149" cy="5048336"/>
            <a:chOff x="0" y="0"/>
            <a:chExt cx="3397148" cy="5048334"/>
          </a:xfrm>
        </p:grpSpPr>
        <p:pic>
          <p:nvPicPr>
            <p:cNvPr id="784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2990749" cy="4603835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783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3397149" cy="5048335"/>
            </a:xfrm>
            <a:prstGeom prst="rect">
              <a:avLst/>
            </a:prstGeom>
            <a:effectLst/>
          </p:spPr>
        </p:pic>
      </p:grpSp>
      <p:sp>
        <p:nvSpPr>
          <p:cNvPr id="786" name="Прямоугольник 7"/>
          <p:cNvSpPr txBox="1"/>
          <p:nvPr/>
        </p:nvSpPr>
        <p:spPr>
          <a:xfrm>
            <a:off x="218360" y="1234791"/>
            <a:ext cx="5091712" cy="38678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>
                <a:solidFill>
                  <a:srgbClr val="FFFFFF"/>
                </a:solidFill>
              </a:defRPr>
            </a:pPr>
            <a:r>
              <a:rPr dirty="0"/>
              <a:t>С </a:t>
            </a:r>
            <a:r>
              <a:rPr dirty="0" err="1"/>
              <a:t>целью</a:t>
            </a:r>
            <a:r>
              <a:rPr dirty="0"/>
              <a:t> </a:t>
            </a:r>
            <a:r>
              <a:rPr dirty="0" err="1"/>
              <a:t>изучения</a:t>
            </a:r>
            <a:r>
              <a:rPr dirty="0"/>
              <a:t> </a:t>
            </a:r>
            <a:r>
              <a:rPr dirty="0" err="1"/>
              <a:t>клинических</a:t>
            </a:r>
            <a:r>
              <a:rPr dirty="0"/>
              <a:t> </a:t>
            </a:r>
            <a:r>
              <a:rPr dirty="0" err="1"/>
              <a:t>особенностей</a:t>
            </a:r>
            <a:r>
              <a:rPr dirty="0"/>
              <a:t> </a:t>
            </a:r>
            <a:r>
              <a:rPr dirty="0" err="1"/>
              <a:t>транзиторной</a:t>
            </a:r>
            <a:r>
              <a:rPr dirty="0"/>
              <a:t> </a:t>
            </a:r>
            <a:r>
              <a:rPr dirty="0" err="1"/>
              <a:t>церебральной</a:t>
            </a:r>
            <a:r>
              <a:rPr dirty="0"/>
              <a:t> </a:t>
            </a:r>
            <a:r>
              <a:rPr dirty="0" err="1"/>
              <a:t>гипоксии</a:t>
            </a:r>
            <a:r>
              <a:rPr dirty="0"/>
              <a:t> </a:t>
            </a:r>
            <a:r>
              <a:rPr dirty="0" err="1"/>
              <a:t>синкопе</a:t>
            </a:r>
            <a:r>
              <a:rPr dirty="0"/>
              <a:t> </a:t>
            </a:r>
            <a:r>
              <a:rPr dirty="0" err="1"/>
              <a:t>было</a:t>
            </a:r>
            <a:r>
              <a:rPr dirty="0"/>
              <a:t> </a:t>
            </a:r>
            <a:r>
              <a:rPr dirty="0" err="1"/>
              <a:t>индуцировано</a:t>
            </a:r>
            <a:r>
              <a:rPr dirty="0"/>
              <a:t> </a:t>
            </a:r>
            <a:r>
              <a:rPr dirty="0" err="1"/>
              <a:t>у</a:t>
            </a:r>
            <a:r>
              <a:rPr dirty="0"/>
              <a:t> 56 </a:t>
            </a:r>
            <a:r>
              <a:rPr dirty="0" err="1"/>
              <a:t>из</a:t>
            </a:r>
            <a:r>
              <a:rPr dirty="0"/>
              <a:t> 59 </a:t>
            </a:r>
            <a:r>
              <a:rPr dirty="0" err="1"/>
              <a:t>здоровых</a:t>
            </a:r>
            <a:r>
              <a:rPr dirty="0"/>
              <a:t> </a:t>
            </a:r>
            <a:r>
              <a:rPr dirty="0" err="1"/>
              <a:t>добровольцев</a:t>
            </a:r>
            <a:r>
              <a:rPr dirty="0"/>
              <a:t> </a:t>
            </a:r>
            <a:br>
              <a:rPr dirty="0"/>
            </a:br>
            <a:r>
              <a:rPr dirty="0" err="1"/>
              <a:t>с</a:t>
            </a:r>
            <a:r>
              <a:rPr dirty="0"/>
              <a:t> </a:t>
            </a:r>
            <a:r>
              <a:rPr dirty="0" err="1"/>
              <a:t>помощью</a:t>
            </a:r>
            <a:r>
              <a:rPr dirty="0"/>
              <a:t> </a:t>
            </a:r>
            <a:r>
              <a:rPr dirty="0" err="1"/>
              <a:t>последовательности</a:t>
            </a:r>
            <a:r>
              <a:rPr dirty="0"/>
              <a:t> </a:t>
            </a:r>
            <a:r>
              <a:rPr dirty="0" err="1"/>
              <a:t>гипервентиляции</a:t>
            </a:r>
            <a:r>
              <a:rPr dirty="0"/>
              <a:t>, </a:t>
            </a:r>
            <a:r>
              <a:rPr dirty="0" err="1"/>
              <a:t>ортостатической</a:t>
            </a:r>
            <a:r>
              <a:rPr dirty="0"/>
              <a:t> </a:t>
            </a:r>
            <a:r>
              <a:rPr dirty="0" err="1"/>
              <a:t>нагрузки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пробы</a:t>
            </a:r>
            <a:r>
              <a:rPr dirty="0"/>
              <a:t> </a:t>
            </a:r>
            <a:r>
              <a:rPr dirty="0" err="1"/>
              <a:t>Вальсальвы</a:t>
            </a:r>
            <a:r>
              <a:rPr dirty="0"/>
              <a:t>. </a:t>
            </a:r>
            <a:r>
              <a:rPr dirty="0" err="1"/>
              <a:t>Все</a:t>
            </a:r>
            <a:r>
              <a:rPr dirty="0"/>
              <a:t> </a:t>
            </a:r>
            <a:r>
              <a:rPr dirty="0" err="1"/>
              <a:t>события</a:t>
            </a:r>
            <a:r>
              <a:rPr dirty="0"/>
              <a:t> </a:t>
            </a:r>
            <a:r>
              <a:rPr dirty="0" err="1"/>
              <a:t>регистрировались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видео</a:t>
            </a:r>
            <a:r>
              <a:rPr dirty="0"/>
              <a:t> </a:t>
            </a:r>
            <a:r>
              <a:rPr dirty="0" err="1"/>
              <a:t>двумя</a:t>
            </a:r>
            <a:r>
              <a:rPr dirty="0"/>
              <a:t> </a:t>
            </a:r>
            <a:r>
              <a:rPr dirty="0" err="1"/>
              <a:t>камерами</a:t>
            </a:r>
            <a:r>
              <a:rPr dirty="0"/>
              <a:t>. </a:t>
            </a:r>
            <a:r>
              <a:rPr b="1" u="sng" dirty="0" err="1"/>
              <a:t>Полное</a:t>
            </a:r>
            <a:r>
              <a:rPr b="1" u="sng" dirty="0"/>
              <a:t> </a:t>
            </a:r>
            <a:r>
              <a:rPr b="1" u="sng" dirty="0" err="1"/>
              <a:t>синкопе</a:t>
            </a:r>
            <a:r>
              <a:rPr b="1" u="sng" dirty="0"/>
              <a:t> </a:t>
            </a:r>
            <a:r>
              <a:rPr b="1" u="sng" dirty="0" err="1"/>
              <a:t>с</a:t>
            </a:r>
            <a:r>
              <a:rPr b="1" u="sng" dirty="0"/>
              <a:t> </a:t>
            </a:r>
            <a:r>
              <a:rPr b="1" u="sng" dirty="0" err="1"/>
              <a:t>падением</a:t>
            </a:r>
            <a:r>
              <a:rPr b="1" u="sng" dirty="0"/>
              <a:t> </a:t>
            </a:r>
            <a:r>
              <a:rPr b="1" u="sng" dirty="0" err="1"/>
              <a:t>и</a:t>
            </a:r>
            <a:r>
              <a:rPr b="1" u="sng" dirty="0"/>
              <a:t> </a:t>
            </a:r>
            <a:r>
              <a:rPr b="1" u="sng" dirty="0" err="1"/>
              <a:t>потерей</a:t>
            </a:r>
            <a:r>
              <a:rPr b="1" u="sng" dirty="0"/>
              <a:t> </a:t>
            </a:r>
            <a:r>
              <a:rPr b="1" u="sng" dirty="0" err="1"/>
              <a:t>сознания</a:t>
            </a:r>
            <a:r>
              <a:rPr b="1" u="sng" dirty="0"/>
              <a:t> </a:t>
            </a:r>
            <a:r>
              <a:rPr b="1" u="sng" dirty="0" err="1"/>
              <a:t>наблюдалось</a:t>
            </a:r>
            <a:r>
              <a:rPr b="1" u="sng" dirty="0"/>
              <a:t> </a:t>
            </a:r>
            <a:r>
              <a:rPr b="1" u="sng" dirty="0" err="1"/>
              <a:t>у</a:t>
            </a:r>
            <a:r>
              <a:rPr b="1" u="sng" dirty="0"/>
              <a:t> 42 </a:t>
            </a:r>
            <a:r>
              <a:rPr b="1" u="sng" dirty="0" err="1"/>
              <a:t>испытуемых</a:t>
            </a:r>
            <a:r>
              <a:rPr b="1" u="sng" dirty="0"/>
              <a:t> </a:t>
            </a:r>
            <a:r>
              <a:rPr b="1" u="sng" dirty="0" err="1"/>
              <a:t>и</a:t>
            </a:r>
            <a:r>
              <a:rPr b="1" u="sng" dirty="0"/>
              <a:t> </a:t>
            </a:r>
            <a:r>
              <a:rPr b="1" u="sng" dirty="0" err="1"/>
              <a:t>длилось</a:t>
            </a:r>
            <a:r>
              <a:rPr b="1" u="sng" dirty="0"/>
              <a:t> </a:t>
            </a:r>
            <a:r>
              <a:rPr b="1" u="sng" dirty="0" err="1"/>
              <a:t>в</a:t>
            </a:r>
            <a:r>
              <a:rPr b="1" u="sng" dirty="0"/>
              <a:t> </a:t>
            </a:r>
            <a:r>
              <a:rPr b="1" u="sng" dirty="0" err="1"/>
              <a:t>среднем</a:t>
            </a:r>
            <a:r>
              <a:rPr b="1" u="sng" dirty="0"/>
              <a:t> 12,1 </a:t>
            </a:r>
            <a:r>
              <a:rPr dirty="0"/>
              <a:t>± 4,4 </a:t>
            </a:r>
            <a:r>
              <a:rPr dirty="0" err="1"/>
              <a:t>секунды</a:t>
            </a:r>
            <a:r>
              <a:rPr dirty="0"/>
              <a:t>. </a:t>
            </a:r>
            <a:r>
              <a:rPr b="1" u="sng" dirty="0" err="1"/>
              <a:t>Миоклоническая</a:t>
            </a:r>
            <a:r>
              <a:rPr b="1" u="sng" dirty="0"/>
              <a:t> </a:t>
            </a:r>
            <a:r>
              <a:rPr b="1" u="sng" dirty="0" err="1"/>
              <a:t>активность</a:t>
            </a:r>
            <a:r>
              <a:rPr b="1" u="sng" dirty="0"/>
              <a:t> </a:t>
            </a:r>
            <a:r>
              <a:rPr b="1" u="sng" dirty="0" err="1"/>
              <a:t>отмечалась</a:t>
            </a:r>
            <a:r>
              <a:rPr b="1" u="sng" dirty="0"/>
              <a:t> </a:t>
            </a:r>
            <a:r>
              <a:rPr b="1" u="sng" dirty="0" err="1"/>
              <a:t>в</a:t>
            </a:r>
            <a:r>
              <a:rPr b="1" u="sng" dirty="0"/>
              <a:t> 38 </a:t>
            </a:r>
            <a:r>
              <a:rPr dirty="0" err="1"/>
              <a:t>из</a:t>
            </a:r>
            <a:r>
              <a:rPr dirty="0"/>
              <a:t> </a:t>
            </a:r>
            <a:r>
              <a:rPr dirty="0" err="1"/>
              <a:t>этих</a:t>
            </a:r>
            <a:r>
              <a:rPr dirty="0"/>
              <a:t> 42 </a:t>
            </a:r>
            <a:r>
              <a:rPr dirty="0" err="1"/>
              <a:t>эпизодов</a:t>
            </a:r>
            <a:r>
              <a:rPr dirty="0"/>
              <a:t> (</a:t>
            </a:r>
            <a:r>
              <a:rPr b="1" u="sng" dirty="0"/>
              <a:t>90%</a:t>
            </a:r>
            <a:r>
              <a:rPr dirty="0"/>
              <a:t>). </a:t>
            </a:r>
            <a:r>
              <a:rPr dirty="0" err="1"/>
              <a:t>Преобладающим</a:t>
            </a:r>
            <a:r>
              <a:rPr dirty="0"/>
              <a:t> </a:t>
            </a:r>
            <a:r>
              <a:rPr dirty="0" err="1"/>
              <a:t>двигательным</a:t>
            </a:r>
            <a:r>
              <a:rPr dirty="0"/>
              <a:t> </a:t>
            </a:r>
            <a:r>
              <a:rPr dirty="0" err="1"/>
              <a:t>паттерном</a:t>
            </a:r>
            <a:r>
              <a:rPr dirty="0"/>
              <a:t> </a:t>
            </a:r>
            <a:r>
              <a:rPr dirty="0" err="1"/>
              <a:t>были</a:t>
            </a:r>
            <a:r>
              <a:rPr dirty="0"/>
              <a:t> </a:t>
            </a:r>
            <a:r>
              <a:rPr dirty="0" err="1"/>
              <a:t>мультифокальные</a:t>
            </a:r>
            <a:r>
              <a:rPr dirty="0"/>
              <a:t> </a:t>
            </a:r>
            <a:r>
              <a:rPr dirty="0" err="1"/>
              <a:t>аритмичные</a:t>
            </a:r>
            <a:r>
              <a:rPr dirty="0"/>
              <a:t> </a:t>
            </a:r>
            <a:r>
              <a:rPr dirty="0" err="1"/>
              <a:t>подергивания</a:t>
            </a:r>
            <a:r>
              <a:rPr dirty="0"/>
              <a:t> </a:t>
            </a:r>
            <a:r>
              <a:rPr dirty="0" err="1"/>
              <a:t>как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проксимальных</a:t>
            </a:r>
            <a:r>
              <a:rPr dirty="0"/>
              <a:t>, </a:t>
            </a:r>
            <a:r>
              <a:rPr dirty="0" err="1"/>
              <a:t>так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дистальных</a:t>
            </a:r>
            <a:r>
              <a:rPr dirty="0"/>
              <a:t> </a:t>
            </a:r>
            <a:r>
              <a:rPr dirty="0" err="1"/>
              <a:t>мышцах</a:t>
            </a:r>
            <a:r>
              <a:rPr dirty="0"/>
              <a:t>. </a:t>
            </a:r>
            <a:r>
              <a:rPr dirty="0" err="1"/>
              <a:t>Часто</a:t>
            </a:r>
            <a:r>
              <a:rPr dirty="0"/>
              <a:t> </a:t>
            </a:r>
            <a:r>
              <a:rPr dirty="0" err="1"/>
              <a:t>наблюдалось</a:t>
            </a:r>
            <a:r>
              <a:rPr dirty="0"/>
              <a:t> </a:t>
            </a:r>
            <a:r>
              <a:rPr dirty="0" err="1"/>
              <a:t>наслоение</a:t>
            </a:r>
            <a:r>
              <a:rPr dirty="0"/>
              <a:t> </a:t>
            </a:r>
            <a:r>
              <a:rPr dirty="0" err="1"/>
              <a:t>генерализованного</a:t>
            </a:r>
            <a:r>
              <a:rPr dirty="0"/>
              <a:t> </a:t>
            </a:r>
            <a:r>
              <a:rPr dirty="0" err="1"/>
              <a:t>миоклонуса</a:t>
            </a:r>
            <a:r>
              <a:rPr dirty="0"/>
              <a:t>. </a:t>
            </a:r>
            <a:r>
              <a:rPr dirty="0" err="1"/>
              <a:t>Дополнительные</a:t>
            </a:r>
            <a:r>
              <a:rPr dirty="0"/>
              <a:t> </a:t>
            </a:r>
            <a:r>
              <a:rPr dirty="0" err="1"/>
              <a:t>движения</a:t>
            </a:r>
            <a:r>
              <a:rPr dirty="0"/>
              <a:t>, </a:t>
            </a:r>
            <a:r>
              <a:rPr dirty="0" err="1"/>
              <a:t>такие</a:t>
            </a:r>
            <a:r>
              <a:rPr dirty="0"/>
              <a:t> </a:t>
            </a:r>
            <a:r>
              <a:rPr dirty="0" err="1"/>
              <a:t>как</a:t>
            </a:r>
            <a:r>
              <a:rPr dirty="0"/>
              <a:t> </a:t>
            </a:r>
            <a:r>
              <a:rPr b="1" u="sng" dirty="0" err="1"/>
              <a:t>повороты</a:t>
            </a:r>
            <a:r>
              <a:rPr b="1" u="sng" dirty="0"/>
              <a:t> </a:t>
            </a:r>
            <a:r>
              <a:rPr b="1" u="sng" dirty="0" err="1"/>
              <a:t>головы</a:t>
            </a:r>
            <a:r>
              <a:rPr b="1" u="sng" dirty="0"/>
              <a:t>, </a:t>
            </a:r>
            <a:r>
              <a:rPr b="1" u="sng" dirty="0" err="1"/>
              <a:t>оральные</a:t>
            </a:r>
            <a:r>
              <a:rPr b="1" u="sng" dirty="0"/>
              <a:t> </a:t>
            </a:r>
            <a:r>
              <a:rPr b="1" u="sng" dirty="0" err="1"/>
              <a:t>автоматизмы</a:t>
            </a:r>
            <a:r>
              <a:rPr b="1" u="sng" dirty="0"/>
              <a:t> </a:t>
            </a:r>
            <a:r>
              <a:rPr b="1" u="sng" dirty="0" err="1"/>
              <a:t>и</a:t>
            </a:r>
            <a:r>
              <a:rPr b="1" u="sng" dirty="0"/>
              <a:t> </a:t>
            </a:r>
            <a:r>
              <a:rPr b="1" u="sng" dirty="0" err="1"/>
              <a:t>выпрямительные</a:t>
            </a:r>
            <a:r>
              <a:rPr b="1" u="sng" dirty="0"/>
              <a:t> </a:t>
            </a:r>
            <a:r>
              <a:rPr b="1" u="sng" dirty="0" err="1"/>
              <a:t>движения</a:t>
            </a:r>
            <a:r>
              <a:rPr b="1" u="sng" dirty="0"/>
              <a:t>, </a:t>
            </a:r>
            <a:r>
              <a:rPr b="1" u="sng" dirty="0" err="1"/>
              <a:t>отмечались</a:t>
            </a:r>
            <a:r>
              <a:rPr b="1" u="sng" dirty="0"/>
              <a:t> </a:t>
            </a:r>
            <a:r>
              <a:rPr b="1" u="sng" dirty="0" err="1"/>
              <a:t>в</a:t>
            </a:r>
            <a:r>
              <a:rPr b="1" u="sng" dirty="0"/>
              <a:t> 79% </a:t>
            </a:r>
            <a:r>
              <a:rPr b="1" u="sng" dirty="0" err="1"/>
              <a:t>случаев</a:t>
            </a:r>
            <a:r>
              <a:rPr dirty="0"/>
              <a:t>. </a:t>
            </a:r>
            <a:br>
              <a:rPr dirty="0"/>
            </a:br>
            <a:r>
              <a:rPr dirty="0" err="1"/>
              <a:t>У</a:t>
            </a:r>
            <a:r>
              <a:rPr dirty="0"/>
              <a:t> </a:t>
            </a:r>
            <a:r>
              <a:rPr dirty="0" err="1"/>
              <a:t>большинства</a:t>
            </a:r>
            <a:r>
              <a:rPr dirty="0"/>
              <a:t> </a:t>
            </a:r>
            <a:r>
              <a:rPr dirty="0" err="1"/>
              <a:t>испытуемых</a:t>
            </a:r>
            <a:r>
              <a:rPr dirty="0"/>
              <a:t> </a:t>
            </a:r>
            <a:r>
              <a:rPr dirty="0" err="1"/>
              <a:t>глаза</a:t>
            </a:r>
            <a:r>
              <a:rPr dirty="0"/>
              <a:t> </a:t>
            </a:r>
            <a:r>
              <a:rPr dirty="0" err="1"/>
              <a:t>оставались</a:t>
            </a:r>
            <a:r>
              <a:rPr dirty="0"/>
              <a:t> </a:t>
            </a:r>
            <a:r>
              <a:rPr dirty="0" err="1"/>
              <a:t>открытыми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протяжении</a:t>
            </a:r>
            <a:r>
              <a:rPr dirty="0"/>
              <a:t> </a:t>
            </a:r>
            <a:r>
              <a:rPr dirty="0" err="1"/>
              <a:t>всего</a:t>
            </a:r>
            <a:r>
              <a:rPr dirty="0"/>
              <a:t> </a:t>
            </a:r>
            <a:r>
              <a:rPr dirty="0" err="1"/>
              <a:t>синкопе</a:t>
            </a:r>
            <a:r>
              <a:rPr dirty="0"/>
              <a:t>, </a:t>
            </a:r>
            <a:r>
              <a:rPr dirty="0" err="1"/>
              <a:t>часто</a:t>
            </a:r>
            <a:r>
              <a:rPr dirty="0"/>
              <a:t> </a:t>
            </a:r>
            <a:r>
              <a:rPr dirty="0" err="1"/>
              <a:t>наблюдалось</a:t>
            </a:r>
            <a:r>
              <a:rPr dirty="0"/>
              <a:t> </a:t>
            </a:r>
            <a:r>
              <a:rPr dirty="0" err="1"/>
              <a:t>начальное</a:t>
            </a:r>
            <a:r>
              <a:rPr dirty="0"/>
              <a:t> </a:t>
            </a:r>
            <a:r>
              <a:rPr dirty="0" err="1"/>
              <a:t>отклонение</a:t>
            </a:r>
            <a:r>
              <a:rPr dirty="0"/>
              <a:t> </a:t>
            </a:r>
            <a:r>
              <a:rPr dirty="0" err="1"/>
              <a:t>глазных</a:t>
            </a:r>
            <a:r>
              <a:rPr dirty="0"/>
              <a:t> </a:t>
            </a:r>
            <a:r>
              <a:rPr dirty="0" err="1"/>
              <a:t>яблок</a:t>
            </a:r>
            <a:r>
              <a:rPr dirty="0"/>
              <a:t> </a:t>
            </a:r>
            <a:r>
              <a:rPr dirty="0" err="1"/>
              <a:t>кверху</a:t>
            </a:r>
            <a:r>
              <a:rPr dirty="0"/>
              <a:t>. </a:t>
            </a:r>
            <a:r>
              <a:rPr b="1" u="sng" dirty="0" err="1"/>
              <a:t>Шестьдесят</a:t>
            </a:r>
            <a:r>
              <a:rPr b="1" u="sng" dirty="0"/>
              <a:t> </a:t>
            </a:r>
            <a:r>
              <a:rPr b="1" u="sng" dirty="0" err="1"/>
              <a:t>процентов</a:t>
            </a:r>
            <a:r>
              <a:rPr b="1" u="sng" dirty="0"/>
              <a:t> </a:t>
            </a:r>
            <a:r>
              <a:rPr b="1" u="sng" dirty="0" err="1"/>
              <a:t>сообщили</a:t>
            </a:r>
            <a:r>
              <a:rPr b="1" u="sng" dirty="0"/>
              <a:t> </a:t>
            </a:r>
            <a:r>
              <a:rPr b="1" u="sng" dirty="0" err="1"/>
              <a:t>о</a:t>
            </a:r>
            <a:r>
              <a:rPr b="1" u="sng" dirty="0"/>
              <a:t> </a:t>
            </a:r>
            <a:r>
              <a:rPr b="1" u="sng" dirty="0" err="1"/>
              <a:t>зрительных</a:t>
            </a:r>
            <a:r>
              <a:rPr b="1" u="sng" dirty="0"/>
              <a:t> </a:t>
            </a:r>
            <a:r>
              <a:rPr b="1" u="sng" dirty="0" err="1"/>
              <a:t>и</a:t>
            </a:r>
            <a:r>
              <a:rPr b="1" u="sng" dirty="0"/>
              <a:t> </a:t>
            </a:r>
            <a:r>
              <a:rPr b="1" u="sng" dirty="0" err="1"/>
              <a:t>слуховых</a:t>
            </a:r>
            <a:r>
              <a:rPr b="1" u="sng" dirty="0"/>
              <a:t> </a:t>
            </a:r>
            <a:r>
              <a:rPr b="1" u="sng" dirty="0" err="1"/>
              <a:t>галлюцинациях</a:t>
            </a:r>
            <a:r>
              <a:rPr dirty="0"/>
              <a:t>. </a:t>
            </a:r>
            <a:r>
              <a:rPr dirty="0" err="1"/>
              <a:t>У</a:t>
            </a:r>
            <a:r>
              <a:rPr dirty="0"/>
              <a:t> </a:t>
            </a:r>
            <a:r>
              <a:rPr dirty="0" err="1"/>
              <a:t>тринадцати</a:t>
            </a:r>
            <a:r>
              <a:rPr dirty="0"/>
              <a:t> </a:t>
            </a:r>
            <a:r>
              <a:rPr dirty="0" err="1"/>
              <a:t>испытуемых</a:t>
            </a:r>
            <a:r>
              <a:rPr dirty="0"/>
              <a:t> </a:t>
            </a:r>
            <a:r>
              <a:rPr dirty="0" err="1"/>
              <a:t>отмечалось</a:t>
            </a:r>
            <a:r>
              <a:rPr dirty="0"/>
              <a:t> </a:t>
            </a:r>
            <a:r>
              <a:rPr dirty="0" err="1"/>
              <a:t>неполное</a:t>
            </a:r>
            <a:r>
              <a:rPr dirty="0"/>
              <a:t> </a:t>
            </a:r>
            <a:r>
              <a:rPr dirty="0" err="1"/>
              <a:t>синкопе</a:t>
            </a:r>
            <a:r>
              <a:rPr dirty="0"/>
              <a:t> </a:t>
            </a:r>
            <a:br>
              <a:rPr dirty="0"/>
            </a:br>
            <a:r>
              <a:rPr dirty="0" err="1"/>
              <a:t>с</a:t>
            </a:r>
            <a:r>
              <a:rPr dirty="0"/>
              <a:t> </a:t>
            </a:r>
            <a:r>
              <a:rPr dirty="0" err="1"/>
              <a:t>падениями</a:t>
            </a:r>
            <a:r>
              <a:rPr dirty="0"/>
              <a:t>, </a:t>
            </a:r>
            <a:r>
              <a:rPr dirty="0" err="1"/>
              <a:t>но</a:t>
            </a:r>
            <a:r>
              <a:rPr dirty="0"/>
              <a:t> </a:t>
            </a:r>
            <a:r>
              <a:rPr dirty="0" err="1"/>
              <a:t>с</a:t>
            </a:r>
            <a:r>
              <a:rPr dirty="0"/>
              <a:t> </a:t>
            </a:r>
            <a:r>
              <a:rPr dirty="0" err="1"/>
              <a:t>частично</a:t>
            </a:r>
            <a:r>
              <a:rPr dirty="0"/>
              <a:t> </a:t>
            </a:r>
            <a:r>
              <a:rPr dirty="0" err="1"/>
              <a:t>сохраненным</a:t>
            </a:r>
            <a:r>
              <a:rPr dirty="0"/>
              <a:t> </a:t>
            </a:r>
            <a:r>
              <a:rPr dirty="0" err="1"/>
              <a:t>сознанием</a:t>
            </a:r>
            <a:r>
              <a:rPr dirty="0"/>
              <a:t>. </a:t>
            </a:r>
            <a:r>
              <a:rPr dirty="0" err="1"/>
              <a:t>Эти</a:t>
            </a:r>
            <a:r>
              <a:rPr dirty="0"/>
              <a:t> </a:t>
            </a:r>
            <a:r>
              <a:rPr dirty="0" err="1"/>
              <a:t>эпизоды</a:t>
            </a:r>
            <a:r>
              <a:rPr dirty="0"/>
              <a:t> </a:t>
            </a:r>
            <a:r>
              <a:rPr dirty="0" err="1"/>
              <a:t>были</a:t>
            </a:r>
            <a:r>
              <a:rPr dirty="0"/>
              <a:t> </a:t>
            </a:r>
            <a:r>
              <a:rPr dirty="0" err="1"/>
              <a:t>короче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, </a:t>
            </a:r>
            <a:r>
              <a:rPr dirty="0" err="1"/>
              <a:t>как</a:t>
            </a:r>
            <a:r>
              <a:rPr dirty="0"/>
              <a:t> </a:t>
            </a:r>
            <a:r>
              <a:rPr dirty="0" err="1"/>
              <a:t>правило</a:t>
            </a:r>
            <a:r>
              <a:rPr dirty="0"/>
              <a:t>,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сопровождались</a:t>
            </a:r>
            <a:r>
              <a:rPr dirty="0"/>
              <a:t> </a:t>
            </a:r>
            <a:r>
              <a:rPr dirty="0" err="1"/>
              <a:t>миоклонусом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галлюцинациями</a:t>
            </a:r>
            <a:r>
              <a:rPr dirty="0"/>
              <a:t>. </a:t>
            </a:r>
            <a:r>
              <a:rPr dirty="0" err="1"/>
              <a:t>Транзиторная</a:t>
            </a:r>
            <a:r>
              <a:rPr dirty="0"/>
              <a:t> </a:t>
            </a:r>
            <a:r>
              <a:rPr dirty="0" err="1"/>
              <a:t>амнезия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отсутствие</a:t>
            </a:r>
            <a:r>
              <a:rPr dirty="0"/>
              <a:t> </a:t>
            </a:r>
            <a:r>
              <a:rPr dirty="0" err="1"/>
              <a:t>реакции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падения</a:t>
            </a:r>
            <a:r>
              <a:rPr dirty="0"/>
              <a:t> </a:t>
            </a:r>
            <a:r>
              <a:rPr dirty="0" err="1"/>
              <a:t>наблюдались</a:t>
            </a:r>
            <a:r>
              <a:rPr dirty="0"/>
              <a:t> </a:t>
            </a:r>
            <a:r>
              <a:rPr dirty="0" err="1"/>
              <a:t>у</a:t>
            </a:r>
            <a:r>
              <a:rPr dirty="0"/>
              <a:t> 1 </a:t>
            </a:r>
            <a:r>
              <a:rPr dirty="0" err="1"/>
              <a:t>испытуемого</a:t>
            </a:r>
            <a:r>
              <a:rPr dirty="0"/>
              <a:t>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E8663469-A069-7939-6B1D-291B33002A4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" name="Заголовок 1"/>
          <p:cNvSpPr txBox="1">
            <a:spLocks noGrp="1"/>
          </p:cNvSpPr>
          <p:nvPr>
            <p:ph type="title"/>
          </p:nvPr>
        </p:nvSpPr>
        <p:spPr>
          <a:xfrm>
            <a:off x="0" y="274638"/>
            <a:ext cx="9144000" cy="1143001"/>
          </a:xfrm>
          <a:prstGeom prst="rect">
            <a:avLst/>
          </a:prstGeom>
        </p:spPr>
        <p:txBody>
          <a:bodyPr/>
          <a:lstStyle/>
          <a:p>
            <a:pPr>
              <a:defRPr sz="2100"/>
            </a:pPr>
            <a:r>
              <a:t>Синкопе: видеометрический анализ 56 эпизодов транзиторной церебральной гипоксии</a:t>
            </a:r>
            <a:br/>
            <a:endParaRPr/>
          </a:p>
        </p:txBody>
      </p:sp>
      <p:sp>
        <p:nvSpPr>
          <p:cNvPr id="789" name="Прямоугольник 4"/>
          <p:cNvSpPr txBox="1"/>
          <p:nvPr/>
        </p:nvSpPr>
        <p:spPr>
          <a:xfrm>
            <a:off x="900299" y="6581024"/>
            <a:ext cx="9052561" cy="228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000"/>
            </a:lvl1pPr>
          </a:lstStyle>
          <a:p>
            <a:r>
              <a:t>Lempert T, Bauer M, Schmidt D. Syncope: a videometric analysis of 56 episodes of transient cerebral hypoxia. Ann Neurol. 1994 Aug;36(2):233-7. </a:t>
            </a:r>
          </a:p>
        </p:txBody>
      </p:sp>
      <p:pic>
        <p:nvPicPr>
          <p:cNvPr id="2" name="Видео синкопэ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84932"/>
            <a:ext cx="9155568" cy="629609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78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794" name="Клинический случай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Клинический случай.</a:t>
            </a:r>
          </a:p>
        </p:txBody>
      </p:sp>
      <p:sp>
        <p:nvSpPr>
          <p:cNvPr id="795" name="Прямоугольник 4"/>
          <p:cNvSpPr txBox="1"/>
          <p:nvPr/>
        </p:nvSpPr>
        <p:spPr>
          <a:xfrm>
            <a:off x="287850" y="6259329"/>
            <a:ext cx="8305973" cy="4853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900">
                <a:solidFill>
                  <a:schemeClr val="accent4">
                    <a:lumOff val="12156"/>
                  </a:schemeClr>
                </a:solidFill>
              </a:defRPr>
            </a:pPr>
            <a:r>
              <a:t>Степаненко И.А., Дынин П.С., Рубан А.В., Мирзоян Н.А., Прокудин М.Ю., Шерматюк Е.И., Литвиненко И.В., Салухов В.В., Цыган Н.В., Одинак М.М. </a:t>
            </a:r>
            <a:br/>
            <a:r>
              <a:t>Эпилептический приступ как маска пароксизма фибрилляции предсердий. </a:t>
            </a:r>
            <a:r>
              <a:rPr i="1"/>
              <a:t>Новые Санкт-Петербургские врачебные ведомости</a:t>
            </a:r>
            <a:r>
              <a:t>. 2025;(1):72-76. </a:t>
            </a:r>
            <a:br/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https://doi.org/10.24884/1609-2201-2025-104-1-72-76</a:t>
            </a:r>
          </a:p>
        </p:txBody>
      </p:sp>
      <p:sp>
        <p:nvSpPr>
          <p:cNvPr id="796" name="Прямоугольник 6"/>
          <p:cNvSpPr txBox="1"/>
          <p:nvPr/>
        </p:nvSpPr>
        <p:spPr>
          <a:xfrm>
            <a:off x="287850" y="1060788"/>
            <a:ext cx="8305973" cy="41641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500" b="1">
                <a:solidFill>
                  <a:srgbClr val="FFFFFF"/>
                </a:solidFill>
              </a:defRPr>
            </a:pPr>
            <a:r>
              <a:t>Пациент К., 48 лет, поступил в многопрофильный стационар в связи с эпизодом потери сознания.</a:t>
            </a:r>
            <a:br/>
            <a:r>
              <a:t/>
            </a:r>
            <a:br/>
            <a:r>
              <a:t/>
            </a:r>
            <a:br/>
            <a:r>
              <a:t>Анамнез:</a:t>
            </a:r>
            <a:r>
              <a:rPr b="0"/>
              <a:t> известно, что возник судорожный приступ. Пациент без сознания был обнаружен сопровождающим его лицом. Была вызвана бригада скорой медицинской помощи, пациент доставлен в многопрофильный стационар. На момент осмотра общая длительность приступа составляла около 40 мин. Диагностирован судорожный эпилептический статус. Введена вальпроевая кислота в дозе 25 мг/кг внутривенно со скоростью введения 5 мг/кг/мин, эпилептический статус купирован. Через 10 мин. сознание восстановилось, отмечалась постприступная спутанность сознания (дезориентация во времени, месте, собственной личности) в течение 40 мин. Общая продолжительной эпилептического статуса составила около 45 минут. Поддерживающее капельное введение вальпроевой кислоты в дозировке 1 мг/кг/ч продолжалось в течение 6 часов после восстановления сознания, с последующим переходом на пероральные формы препарата. Результаты лабораторно-инструментального обследования: в общем анализе крови уровень СОЭ 35 мм/ч, в коауглограмме Д-димер 21670 нг/мл, фибриноген 3,1 г/л. В анализе ликвора определялся цитоз 1,6х106/л, нейтрофилы 85%, лимфоциты 15%. Пациенту была выполнена МР-венография головного мозга, по данным которой установлены МР-признаки снижения тока крови по левому поперечному синусу, наличие тромботических масс.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B5BEB284-41CE-DD68-36CA-6926DDB2AF9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00" name="Клинический случай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Клинический случай.</a:t>
            </a:r>
          </a:p>
        </p:txBody>
      </p:sp>
      <p:sp>
        <p:nvSpPr>
          <p:cNvPr id="801" name="Прямоугольник 4"/>
          <p:cNvSpPr txBox="1"/>
          <p:nvPr/>
        </p:nvSpPr>
        <p:spPr>
          <a:xfrm>
            <a:off x="287850" y="6259329"/>
            <a:ext cx="8305973" cy="4853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900">
                <a:solidFill>
                  <a:schemeClr val="accent4">
                    <a:lumOff val="12156"/>
                  </a:schemeClr>
                </a:solidFill>
              </a:defRPr>
            </a:pPr>
            <a:r>
              <a:t>Степаненко И.А., Дынин П.С., Рубан А.В., Мирзоян Н.А., Прокудин М.Ю., Шерматюк Е.И., Литвиненко И.В., Салухов В.В., Цыган Н.В., Одинак М.М. </a:t>
            </a:r>
            <a:br/>
            <a:r>
              <a:t>Эпилептический приступ как маска пароксизма фибрилляции предсердий. </a:t>
            </a:r>
            <a:r>
              <a:rPr i="1"/>
              <a:t>Новые Санкт-Петербургские врачебные ведомости</a:t>
            </a:r>
            <a:r>
              <a:t>. 2025;(1):72-76. </a:t>
            </a:r>
            <a:br/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https://doi.org/10.24884/1609-2201-2025-104-1-72-76</a:t>
            </a:r>
          </a:p>
        </p:txBody>
      </p:sp>
      <p:sp>
        <p:nvSpPr>
          <p:cNvPr id="802" name="Прямоугольник 6"/>
          <p:cNvSpPr txBox="1"/>
          <p:nvPr/>
        </p:nvSpPr>
        <p:spPr>
          <a:xfrm>
            <a:off x="287850" y="1060551"/>
            <a:ext cx="8305973" cy="4708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500">
                <a:solidFill>
                  <a:srgbClr val="FFFFFF"/>
                </a:solidFill>
              </a:defRPr>
            </a:pP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основании</a:t>
            </a:r>
            <a:r>
              <a:rPr dirty="0"/>
              <a:t> </a:t>
            </a:r>
            <a:r>
              <a:rPr dirty="0" err="1"/>
              <a:t>жалоб</a:t>
            </a:r>
            <a:r>
              <a:rPr dirty="0"/>
              <a:t>, </a:t>
            </a:r>
            <a:r>
              <a:rPr dirty="0" err="1"/>
              <a:t>данных</a:t>
            </a:r>
            <a:r>
              <a:rPr dirty="0"/>
              <a:t> </a:t>
            </a:r>
            <a:r>
              <a:rPr dirty="0" err="1"/>
              <a:t>анамнеза</a:t>
            </a:r>
            <a:r>
              <a:rPr dirty="0"/>
              <a:t> и </a:t>
            </a:r>
            <a:r>
              <a:rPr dirty="0" err="1"/>
              <a:t>результатов</a:t>
            </a:r>
            <a:r>
              <a:rPr dirty="0"/>
              <a:t> </a:t>
            </a:r>
            <a:r>
              <a:rPr dirty="0" err="1"/>
              <a:t>обследования</a:t>
            </a:r>
            <a:r>
              <a:rPr dirty="0"/>
              <a:t> </a:t>
            </a:r>
            <a:r>
              <a:rPr dirty="0" err="1"/>
              <a:t>установлен</a:t>
            </a:r>
            <a:r>
              <a:rPr dirty="0"/>
              <a:t> </a:t>
            </a:r>
            <a:r>
              <a:rPr dirty="0" err="1"/>
              <a:t>диагноз</a:t>
            </a:r>
            <a:r>
              <a:rPr dirty="0"/>
              <a:t>: </a:t>
            </a:r>
            <a:br>
              <a:rPr dirty="0"/>
            </a:br>
            <a:r>
              <a:rPr dirty="0"/>
              <a:t/>
            </a:r>
            <a:br>
              <a:rPr dirty="0"/>
            </a:br>
            <a:r>
              <a:rPr b="1" dirty="0"/>
              <a:t>«</a:t>
            </a:r>
            <a:r>
              <a:rPr b="1" dirty="0" err="1"/>
              <a:t>Тромбоз</a:t>
            </a:r>
            <a:r>
              <a:rPr b="1" dirty="0"/>
              <a:t> </a:t>
            </a:r>
            <a:r>
              <a:rPr b="1" dirty="0" err="1"/>
              <a:t>поперечного</a:t>
            </a:r>
            <a:r>
              <a:rPr b="1" dirty="0"/>
              <a:t> </a:t>
            </a:r>
            <a:r>
              <a:rPr b="1" dirty="0" err="1"/>
              <a:t>синуса</a:t>
            </a:r>
            <a:r>
              <a:rPr b="1" dirty="0"/>
              <a:t> </a:t>
            </a:r>
            <a:r>
              <a:rPr b="1" dirty="0" err="1"/>
              <a:t>без</a:t>
            </a:r>
            <a:r>
              <a:rPr b="1" dirty="0"/>
              <a:t> </a:t>
            </a:r>
            <a:r>
              <a:rPr b="1" dirty="0" err="1"/>
              <a:t>формирования</a:t>
            </a:r>
            <a:r>
              <a:rPr b="1" dirty="0"/>
              <a:t> </a:t>
            </a:r>
            <a:r>
              <a:rPr b="1" dirty="0" err="1"/>
              <a:t>инфаркта</a:t>
            </a:r>
            <a:r>
              <a:rPr b="1" dirty="0"/>
              <a:t> </a:t>
            </a:r>
            <a:r>
              <a:rPr b="1" dirty="0" err="1"/>
              <a:t>головного</a:t>
            </a:r>
            <a:r>
              <a:rPr b="1" dirty="0"/>
              <a:t/>
            </a:r>
            <a:br>
              <a:rPr b="1" dirty="0"/>
            </a:br>
            <a:r>
              <a:rPr b="1" dirty="0" err="1"/>
              <a:t>мозга</a:t>
            </a:r>
            <a:r>
              <a:rPr b="1" dirty="0"/>
              <a:t>. </a:t>
            </a:r>
            <a:r>
              <a:rPr b="1" dirty="0" err="1"/>
              <a:t>Острый</a:t>
            </a:r>
            <a:r>
              <a:rPr b="1" dirty="0"/>
              <a:t> </a:t>
            </a:r>
            <a:r>
              <a:rPr b="1" dirty="0" err="1"/>
              <a:t>симптоматический</a:t>
            </a:r>
            <a:r>
              <a:rPr b="1" dirty="0"/>
              <a:t> </a:t>
            </a:r>
            <a:r>
              <a:rPr b="1" dirty="0" err="1"/>
              <a:t>судорожный</a:t>
            </a:r>
            <a:r>
              <a:rPr b="1" dirty="0"/>
              <a:t> </a:t>
            </a:r>
            <a:r>
              <a:rPr b="1" dirty="0" err="1"/>
              <a:t>эпилептический</a:t>
            </a:r>
            <a:r>
              <a:rPr b="1" dirty="0"/>
              <a:t> </a:t>
            </a:r>
            <a:r>
              <a:rPr b="1" dirty="0" err="1"/>
              <a:t>статус</a:t>
            </a:r>
            <a:r>
              <a:rPr b="1" dirty="0"/>
              <a:t>, </a:t>
            </a:r>
            <a:r>
              <a:rPr b="1" dirty="0" err="1"/>
              <a:t>купирован</a:t>
            </a:r>
            <a:r>
              <a:rPr b="1" dirty="0"/>
              <a:t>».</a:t>
            </a:r>
            <a:br>
              <a:rPr b="1" dirty="0"/>
            </a:br>
            <a:r>
              <a:rPr b="1" dirty="0"/>
              <a:t/>
            </a:r>
            <a:br>
              <a:rPr b="1" dirty="0"/>
            </a:br>
            <a:r>
              <a:rPr dirty="0" err="1"/>
              <a:t>Также</a:t>
            </a:r>
            <a:r>
              <a:rPr dirty="0"/>
              <a:t> </a:t>
            </a:r>
            <a:r>
              <a:rPr dirty="0" err="1"/>
              <a:t>пациенту</a:t>
            </a:r>
            <a:r>
              <a:rPr dirty="0"/>
              <a:t> </a:t>
            </a:r>
            <a:r>
              <a:rPr dirty="0" err="1"/>
              <a:t>было</a:t>
            </a:r>
            <a:r>
              <a:rPr dirty="0"/>
              <a:t> </a:t>
            </a:r>
            <a:r>
              <a:rPr dirty="0" err="1"/>
              <a:t>выполнено</a:t>
            </a:r>
            <a:r>
              <a:rPr dirty="0"/>
              <a:t> </a:t>
            </a:r>
            <a:r>
              <a:rPr dirty="0" err="1"/>
              <a:t>суточное</a:t>
            </a:r>
            <a:r>
              <a:rPr dirty="0"/>
              <a:t> </a:t>
            </a:r>
            <a:r>
              <a:rPr dirty="0" err="1"/>
              <a:t>мониторирование</a:t>
            </a:r>
            <a:r>
              <a:rPr dirty="0"/>
              <a:t> </a:t>
            </a:r>
            <a:r>
              <a:rPr dirty="0" err="1"/>
              <a:t>электрокардиограммы</a:t>
            </a:r>
            <a:r>
              <a:rPr dirty="0"/>
              <a:t>,</a:t>
            </a:r>
            <a:br>
              <a:rPr dirty="0"/>
            </a:br>
            <a:r>
              <a:rPr dirty="0" err="1"/>
              <a:t>определялся</a:t>
            </a:r>
            <a:r>
              <a:rPr dirty="0"/>
              <a:t> </a:t>
            </a:r>
            <a:r>
              <a:rPr dirty="0" err="1"/>
              <a:t>синусовый</a:t>
            </a:r>
            <a:r>
              <a:rPr dirty="0"/>
              <a:t> </a:t>
            </a:r>
            <a:r>
              <a:rPr dirty="0" err="1"/>
              <a:t>ритм</a:t>
            </a:r>
            <a:r>
              <a:rPr dirty="0"/>
              <a:t> с </a:t>
            </a:r>
            <a:r>
              <a:rPr dirty="0" err="1"/>
              <a:t>частотой</a:t>
            </a:r>
            <a:r>
              <a:rPr dirty="0"/>
              <a:t> </a:t>
            </a:r>
            <a:r>
              <a:rPr dirty="0" err="1"/>
              <a:t>сердечных</a:t>
            </a:r>
            <a:r>
              <a:rPr dirty="0"/>
              <a:t> </a:t>
            </a:r>
            <a:r>
              <a:rPr dirty="0" err="1"/>
              <a:t>сокращений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64 </a:t>
            </a:r>
            <a:r>
              <a:rPr dirty="0" err="1"/>
              <a:t>до</a:t>
            </a:r>
            <a:r>
              <a:rPr dirty="0"/>
              <a:t> 101 (</a:t>
            </a:r>
            <a:r>
              <a:rPr dirty="0" err="1"/>
              <a:t>средняя</a:t>
            </a:r>
            <a:r>
              <a:rPr dirty="0"/>
              <a:t> 80) </a:t>
            </a:r>
            <a:r>
              <a:rPr dirty="0" err="1"/>
              <a:t>уд</a:t>
            </a:r>
            <a:r>
              <a:rPr dirty="0"/>
              <a:t>/</a:t>
            </a:r>
            <a:r>
              <a:rPr dirty="0" err="1"/>
              <a:t>мин</a:t>
            </a:r>
            <a:r>
              <a:rPr dirty="0"/>
              <a:t> в </a:t>
            </a:r>
            <a:r>
              <a:rPr dirty="0" err="1"/>
              <a:t>течение</a:t>
            </a:r>
            <a:r>
              <a:rPr dirty="0"/>
              <a:t> </a:t>
            </a:r>
            <a:r>
              <a:rPr dirty="0" err="1"/>
              <a:t>всего</a:t>
            </a:r>
            <a:r>
              <a:rPr dirty="0"/>
              <a:t> </a:t>
            </a:r>
            <a:r>
              <a:rPr dirty="0" err="1"/>
              <a:t>наблюдения</a:t>
            </a:r>
            <a:r>
              <a:rPr dirty="0"/>
              <a:t>, </a:t>
            </a:r>
            <a:r>
              <a:rPr dirty="0" err="1"/>
              <a:t>зарегистрировано</a:t>
            </a:r>
            <a:r>
              <a:rPr dirty="0"/>
              <a:t> 4804 </a:t>
            </a:r>
            <a:r>
              <a:rPr dirty="0" err="1"/>
              <a:t>одиночных</a:t>
            </a:r>
            <a:r>
              <a:rPr dirty="0"/>
              <a:t> </a:t>
            </a:r>
            <a:r>
              <a:rPr dirty="0" err="1"/>
              <a:t>полиморфных</a:t>
            </a:r>
            <a:r>
              <a:rPr dirty="0"/>
              <a:t> </a:t>
            </a:r>
            <a:r>
              <a:rPr dirty="0" err="1"/>
              <a:t>желудочковых</a:t>
            </a:r>
            <a:r>
              <a:rPr dirty="0"/>
              <a:t> </a:t>
            </a:r>
            <a:r>
              <a:rPr dirty="0" err="1"/>
              <a:t>экстрасистол</a:t>
            </a:r>
            <a:r>
              <a:rPr dirty="0"/>
              <a:t> (3212 – </a:t>
            </a:r>
            <a:r>
              <a:rPr dirty="0" err="1"/>
              <a:t>днем</a:t>
            </a:r>
            <a:r>
              <a:rPr dirty="0"/>
              <a:t>, 1602 – </a:t>
            </a:r>
            <a:r>
              <a:rPr dirty="0" err="1"/>
              <a:t>ночью</a:t>
            </a:r>
            <a:r>
              <a:rPr dirty="0"/>
              <a:t>), </a:t>
            </a:r>
            <a:r>
              <a:rPr dirty="0" err="1"/>
              <a:t>ишемические</a:t>
            </a:r>
            <a:r>
              <a:rPr dirty="0"/>
              <a:t> </a:t>
            </a:r>
            <a:r>
              <a:rPr dirty="0" err="1"/>
              <a:t>изменения</a:t>
            </a:r>
            <a:r>
              <a:rPr dirty="0"/>
              <a:t> </a:t>
            </a:r>
            <a:r>
              <a:rPr dirty="0" err="1"/>
              <a:t>электрокардиограммы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обнаружены</a:t>
            </a:r>
            <a:r>
              <a:rPr dirty="0"/>
              <a:t>. </a:t>
            </a:r>
            <a:r>
              <a:rPr dirty="0" err="1"/>
              <a:t>Помимо</a:t>
            </a:r>
            <a:r>
              <a:rPr dirty="0"/>
              <a:t> </a:t>
            </a:r>
            <a:r>
              <a:rPr dirty="0" err="1"/>
              <a:t>этого</a:t>
            </a:r>
            <a:r>
              <a:rPr dirty="0"/>
              <a:t>, </a:t>
            </a:r>
            <a:r>
              <a:rPr dirty="0" err="1"/>
              <a:t>была</a:t>
            </a:r>
            <a:r>
              <a:rPr dirty="0"/>
              <a:t> </a:t>
            </a:r>
            <a:r>
              <a:rPr dirty="0" err="1"/>
              <a:t>выполнена</a:t>
            </a:r>
            <a:r>
              <a:rPr dirty="0"/>
              <a:t> </a:t>
            </a:r>
            <a:r>
              <a:rPr dirty="0" err="1"/>
              <a:t>трансторакальная</a:t>
            </a:r>
            <a:r>
              <a:rPr dirty="0"/>
              <a:t> </a:t>
            </a:r>
            <a:r>
              <a:rPr dirty="0" err="1"/>
              <a:t>эхокардиография</a:t>
            </a:r>
            <a:r>
              <a:rPr dirty="0"/>
              <a:t>,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результатам</a:t>
            </a:r>
            <a:r>
              <a:rPr dirty="0"/>
              <a:t> </a:t>
            </a:r>
            <a:r>
              <a:rPr dirty="0" err="1"/>
              <a:t>которой</a:t>
            </a:r>
            <a:r>
              <a:rPr dirty="0"/>
              <a:t> </a:t>
            </a:r>
            <a:r>
              <a:rPr dirty="0" err="1"/>
              <a:t>установлено</a:t>
            </a:r>
            <a:r>
              <a:rPr dirty="0"/>
              <a:t>, </a:t>
            </a:r>
            <a:r>
              <a:rPr dirty="0" err="1"/>
              <a:t>что</a:t>
            </a:r>
            <a:r>
              <a:rPr dirty="0"/>
              <a:t> </a:t>
            </a:r>
            <a:r>
              <a:rPr dirty="0" err="1"/>
              <a:t>стенки</a:t>
            </a:r>
            <a:r>
              <a:rPr dirty="0"/>
              <a:t> </a:t>
            </a:r>
            <a:r>
              <a:rPr dirty="0" err="1"/>
              <a:t>аорты</a:t>
            </a:r>
            <a:r>
              <a:rPr dirty="0"/>
              <a:t>, </a:t>
            </a:r>
            <a:r>
              <a:rPr dirty="0" err="1"/>
              <a:t>аортальные</a:t>
            </a:r>
            <a:r>
              <a:rPr dirty="0"/>
              <a:t> </a:t>
            </a:r>
            <a:r>
              <a:rPr dirty="0" err="1"/>
              <a:t>полулуния</a:t>
            </a:r>
            <a:r>
              <a:rPr dirty="0"/>
              <a:t>, </a:t>
            </a:r>
            <a:r>
              <a:rPr dirty="0" err="1"/>
              <a:t>створки</a:t>
            </a:r>
            <a:r>
              <a:rPr dirty="0"/>
              <a:t> </a:t>
            </a:r>
            <a:r>
              <a:rPr dirty="0" err="1"/>
              <a:t>митрального</a:t>
            </a:r>
            <a:r>
              <a:rPr dirty="0"/>
              <a:t> </a:t>
            </a:r>
            <a:r>
              <a:rPr dirty="0" err="1"/>
              <a:t>клапана</a:t>
            </a:r>
            <a:r>
              <a:rPr dirty="0"/>
              <a:t> </a:t>
            </a:r>
            <a:r>
              <a:rPr dirty="0" err="1"/>
              <a:t>уплотнены</a:t>
            </a:r>
            <a:r>
              <a:rPr dirty="0"/>
              <a:t> и </a:t>
            </a:r>
            <a:r>
              <a:rPr dirty="0" err="1"/>
              <a:t>утолщены</a:t>
            </a:r>
            <a:r>
              <a:rPr dirty="0"/>
              <a:t>, </a:t>
            </a:r>
            <a:r>
              <a:rPr dirty="0" err="1"/>
              <a:t>склерозированы</a:t>
            </a:r>
            <a:r>
              <a:rPr dirty="0"/>
              <a:t>, </a:t>
            </a:r>
            <a:r>
              <a:rPr dirty="0" err="1"/>
              <a:t>глыбчатый</a:t>
            </a:r>
            <a:r>
              <a:rPr dirty="0"/>
              <a:t> </a:t>
            </a:r>
            <a:r>
              <a:rPr dirty="0" err="1"/>
              <a:t>кальцинат</a:t>
            </a:r>
            <a:r>
              <a:rPr dirty="0"/>
              <a:t> в </a:t>
            </a:r>
            <a:r>
              <a:rPr dirty="0" err="1"/>
              <a:t>основании</a:t>
            </a:r>
            <a:r>
              <a:rPr dirty="0"/>
              <a:t> </a:t>
            </a:r>
            <a:r>
              <a:rPr dirty="0" err="1"/>
              <a:t>задней</a:t>
            </a:r>
            <a:r>
              <a:rPr dirty="0"/>
              <a:t> </a:t>
            </a:r>
            <a:r>
              <a:rPr dirty="0" err="1"/>
              <a:t>створки</a:t>
            </a:r>
            <a:r>
              <a:rPr dirty="0"/>
              <a:t> </a:t>
            </a:r>
            <a:r>
              <a:rPr dirty="0" err="1"/>
              <a:t>митрального</a:t>
            </a:r>
            <a:r>
              <a:rPr dirty="0"/>
              <a:t> </a:t>
            </a:r>
            <a:r>
              <a:rPr dirty="0" err="1"/>
              <a:t>клапана</a:t>
            </a:r>
            <a:r>
              <a:rPr dirty="0"/>
              <a:t>, </a:t>
            </a:r>
            <a:r>
              <a:rPr dirty="0" err="1"/>
              <a:t>уплотнение</a:t>
            </a:r>
            <a:r>
              <a:rPr dirty="0"/>
              <a:t> </a:t>
            </a:r>
            <a:r>
              <a:rPr dirty="0" err="1"/>
              <a:t>задней</a:t>
            </a:r>
            <a:r>
              <a:rPr dirty="0"/>
              <a:t> </a:t>
            </a:r>
            <a:r>
              <a:rPr dirty="0" err="1"/>
              <a:t>сосочковой</a:t>
            </a:r>
            <a:r>
              <a:rPr dirty="0"/>
              <a:t> </a:t>
            </a:r>
            <a:r>
              <a:rPr dirty="0" err="1"/>
              <a:t>мышцы</a:t>
            </a:r>
            <a:r>
              <a:rPr dirty="0"/>
              <a:t> в </a:t>
            </a:r>
            <a:r>
              <a:rPr dirty="0" err="1"/>
              <a:t>месте</a:t>
            </a:r>
            <a:r>
              <a:rPr dirty="0"/>
              <a:t> </a:t>
            </a:r>
            <a:r>
              <a:rPr dirty="0" err="1"/>
              <a:t>отхождения</a:t>
            </a:r>
            <a:r>
              <a:rPr dirty="0"/>
              <a:t> </a:t>
            </a:r>
            <a:r>
              <a:rPr dirty="0" err="1"/>
              <a:t>хорд</a:t>
            </a:r>
            <a:r>
              <a:rPr dirty="0"/>
              <a:t>, </a:t>
            </a:r>
            <a:r>
              <a:rPr dirty="0" err="1"/>
              <a:t>дилатация</a:t>
            </a:r>
            <a:r>
              <a:rPr dirty="0"/>
              <a:t> </a:t>
            </a:r>
            <a:r>
              <a:rPr dirty="0" err="1"/>
              <a:t>полости</a:t>
            </a:r>
            <a:r>
              <a:rPr dirty="0"/>
              <a:t> </a:t>
            </a:r>
            <a:r>
              <a:rPr dirty="0" err="1"/>
              <a:t>левого</a:t>
            </a:r>
            <a:r>
              <a:rPr dirty="0"/>
              <a:t> </a:t>
            </a:r>
            <a:r>
              <a:rPr dirty="0" err="1"/>
              <a:t>предсердия</a:t>
            </a:r>
            <a:r>
              <a:rPr dirty="0"/>
              <a:t>, </a:t>
            </a:r>
            <a:r>
              <a:rPr dirty="0" err="1"/>
              <a:t>локальных</a:t>
            </a:r>
            <a:r>
              <a:rPr dirty="0"/>
              <a:t> </a:t>
            </a:r>
            <a:r>
              <a:rPr dirty="0" err="1"/>
              <a:t>зон</a:t>
            </a:r>
            <a:r>
              <a:rPr dirty="0"/>
              <a:t> </a:t>
            </a:r>
            <a:r>
              <a:rPr dirty="0" err="1"/>
              <a:t>гипокинезии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выявлено</a:t>
            </a:r>
            <a:r>
              <a:rPr dirty="0"/>
              <a:t>, </a:t>
            </a:r>
            <a:r>
              <a:rPr dirty="0" err="1"/>
              <a:t>глобальная</a:t>
            </a:r>
            <a:r>
              <a:rPr dirty="0"/>
              <a:t> </a:t>
            </a:r>
            <a:r>
              <a:rPr dirty="0" err="1"/>
              <a:t>систолическая</a:t>
            </a:r>
            <a:r>
              <a:rPr dirty="0"/>
              <a:t> </a:t>
            </a:r>
            <a:r>
              <a:rPr dirty="0" err="1" smtClean="0"/>
              <a:t>функция</a:t>
            </a:r>
            <a:r>
              <a:rPr lang="ru-RU" dirty="0" smtClean="0"/>
              <a:t> </a:t>
            </a:r>
            <a:r>
              <a:rPr dirty="0" err="1" smtClean="0"/>
              <a:t>миокарда</a:t>
            </a:r>
            <a:r>
              <a:rPr dirty="0" smtClean="0"/>
              <a:t> </a:t>
            </a:r>
            <a:r>
              <a:rPr dirty="0" err="1"/>
              <a:t>сохранена</a:t>
            </a:r>
            <a:r>
              <a:rPr dirty="0"/>
              <a:t>, </a:t>
            </a:r>
            <a:r>
              <a:rPr dirty="0" err="1"/>
              <a:t>диастолическая</a:t>
            </a:r>
            <a:r>
              <a:rPr dirty="0"/>
              <a:t> </a:t>
            </a:r>
            <a:r>
              <a:rPr dirty="0" err="1"/>
              <a:t>функция</a:t>
            </a:r>
            <a:r>
              <a:rPr dirty="0"/>
              <a:t> </a:t>
            </a:r>
            <a:r>
              <a:rPr dirty="0" err="1"/>
              <a:t>миокарда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нарушена</a:t>
            </a:r>
            <a:r>
              <a:rPr dirty="0"/>
              <a:t>, </a:t>
            </a:r>
            <a:r>
              <a:rPr dirty="0" err="1"/>
              <a:t>перикард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особенностей</a:t>
            </a:r>
            <a:r>
              <a:rPr dirty="0"/>
              <a:t>. В </a:t>
            </a:r>
            <a:r>
              <a:rPr dirty="0" err="1"/>
              <a:t>ходе</a:t>
            </a:r>
            <a:r>
              <a:rPr dirty="0"/>
              <a:t> </a:t>
            </a:r>
            <a:r>
              <a:rPr dirty="0" err="1"/>
              <a:t>триплексного</a:t>
            </a:r>
            <a:r>
              <a:rPr dirty="0"/>
              <a:t> </a:t>
            </a:r>
            <a:r>
              <a:rPr dirty="0" err="1"/>
              <a:t>сканирования</a:t>
            </a:r>
            <a:r>
              <a:rPr dirty="0"/>
              <a:t> </a:t>
            </a:r>
            <a:r>
              <a:rPr dirty="0" err="1"/>
              <a:t>брахиоцефальных</a:t>
            </a:r>
            <a:r>
              <a:rPr dirty="0"/>
              <a:t> </a:t>
            </a:r>
            <a:r>
              <a:rPr dirty="0" err="1"/>
              <a:t>сосудов</a:t>
            </a:r>
            <a:r>
              <a:rPr dirty="0"/>
              <a:t> </a:t>
            </a:r>
            <a:r>
              <a:rPr dirty="0" err="1"/>
              <a:t>гемодинамических</a:t>
            </a:r>
            <a:r>
              <a:rPr dirty="0"/>
              <a:t> </a:t>
            </a:r>
            <a:r>
              <a:rPr dirty="0" err="1"/>
              <a:t>изменений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выявлено</a:t>
            </a:r>
            <a:r>
              <a:rPr dirty="0"/>
              <a:t>. </a:t>
            </a:r>
            <a:r>
              <a:rPr dirty="0" err="1"/>
              <a:t>Впоследствии</a:t>
            </a:r>
            <a:r>
              <a:rPr dirty="0"/>
              <a:t> </a:t>
            </a:r>
            <a:r>
              <a:rPr dirty="0" err="1"/>
              <a:t>кардиологом</a:t>
            </a:r>
            <a:r>
              <a:rPr dirty="0"/>
              <a:t> </a:t>
            </a:r>
            <a:r>
              <a:rPr dirty="0" err="1"/>
              <a:t>установлен</a:t>
            </a:r>
            <a:r>
              <a:rPr dirty="0"/>
              <a:t> </a:t>
            </a:r>
            <a:r>
              <a:rPr dirty="0" err="1"/>
              <a:t>диагноз</a:t>
            </a:r>
            <a:r>
              <a:rPr dirty="0"/>
              <a:t>: </a:t>
            </a:r>
          </a:p>
          <a:p>
            <a:pPr>
              <a:defRPr sz="1500">
                <a:solidFill>
                  <a:srgbClr val="FFFFFF"/>
                </a:solidFill>
              </a:defRPr>
            </a:pPr>
            <a:endParaRPr dirty="0"/>
          </a:p>
          <a:p>
            <a:pPr>
              <a:defRPr sz="1500">
                <a:solidFill>
                  <a:srgbClr val="FFFFFF"/>
                </a:solidFill>
              </a:defRPr>
            </a:pPr>
            <a:r>
              <a:rPr b="1" dirty="0"/>
              <a:t>«</a:t>
            </a:r>
            <a:r>
              <a:rPr b="1" dirty="0" err="1"/>
              <a:t>Атеросклероз</a:t>
            </a:r>
            <a:r>
              <a:rPr b="1" dirty="0"/>
              <a:t> </a:t>
            </a:r>
            <a:r>
              <a:rPr b="1" dirty="0" err="1"/>
              <a:t>аорты</a:t>
            </a:r>
            <a:r>
              <a:rPr b="1" dirty="0"/>
              <a:t> и </a:t>
            </a:r>
            <a:r>
              <a:rPr b="1" dirty="0" err="1"/>
              <a:t>коронарных</a:t>
            </a:r>
            <a:r>
              <a:rPr b="1" dirty="0"/>
              <a:t> </a:t>
            </a:r>
            <a:r>
              <a:rPr b="1" dirty="0" err="1"/>
              <a:t>артерий</a:t>
            </a:r>
            <a:r>
              <a:rPr b="1" dirty="0"/>
              <a:t>. </a:t>
            </a:r>
            <a:r>
              <a:rPr b="1" dirty="0" err="1"/>
              <a:t>Малосимптомная</a:t>
            </a:r>
            <a:r>
              <a:rPr b="1" dirty="0"/>
              <a:t> </a:t>
            </a:r>
            <a:r>
              <a:rPr b="1" dirty="0" err="1"/>
              <a:t>желудочковая</a:t>
            </a:r>
            <a:r>
              <a:rPr b="1" dirty="0"/>
              <a:t> </a:t>
            </a:r>
            <a:r>
              <a:rPr b="1" dirty="0" err="1"/>
              <a:t>экстрасистолия</a:t>
            </a:r>
            <a:r>
              <a:rPr b="1" dirty="0"/>
              <a:t> </a:t>
            </a:r>
          </a:p>
          <a:p>
            <a:pPr>
              <a:defRPr sz="1500">
                <a:solidFill>
                  <a:srgbClr val="FFFFFF"/>
                </a:solidFill>
              </a:defRPr>
            </a:pPr>
            <a:r>
              <a:rPr b="1" dirty="0" err="1"/>
              <a:t>без</a:t>
            </a:r>
            <a:r>
              <a:rPr b="1" dirty="0"/>
              <a:t> </a:t>
            </a:r>
            <a:r>
              <a:rPr b="1" dirty="0" err="1"/>
              <a:t>хронической</a:t>
            </a:r>
            <a:r>
              <a:rPr b="1" dirty="0"/>
              <a:t> </a:t>
            </a:r>
            <a:r>
              <a:rPr b="1" dirty="0" err="1"/>
              <a:t>сердечной</a:t>
            </a:r>
            <a:r>
              <a:rPr b="1" dirty="0"/>
              <a:t> </a:t>
            </a:r>
            <a:r>
              <a:rPr b="1" dirty="0" err="1"/>
              <a:t>недостаточности</a:t>
            </a:r>
            <a:r>
              <a:rPr b="1" dirty="0"/>
              <a:t>».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F5B91496-2571-6940-3D8A-12B253FFC04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06" name="Клинический случай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Клинический случай.</a:t>
            </a:r>
          </a:p>
        </p:txBody>
      </p:sp>
      <p:sp>
        <p:nvSpPr>
          <p:cNvPr id="807" name="Прямоугольник 4"/>
          <p:cNvSpPr txBox="1"/>
          <p:nvPr/>
        </p:nvSpPr>
        <p:spPr>
          <a:xfrm>
            <a:off x="287850" y="6259329"/>
            <a:ext cx="8305973" cy="4853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900">
                <a:solidFill>
                  <a:schemeClr val="accent4">
                    <a:lumOff val="12156"/>
                  </a:schemeClr>
                </a:solidFill>
              </a:defRPr>
            </a:pPr>
            <a:r>
              <a:t>Степаненко И.А., Дынин П.С., Рубан А.В., Мирзоян Н.А., Прокудин М.Ю., Шерматюк Е.И., Литвиненко И.В., Салухов В.В., Цыган Н.В., Одинак М.М. </a:t>
            </a:r>
            <a:br/>
            <a:r>
              <a:t>Эпилептический приступ как маска пароксизма фибрилляции предсердий. </a:t>
            </a:r>
            <a:r>
              <a:rPr i="1"/>
              <a:t>Новые Санкт-Петербургские врачебные ведомости</a:t>
            </a:r>
            <a:r>
              <a:t>. 2025;(1):72-76. </a:t>
            </a:r>
            <a:br/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/>
              </a:rPr>
              <a:t>https://doi.org/10.24884/1609-2201-2025-104-1-72-76</a:t>
            </a:r>
          </a:p>
        </p:txBody>
      </p:sp>
      <p:sp>
        <p:nvSpPr>
          <p:cNvPr id="808" name="Прямоугольник 6"/>
          <p:cNvSpPr txBox="1"/>
          <p:nvPr/>
        </p:nvSpPr>
        <p:spPr>
          <a:xfrm>
            <a:off x="287850" y="1060551"/>
            <a:ext cx="8305973" cy="2563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500">
                <a:solidFill>
                  <a:srgbClr val="FFFFFF"/>
                </a:solidFill>
              </a:defRPr>
            </a:pPr>
            <a:r>
              <a:t>По прошествии 8 месяцев пациент снова потерял сознание и упал. До поступления в многопрофильный стационар случившееся ввиду анамнестических данных об эпилепсии, было расценено как очередной эпилептический приступ. Однако при поступлении в многопрофильный стационар дежурным неврологом был исключен эпилептический приступ, а кардиологом было установлено наличие у пациента пароксизма фибрилляции предсердий на основании данных осмотра и выполненной электрокардиографии. На основании жалоб, данных анамнеза, неврологического и кардиологического осмотров, результатов лабораторных и инструментальных методов обследования пациенту был установлен диагноз: </a:t>
            </a:r>
            <a:br/>
            <a:r>
              <a:t/>
            </a:r>
            <a:br/>
            <a:r>
              <a:rPr b="1"/>
              <a:t>«Впервые выявленная фибрилляция предсердий. Атеросклероз аорты и коронарных артерий. Малосимптомная желудочковая экстрасистолия без хронической сердечной недостаточности»</a:t>
            </a:r>
            <a:r>
              <a:t>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E717BC8D-4C46-0B08-4D34-A6AC67EDBF3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0" name="Прямоугольник"/>
          <p:cNvSpPr/>
          <p:nvPr/>
        </p:nvSpPr>
        <p:spPr>
          <a:xfrm>
            <a:off x="-6028" y="2361692"/>
            <a:ext cx="9156056" cy="554786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11" name="СИНКОПЫ…"/>
          <p:cNvSpPr txBox="1">
            <a:spLocks noGrp="1"/>
          </p:cNvSpPr>
          <p:nvPr>
            <p:ph type="title"/>
          </p:nvPr>
        </p:nvSpPr>
        <p:spPr>
          <a:xfrm>
            <a:off x="1682809" y="1640065"/>
            <a:ext cx="5778382" cy="1444078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ts val="700"/>
              </a:spcBef>
              <a:buFont typeface="Arial"/>
              <a:defRPr sz="2900" b="1">
                <a:solidFill>
                  <a:srgbClr val="FFFFFF"/>
                </a:solidFill>
              </a:defRPr>
            </a:pPr>
            <a:r>
              <a:t>СИНКОПЫ </a:t>
            </a:r>
          </a:p>
          <a:p>
            <a:pPr marL="342900" indent="-342900">
              <a:spcBef>
                <a:spcPts val="700"/>
              </a:spcBef>
              <a:buFont typeface="Arial"/>
              <a:defRPr sz="2900" b="1">
                <a:solidFill>
                  <a:srgbClr val="FFFFFF"/>
                </a:solidFill>
              </a:defRPr>
            </a:pPr>
            <a:r>
              <a:t>дифференциальный диагноз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15" name="Исторические критерии, позволяющие дифференцировать синкопе  от эпилептических приступов.  Журнал Американского колледжа кардиологии (J Am Coll Cardiol). – 2002."/>
          <p:cNvSpPr txBox="1">
            <a:spLocks noGrp="1"/>
          </p:cNvSpPr>
          <p:nvPr>
            <p:ph type="title"/>
          </p:nvPr>
        </p:nvSpPr>
        <p:spPr>
          <a:xfrm>
            <a:off x="1222751" y="101822"/>
            <a:ext cx="7465926" cy="837027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Исторические критерии, позволяющие дифференцировать синкопе </a:t>
            </a:r>
            <a:br/>
            <a:r>
              <a:t>от эпилептических приступов. </a:t>
            </a:r>
            <a:br/>
            <a:r>
              <a:rPr b="0"/>
              <a:t>Журнал Американского колледжа кардиологии (J Am Coll Cardiol). – 2002. </a:t>
            </a:r>
          </a:p>
        </p:txBody>
      </p:sp>
      <p:sp>
        <p:nvSpPr>
          <p:cNvPr id="816" name="Прямоугольник 4"/>
          <p:cNvSpPr txBox="1"/>
          <p:nvPr/>
        </p:nvSpPr>
        <p:spPr>
          <a:xfrm>
            <a:off x="287850" y="6259329"/>
            <a:ext cx="830597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dirty="0"/>
              <a:t>Sheldon R, Rose S, Ritchie D, Connolly SJ, </a:t>
            </a:r>
            <a:r>
              <a:rPr dirty="0" err="1"/>
              <a:t>Koshman</a:t>
            </a:r>
            <a:r>
              <a:rPr dirty="0"/>
              <a:t> ML, Lee MA, </a:t>
            </a:r>
            <a:r>
              <a:rPr dirty="0" err="1"/>
              <a:t>Frenneaux</a:t>
            </a:r>
            <a:r>
              <a:rPr dirty="0"/>
              <a:t> M, Fisher M, Murphy W. Historical criteria that distinguish syncope from seizures. J Am </a:t>
            </a:r>
            <a:r>
              <a:rPr dirty="0" err="1"/>
              <a:t>Coll</a:t>
            </a:r>
            <a:r>
              <a:rPr dirty="0"/>
              <a:t> </a:t>
            </a:r>
            <a:r>
              <a:rPr dirty="0" err="1"/>
              <a:t>Cardiol</a:t>
            </a:r>
            <a:r>
              <a:rPr dirty="0"/>
              <a:t>. 2002 Jul 3;40(1):142-8. </a:t>
            </a:r>
          </a:p>
        </p:txBody>
      </p:sp>
      <p:grpSp>
        <p:nvGrpSpPr>
          <p:cNvPr id="819" name="Picture 2"/>
          <p:cNvGrpSpPr/>
          <p:nvPr/>
        </p:nvGrpSpPr>
        <p:grpSpPr>
          <a:xfrm>
            <a:off x="1747520" y="1019810"/>
            <a:ext cx="5648960" cy="4818380"/>
            <a:chOff x="0" y="0"/>
            <a:chExt cx="5648959" cy="4818379"/>
          </a:xfrm>
        </p:grpSpPr>
        <p:pic>
          <p:nvPicPr>
            <p:cNvPr id="818" name="Picture 2" descr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3200" y="203200"/>
              <a:ext cx="5242560" cy="437388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817" name="Picture 2" descr="Picture 2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648960" cy="4818380"/>
            </a:xfrm>
            <a:prstGeom prst="rect">
              <a:avLst/>
            </a:prstGeom>
            <a:effectLst/>
          </p:spPr>
        </p:pic>
      </p:grp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A91FFEA5-A8A0-A1AE-A6F6-1DD427B4CE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23" name="Исторические критерии, позволяющие дифференцировать синкопе  от эпилептических приступов.  Журнал Американского колледжа кардиологии (J Am Coll Cardiol). – 2002."/>
          <p:cNvSpPr txBox="1">
            <a:spLocks noGrp="1"/>
          </p:cNvSpPr>
          <p:nvPr>
            <p:ph type="title"/>
          </p:nvPr>
        </p:nvSpPr>
        <p:spPr>
          <a:xfrm>
            <a:off x="1222751" y="101822"/>
            <a:ext cx="7465926" cy="837027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Исторические критерии, позволяющие дифференцировать синкопе </a:t>
            </a:r>
            <a:br/>
            <a:r>
              <a:t>от эпилептических приступов. </a:t>
            </a:r>
            <a:br/>
            <a:r>
              <a:rPr b="0"/>
              <a:t>Журнал Американского колледжа кардиологии (J Am Coll Cardiol). – 2002. </a:t>
            </a:r>
          </a:p>
        </p:txBody>
      </p:sp>
      <p:sp>
        <p:nvSpPr>
          <p:cNvPr id="824" name="Прямоугольник 4"/>
          <p:cNvSpPr txBox="1"/>
          <p:nvPr/>
        </p:nvSpPr>
        <p:spPr>
          <a:xfrm>
            <a:off x="287850" y="6259329"/>
            <a:ext cx="830597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dirty="0"/>
              <a:t>Sheldon R, Rose S, Ritchie D, Connolly SJ, </a:t>
            </a:r>
            <a:r>
              <a:rPr dirty="0" err="1"/>
              <a:t>Koshman</a:t>
            </a:r>
            <a:r>
              <a:rPr dirty="0"/>
              <a:t> ML, Lee MA, </a:t>
            </a:r>
            <a:r>
              <a:rPr dirty="0" err="1"/>
              <a:t>Frenneaux</a:t>
            </a:r>
            <a:r>
              <a:rPr dirty="0"/>
              <a:t> M, Fisher M, Murphy W. Historical criteria that distinguish syncope from seizures. J Am </a:t>
            </a:r>
            <a:r>
              <a:rPr dirty="0" err="1"/>
              <a:t>Coll</a:t>
            </a:r>
            <a:r>
              <a:rPr dirty="0"/>
              <a:t> </a:t>
            </a:r>
            <a:r>
              <a:rPr dirty="0" err="1"/>
              <a:t>Cardiol</a:t>
            </a:r>
            <a:r>
              <a:rPr dirty="0"/>
              <a:t>. 2002 Jul 3;40(1):142-8. </a:t>
            </a:r>
          </a:p>
        </p:txBody>
      </p:sp>
      <p:sp>
        <p:nvSpPr>
          <p:cNvPr id="825" name="Прямоугольник 5"/>
          <p:cNvSpPr txBox="1"/>
          <p:nvPr/>
        </p:nvSpPr>
        <p:spPr>
          <a:xfrm>
            <a:off x="188563" y="1285859"/>
            <a:ext cx="8838280" cy="4624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400" b="1">
                <a:solidFill>
                  <a:srgbClr val="FFFFFF"/>
                </a:solidFill>
              </a:defRPr>
            </a:pPr>
            <a:r>
              <a:rPr>
                <a:solidFill>
                  <a:srgbClr val="FFFC39"/>
                </a:solidFill>
              </a:rPr>
              <a:t>Методы:</a:t>
            </a:r>
            <a:r>
              <a:rPr b="0"/>
              <a:t> Всего 671 пациент с потерей сознания заполнил структурированный вопросник из 118 пунктов. Наборы данных были полными для всех испытуемых. Набор данных был случайным образом разделен на две равные группы. Вклад симптомов в постановку диагноза в одной группе оценивался с помощью логистической регрессии, и были разработаны балльные оценки. Точность решающего правила затем оценивалась с помощью анализа на половинных выборках. Анализы проводились как с включением, так и без включения показателей тяжести симптоматики (количество эпизодов потери сознания и продолжительность анамнеза). Оценки проверялись с помощью анализа рабочих характеристик приемника (ROC-анализа).</a:t>
            </a:r>
            <a:br>
              <a:rPr b="0"/>
            </a:br>
            <a:r>
              <a:rPr b="0"/>
              <a:t/>
            </a:r>
            <a:br>
              <a:rPr b="0"/>
            </a:br>
            <a:r>
              <a:rPr>
                <a:solidFill>
                  <a:srgbClr val="FFFC38"/>
                </a:solidFill>
              </a:rPr>
              <a:t>Результаты:</a:t>
            </a:r>
            <a:r>
              <a:rPr b="0"/>
              <a:t> Причины потери сознания были достоверно установлены у 539 пациентов и включали эпилептические приступы (n=102; комплексная парциальная эпилепсия [50 пациентов] и первичная генерализованная эпилепсия [52 пациента]) и синкопе (n=437; тилт-позитивный вазовагальный обморок [267 пациентов], желудочковая тахикардия [90 пациентов] и другие диагнозы, такие как полная AV-блокада и наджелудочковые тахикардии [80 пациентов]). Балльная оценка, основанная только на симптомах, правильно классифицировала 94% пациентов, с диагностической чувствительностью для эпилептических приступов 94% и специфичностью 94%. Включение показателей тяжести симптоматики не привело к значительному улучшению точности, что указывает на то, что симптомы, сопутствующие потере сознания, точно дифференцируют эпилептические приступы от синкопе.</a:t>
            </a:r>
            <a:br>
              <a:rPr b="0"/>
            </a:br>
            <a:r>
              <a:rPr b="0"/>
              <a:t/>
            </a:r>
            <a:br>
              <a:rPr b="0"/>
            </a:br>
            <a:r>
              <a:rPr>
                <a:solidFill>
                  <a:srgbClr val="FFFD38"/>
                </a:solidFill>
              </a:rPr>
              <a:t>Выводы:</a:t>
            </a:r>
            <a:r>
              <a:rPr b="0"/>
              <a:t> Простая балльная оценка исторических (анамнестических) признаков позволяет дифференцировать синкопе от эпилептических приступов с очень высокой чувствительностью и специфичностью.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3A7A3B64-C6D0-A3A6-C205-8FEAAC07B6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29" name="ДИАГНОСТИЧЕСКАЯ БАЛЛЬНАЯ СИСТЕМА (На основе только симптомов)"/>
          <p:cNvSpPr txBox="1">
            <a:spLocks noGrp="1"/>
          </p:cNvSpPr>
          <p:nvPr>
            <p:ph type="title"/>
          </p:nvPr>
        </p:nvSpPr>
        <p:spPr>
          <a:xfrm>
            <a:off x="1222751" y="101822"/>
            <a:ext cx="7465926" cy="837027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ДИАГНОСТИЧЕСКАЯ БАЛЛЬНАЯ СИСТЕМА (На основе только симптомов)</a:t>
            </a:r>
          </a:p>
        </p:txBody>
      </p:sp>
      <p:sp>
        <p:nvSpPr>
          <p:cNvPr id="830" name="Прямоугольник 4"/>
          <p:cNvSpPr txBox="1"/>
          <p:nvPr/>
        </p:nvSpPr>
        <p:spPr>
          <a:xfrm>
            <a:off x="287850" y="6259329"/>
            <a:ext cx="830597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dirty="0"/>
              <a:t>Sheldon R, Rose S, Ritchie D, Connolly SJ, </a:t>
            </a:r>
            <a:r>
              <a:rPr dirty="0" err="1"/>
              <a:t>Koshman</a:t>
            </a:r>
            <a:r>
              <a:rPr dirty="0"/>
              <a:t> ML, Lee MA, </a:t>
            </a:r>
            <a:r>
              <a:rPr dirty="0" err="1"/>
              <a:t>Frenneaux</a:t>
            </a:r>
            <a:r>
              <a:rPr dirty="0"/>
              <a:t> M, Fisher M, Murphy W. Historical criteria that distinguish syncope from seizures. J Am </a:t>
            </a:r>
            <a:r>
              <a:rPr dirty="0" err="1"/>
              <a:t>Coll</a:t>
            </a:r>
            <a:r>
              <a:rPr dirty="0"/>
              <a:t> </a:t>
            </a:r>
            <a:r>
              <a:rPr dirty="0" err="1"/>
              <a:t>Cardiol</a:t>
            </a:r>
            <a:r>
              <a:rPr dirty="0"/>
              <a:t>. 2002 Jul 3;40(1):142-8. </a:t>
            </a:r>
          </a:p>
        </p:txBody>
      </p:sp>
      <p:graphicFrame>
        <p:nvGraphicFramePr>
          <p:cNvPr id="831" name="Таблица 5"/>
          <p:cNvGraphicFramePr/>
          <p:nvPr/>
        </p:nvGraphicFramePr>
        <p:xfrm>
          <a:off x="345759" y="1086456"/>
          <a:ext cx="8561442" cy="366980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49128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01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3935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 b="1">
                          <a:solidFill>
                            <a:srgbClr val="FFFFFF"/>
                          </a:solidFill>
                        </a:rPr>
                        <a:t>Критерий (Вопрос)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 b="1">
                          <a:solidFill>
                            <a:srgbClr val="FFFFFF"/>
                          </a:solidFill>
                        </a:rPr>
                        <a:t>Баллы (при ответе "Да")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8527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1. Бывало ли, что Вы просыпаетесь с прикушенным языком после приступа?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+2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6870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2. Бывает ли у Вас перед приступом чувство дежавю или жамевю?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+1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0392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3. Связана ли иногда потеря сознания с эмоциональным стрессом?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+1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5778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4. Замечал ли кто-нибудь поворот Вашей головы в сторону во время приступа?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+1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6690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5. Замечал ли кто-нибудь, что Вы во время приступа не реагируете на окружающих, принимаете необычные позы, у Вас подергиваются конечности, или что Вы не помните, что делали во время приступа? (За любой положительный ответ)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+1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8772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6. Замечал ли кто-нибудь спутанность сознания у Вас после приступа?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+1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33631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7. Бывают ли у Вас состояния предобморока (пресинкопе)?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-2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56968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8. Бывает ли, что Вы потеете перед приступом?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>
                          <a:solidFill>
                            <a:srgbClr val="FFFFFF"/>
                          </a:solidFill>
                        </a:rPr>
                        <a:t>-2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18244"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spcBef>
                          <a:spcPts val="100"/>
                        </a:spcBef>
                        <a:defRPr sz="1800"/>
                      </a:pP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9.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Связаны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ли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Ваши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приступы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с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длительным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сидением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или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200" dirty="0" err="1">
                          <a:solidFill>
                            <a:srgbClr val="FFFFFF"/>
                          </a:solidFill>
                        </a:rPr>
                        <a:t>стоянием</a:t>
                      </a: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?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l">
                        <a:lnSpc>
                          <a:spcPct val="107000"/>
                        </a:lnSpc>
                        <a:defRPr sz="1800"/>
                      </a:pPr>
                      <a:r>
                        <a:rPr sz="1200" dirty="0">
                          <a:solidFill>
                            <a:srgbClr val="FFFFFF"/>
                          </a:solidFill>
                        </a:rPr>
                        <a:t>-2 </a:t>
                      </a:r>
                    </a:p>
                  </a:txBody>
                  <a:tcPr marL="0" marR="0" marT="0" marB="0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311D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832" name="Прямоугольник 6"/>
          <p:cNvSpPr txBox="1"/>
          <p:nvPr/>
        </p:nvSpPr>
        <p:spPr>
          <a:xfrm>
            <a:off x="298393" y="4847576"/>
            <a:ext cx="8799887" cy="12008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 b="1">
                <a:solidFill>
                  <a:srgbClr val="FFFFFF"/>
                </a:solidFill>
              </a:defRPr>
            </a:pPr>
            <a:r>
              <a:t>Интерпретация результата:</a:t>
            </a:r>
          </a:p>
          <a:p>
            <a:pPr>
              <a:defRPr sz="1200" b="1">
                <a:solidFill>
                  <a:srgbClr val="FFFFFF"/>
                </a:solidFill>
              </a:defRPr>
            </a:pPr>
            <a:r>
              <a:t>Сумма баллов ≥ 1:</a:t>
            </a:r>
            <a:r>
              <a:rPr b="0"/>
              <a:t> Диагноз с большей вероятностью </a:t>
            </a:r>
            <a:r>
              <a:t>Эпилептический приступ</a:t>
            </a:r>
            <a:r>
              <a:rPr b="0"/>
              <a:t>.</a:t>
            </a:r>
          </a:p>
          <a:p>
            <a:pPr>
              <a:defRPr sz="1200" b="1">
                <a:solidFill>
                  <a:srgbClr val="FFFFFF"/>
                </a:solidFill>
              </a:defRPr>
            </a:pPr>
            <a:r>
              <a:t>Сумма баллов &lt; 1:</a:t>
            </a:r>
            <a:r>
              <a:rPr b="0"/>
              <a:t> Диагноз с большей вероятностью </a:t>
            </a:r>
            <a:r>
              <a:t>Синкопе</a:t>
            </a:r>
            <a:r>
              <a:rPr b="0"/>
              <a:t>.</a:t>
            </a:r>
          </a:p>
          <a:p>
            <a:pPr>
              <a:defRPr sz="1200" b="1">
                <a:solidFill>
                  <a:srgbClr val="FFFFFF"/>
                </a:solidFill>
              </a:defRPr>
            </a:pPr>
            <a:r>
              <a:t>Точность системы:</a:t>
            </a:r>
            <a:r>
              <a:rPr b="0"/>
              <a:t> В тестовой выборке система показала </a:t>
            </a:r>
            <a:r>
              <a:t>чуствительность 94%</a:t>
            </a:r>
            <a:r>
              <a:rPr b="0"/>
              <a:t> и </a:t>
            </a:r>
            <a:r>
              <a:t>специфичность 94%</a:t>
            </a:r>
            <a:r>
              <a:rPr b="0"/>
              <a:t> для диагностики эпилептических приступов. Добавление данных о "нагрузке" симптомами (количество приступов, длительность анамнеза) </a:t>
            </a:r>
            <a:br>
              <a:rPr b="0"/>
            </a:br>
            <a:r>
              <a:rPr b="0"/>
              <a:t>не улучшило точность.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7D41ECC8-D2A8-9E84-74BF-27F7502761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36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ДИФФЕРНЦИАЛЬНЫЙ ДИАГНОЗ.</a:t>
            </a:r>
          </a:p>
        </p:txBody>
      </p:sp>
      <p:sp>
        <p:nvSpPr>
          <p:cNvPr id="837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DB3CF2D8-E785-88E9-C4D9-DE646C2E40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2792379-BB73-518A-54DA-543160C4D6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94" y="1135718"/>
            <a:ext cx="8612812" cy="486560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44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ДИФФЕРНЦИАЛЬНЫЙ ДИАГНОЗ.</a:t>
            </a:r>
          </a:p>
        </p:txBody>
      </p:sp>
      <p:sp>
        <p:nvSpPr>
          <p:cNvPr id="845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E001711E-A81E-D352-490B-B49B0C36FA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BF8B107-564C-605C-5CD1-62E5BE39224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5" y="1008198"/>
            <a:ext cx="8628469" cy="497392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52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ДИФФЕРНЦИАЛЬНЫЙ ДИАГНОЗ.</a:t>
            </a:r>
          </a:p>
        </p:txBody>
      </p:sp>
      <p:sp>
        <p:nvSpPr>
          <p:cNvPr id="853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7A9BE691-C4D9-9C6D-33CC-9A29FE273C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DB83DED-22E8-BA38-2827-2F20995366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49" y="984249"/>
            <a:ext cx="8690939" cy="492785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>
              <a:solidFill>
                <a:srgbClr val="FFFFF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52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3" y="258495"/>
            <a:ext cx="2595894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МИГРЕНЬ И ЭПИЛЕПСИЯ.</a:t>
            </a:r>
            <a:endParaRPr dirty="0"/>
          </a:p>
        </p:txBody>
      </p:sp>
      <p:sp>
        <p:nvSpPr>
          <p:cNvPr id="853" name="Прямоугольник 4"/>
          <p:cNvSpPr txBox="1"/>
          <p:nvPr/>
        </p:nvSpPr>
        <p:spPr>
          <a:xfrm>
            <a:off x="223757" y="6303779"/>
            <a:ext cx="8305972" cy="2308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rPr lang="ru-RU" dirty="0">
                <a:solidFill>
                  <a:srgbClr val="8064A2">
                    <a:lumOff val="12156"/>
                  </a:srgbClr>
                </a:solidFill>
              </a:rPr>
              <a:t>Азимова Ю. Э., </a:t>
            </a:r>
            <a:r>
              <a:rPr lang="ru-RU" dirty="0" err="1">
                <a:solidFill>
                  <a:srgbClr val="8064A2">
                    <a:lumOff val="12156"/>
                  </a:srgbClr>
                </a:solidFill>
              </a:rPr>
              <a:t>Табеева</a:t>
            </a:r>
            <a:r>
              <a:rPr lang="ru-RU" dirty="0">
                <a:solidFill>
                  <a:srgbClr val="8064A2">
                    <a:lumOff val="12156"/>
                  </a:srgbClr>
                </a:solidFill>
              </a:rPr>
              <a:t> Г. Р. Мигрень и эпилепсия // Эпилепсия и пароксизмальные состояния. 2009. №1. URL: </a:t>
            </a:r>
            <a:r>
              <a:rPr lang="ru-RU" dirty="0" err="1">
                <a:solidFill>
                  <a:srgbClr val="8064A2">
                    <a:lumOff val="12156"/>
                  </a:srgbClr>
                </a:solidFill>
              </a:rPr>
              <a:t>https</a:t>
            </a:r>
            <a:r>
              <a:rPr lang="ru-RU" dirty="0">
                <a:solidFill>
                  <a:srgbClr val="8064A2">
                    <a:lumOff val="12156"/>
                  </a:srgbClr>
                </a:solidFill>
              </a:rPr>
              <a:t>://</a:t>
            </a:r>
            <a:r>
              <a:rPr lang="ru-RU" dirty="0" err="1">
                <a:solidFill>
                  <a:srgbClr val="8064A2">
                    <a:lumOff val="12156"/>
                  </a:srgbClr>
                </a:solidFill>
              </a:rPr>
              <a:t>cyberleninka.ru</a:t>
            </a:r>
            <a:r>
              <a:rPr lang="ru-RU" dirty="0">
                <a:solidFill>
                  <a:srgbClr val="8064A2">
                    <a:lumOff val="12156"/>
                  </a:srgbClr>
                </a:solidFill>
              </a:rPr>
              <a:t>/</a:t>
            </a:r>
            <a:r>
              <a:rPr lang="ru-RU" dirty="0" err="1">
                <a:solidFill>
                  <a:srgbClr val="8064A2">
                    <a:lumOff val="12156"/>
                  </a:srgbClr>
                </a:solidFill>
              </a:rPr>
              <a:t>article</a:t>
            </a:r>
            <a:r>
              <a:rPr lang="ru-RU" dirty="0">
                <a:solidFill>
                  <a:srgbClr val="8064A2">
                    <a:lumOff val="12156"/>
                  </a:srgbClr>
                </a:solidFill>
              </a:rPr>
              <a:t>/</a:t>
            </a:r>
            <a:r>
              <a:rPr lang="ru-RU" dirty="0" err="1">
                <a:solidFill>
                  <a:srgbClr val="8064A2">
                    <a:lumOff val="12156"/>
                  </a:srgbClr>
                </a:solidFill>
              </a:rPr>
              <a:t>n</a:t>
            </a:r>
            <a:r>
              <a:rPr lang="ru-RU" dirty="0">
                <a:solidFill>
                  <a:srgbClr val="8064A2">
                    <a:lumOff val="12156"/>
                  </a:srgbClr>
                </a:solidFill>
              </a:rPr>
              <a:t>/</a:t>
            </a:r>
            <a:r>
              <a:rPr lang="ru-RU" dirty="0" err="1">
                <a:solidFill>
                  <a:srgbClr val="8064A2">
                    <a:lumOff val="12156"/>
                  </a:srgbClr>
                </a:solidFill>
              </a:rPr>
              <a:t>migren-i-epilepsiya</a:t>
            </a:r>
            <a:r>
              <a:rPr lang="ru-RU" dirty="0">
                <a:solidFill>
                  <a:srgbClr val="8064A2">
                    <a:lumOff val="12156"/>
                  </a:srgbClr>
                </a:solidFill>
              </a:rPr>
              <a:t>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="" xmlns:a16="http://schemas.microsoft.com/office/drawing/2014/main" id="{7A9BE691-C4D9-9C6D-33CC-9A29FE273CA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6" name="Прямоугольник 6">
            <a:extLst>
              <a:ext uri="{FF2B5EF4-FFF2-40B4-BE49-F238E27FC236}">
                <a16:creationId xmlns="" xmlns:a16="http://schemas.microsoft.com/office/drawing/2014/main" id="{2DCE0474-D002-DA9E-838F-1A5285675BEA}"/>
              </a:ext>
            </a:extLst>
          </p:cNvPr>
          <p:cNvSpPr txBox="1"/>
          <p:nvPr/>
        </p:nvSpPr>
        <p:spPr>
          <a:xfrm>
            <a:off x="287850" y="1060551"/>
            <a:ext cx="8305973" cy="7386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r>
              <a:rPr lang="ru-RU" sz="1400" dirty="0">
                <a:solidFill>
                  <a:srgbClr val="FFFFFF"/>
                </a:solidFill>
              </a:rPr>
              <a:t>Мигрень и эпилепсия – </a:t>
            </a:r>
            <a:r>
              <a:rPr lang="ru-RU" sz="1400" dirty="0" err="1">
                <a:solidFill>
                  <a:srgbClr val="FFFFFF"/>
                </a:solidFill>
              </a:rPr>
              <a:t>коморбидные</a:t>
            </a:r>
            <a:r>
              <a:rPr lang="ru-RU" sz="1400" dirty="0">
                <a:solidFill>
                  <a:srgbClr val="FFFFFF"/>
                </a:solidFill>
              </a:rPr>
              <a:t> </a:t>
            </a:r>
            <a:r>
              <a:rPr lang="ru-RU" sz="1400" dirty="0" smtClean="0">
                <a:solidFill>
                  <a:srgbClr val="FFFFFF"/>
                </a:solidFill>
              </a:rPr>
              <a:t>неврологические </a:t>
            </a:r>
            <a:r>
              <a:rPr lang="ru-RU" sz="1400" dirty="0">
                <a:solidFill>
                  <a:srgbClr val="FFFFFF"/>
                </a:solidFill>
              </a:rPr>
              <a:t>заболевания, имеющие общие клинические </a:t>
            </a:r>
            <a:br>
              <a:rPr lang="ru-RU" sz="1400" dirty="0">
                <a:solidFill>
                  <a:srgbClr val="FFFFFF"/>
                </a:solidFill>
              </a:rPr>
            </a:br>
            <a:r>
              <a:rPr lang="ru-RU" sz="1400" dirty="0">
                <a:solidFill>
                  <a:srgbClr val="FFFFFF"/>
                </a:solidFill>
              </a:rPr>
              <a:t>и  патофизиологические черты, а также общие подходы к терапии. Эпилепсия повышает риск развития мигрени в 2,4 раза, а мигрень повышает риск развития эпилепсии в 4,1 раз.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8387AF68-93A4-C1C6-44EB-3C64220952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88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551" y="2022007"/>
            <a:ext cx="8930974" cy="3706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8219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69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ДИФФЕРНЦИАЛЬНЫЙ ДИАГНОЗ.</a:t>
            </a:r>
          </a:p>
        </p:txBody>
      </p:sp>
      <p:sp>
        <p:nvSpPr>
          <p:cNvPr id="870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DD9A8650-A3E1-3C3E-A49F-F70C3D057F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2EED5FF-D647-567F-5EA4-ECC2453C4B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2" y="1008197"/>
            <a:ext cx="8713650" cy="49827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5" name="Прямоугольник"/>
          <p:cNvSpPr/>
          <p:nvPr/>
        </p:nvSpPr>
        <p:spPr>
          <a:xfrm>
            <a:off x="-6028" y="6133340"/>
            <a:ext cx="9156056" cy="737293"/>
          </a:xfrm>
          <a:prstGeom prst="rect">
            <a:avLst/>
          </a:prstGeom>
          <a:solidFill>
            <a:srgbClr val="321D3C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pPr>
            <a:endParaRPr/>
          </a:p>
        </p:txBody>
      </p:sp>
      <p:sp>
        <p:nvSpPr>
          <p:cNvPr id="877" name="ДИФФЕРНЦИАЛЬНЫЙ ДИАГНОЗ."/>
          <p:cNvSpPr txBox="1">
            <a:spLocks noGrp="1"/>
          </p:cNvSpPr>
          <p:nvPr>
            <p:ph type="title"/>
          </p:nvPr>
        </p:nvSpPr>
        <p:spPr>
          <a:xfrm>
            <a:off x="1229872" y="258495"/>
            <a:ext cx="5778383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ДИФФЕРНЦИАЛЬНЫЙ ДИАГНОЗ.</a:t>
            </a:r>
          </a:p>
        </p:txBody>
      </p:sp>
      <p:sp>
        <p:nvSpPr>
          <p:cNvPr id="878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75DC92B7-E484-1794-09A4-DAD338153A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83E04F9-6E1D-2E17-6DD2-9928D0C832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3" y="1008197"/>
            <a:ext cx="8707512" cy="498269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Типичные проявления синдромов и данные обследований  при эпилептических приступах и их дифференциальных диагнозах."/>
          <p:cNvSpPr txBox="1">
            <a:spLocks noGrp="1"/>
          </p:cNvSpPr>
          <p:nvPr>
            <p:ph type="title"/>
          </p:nvPr>
        </p:nvSpPr>
        <p:spPr>
          <a:xfrm>
            <a:off x="1222751" y="104890"/>
            <a:ext cx="7465926" cy="634848"/>
          </a:xfrm>
          <a:prstGeom prst="rect">
            <a:avLst/>
          </a:prstGeom>
        </p:spPr>
        <p:txBody>
          <a:bodyPr/>
          <a:lstStyle/>
          <a:p>
            <a: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Типичные проявления синдромов и данные обследований </a:t>
            </a:r>
            <a:br/>
            <a:r>
              <a:t>при эпилептических приступах и их дифференциальных диагнозах.</a:t>
            </a:r>
          </a:p>
        </p:txBody>
      </p:sp>
      <p:graphicFrame>
        <p:nvGraphicFramePr>
          <p:cNvPr id="885" name="Содержимое 3"/>
          <p:cNvGraphicFramePr/>
          <p:nvPr>
            <p:extLst>
              <p:ext uri="{D42A27DB-BD31-4B8C-83A1-F6EECF244321}">
                <p14:modId xmlns:p14="http://schemas.microsoft.com/office/powerpoint/2010/main" val="385756405"/>
              </p:ext>
            </p:extLst>
          </p:nvPr>
        </p:nvGraphicFramePr>
        <p:xfrm>
          <a:off x="107087" y="922413"/>
          <a:ext cx="8929822" cy="5084412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11498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966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9665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9665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9665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966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29665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42341">
                <a:tc>
                  <a:txBody>
                    <a:bodyPr/>
                    <a:lstStyle/>
                    <a:p>
                      <a:pPr marL="50800" algn="l">
                        <a:defRPr sz="1000">
                          <a:solidFill>
                            <a:srgbClr val="FFFFFF"/>
                          </a:solidFill>
                        </a:defRPr>
                      </a:pPr>
                      <a:endParaRPr dirty="0"/>
                    </a:p>
                  </a:txBody>
                  <a:tcPr marL="11534" marR="11534" marT="11534" marB="11534" anchor="ctr" horzOverflow="overflow">
                    <a:lnL w="0">
                      <a:miter lim="400000"/>
                    </a:lnL>
                    <a:lnR w="25400">
                      <a:solidFill>
                        <a:srgbClr val="FFFFFF"/>
                      </a:solidFill>
                    </a:lnR>
                    <a:lnT w="0">
                      <a:miter lim="400000"/>
                    </a:lnT>
                    <a:lnB w="254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Эпилептический приступ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Синкопа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Диссоциативный (психогенный) приступ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Парасомния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 dirty="0" err="1">
                          <a:solidFill>
                            <a:srgbClr val="FFFFFF"/>
                          </a:solidFill>
                        </a:rPr>
                        <a:t>Пароксизмальное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b="1" dirty="0" err="1">
                          <a:solidFill>
                            <a:srgbClr val="FFFFFF"/>
                          </a:solidFill>
                        </a:rPr>
                        <a:t>двигательное</a:t>
                      </a:r>
                      <a:r>
                        <a:rPr sz="1000" b="1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b="1" dirty="0" err="1">
                          <a:solidFill>
                            <a:srgbClr val="FFFFFF"/>
                          </a:solidFill>
                        </a:rPr>
                        <a:t>расстройство</a:t>
                      </a:r>
                      <a:endParaRPr sz="1000" b="1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b="1">
                          <a:solidFill>
                            <a:srgbClr val="FFFFFF"/>
                          </a:solidFill>
                        </a:rPr>
                        <a:t>Мигрень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24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26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Длительность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10–180 с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Несколько секунд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Очень вариабельно (секунды – часы)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Секунды – несколько минут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2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–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несколько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часов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4–72 ч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29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Глаза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Зажмурены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Открыты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Открыты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23679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Моторика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Автоматизмы, тонические, клонические, версивные, тонико-клонические движения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Нерегулярные миоклонии и тонические судороги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Волнообразное нарастание и ослабление, вариабельность от приступа к приступу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 smtClean="0">
                          <a:solidFill>
                            <a:srgbClr val="FFFFFF"/>
                          </a:solidFill>
                        </a:rPr>
                        <a:t>Мало</a:t>
                      </a:r>
                      <a:r>
                        <a:rPr lang="ru-RU" sz="1000" dirty="0" smtClean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 smtClean="0">
                          <a:solidFill>
                            <a:srgbClr val="FFFFFF"/>
                          </a:solidFill>
                        </a:rPr>
                        <a:t>целенаправленные</a:t>
                      </a:r>
                      <a:r>
                        <a:rPr sz="1000" dirty="0" smtClean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автоматизмы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Дистония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дискинезия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(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атетоидная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хореическая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Нормальная (искл.: мигрень-ассоциированный гемипарез)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20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Речь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Иктальная афазия (при вовлечении доминантного полушария)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После синкопы не нарушена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Заикание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 нарушена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Может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 smtClean="0">
                          <a:solidFill>
                            <a:srgbClr val="FFFFFF"/>
                          </a:solidFill>
                        </a:rPr>
                        <a:t>быть</a:t>
                      </a:r>
                      <a:r>
                        <a:rPr lang="ru-RU" sz="1000" baseline="0" dirty="0" smtClean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 smtClean="0">
                          <a:solidFill>
                            <a:srgbClr val="FFFFFF"/>
                          </a:solidFill>
                        </a:rPr>
                        <a:t>нарушена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 нарушена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423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Начало (продромы/аура)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Аура(ы)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Вегетативные продромы (неск. минут)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Вариабельные, длительные предчувствия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Отсутствуют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Напряжение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или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парестезии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Аура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20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Восстановление ориентации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Часто замедленное, постепенное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Быстрое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Часто медленное и "прерывистое"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При повторном засыпании восстановления ориентации нет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Быстрое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Постепенное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05504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ЭЭГ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Приступные паттерны (эпилептиформная активность)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Генерализованное замедление с последующим уплощением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Нормальная ЭЭГ бодрствования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Возникновение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непосредственно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из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фазы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медленного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сна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(Non-REM)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или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REM-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сна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Нормальная ЭЭГ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Неспецифические замедления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127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82041"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Провоцирующие факторы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254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392145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Редко, тогда мономорфны (напр., мелькающий свет, отмена алкоголя)</a:t>
                      </a:r>
                    </a:p>
                  </a:txBody>
                  <a:tcPr marL="11534" marR="11534" marT="11534" marB="11534" anchor="ctr" horzOverflow="overflow">
                    <a:lnL w="254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Испуг, боль, мочеиспускание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Внушение (суггестия)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Лекарственные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препараты</a:t>
                      </a:r>
                      <a:endParaRPr sz="1000" dirty="0">
                        <a:solidFill>
                          <a:srgbClr val="FFFFFF"/>
                        </a:solidFill>
                      </a:endParaRP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>
                          <a:solidFill>
                            <a:srgbClr val="FFFFFF"/>
                          </a:solidFill>
                        </a:rPr>
                        <a:t>Иногда движение, кофеин, чай, физическая нагрузка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127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tc>
                  <a:txBody>
                    <a:bodyPr/>
                    <a:lstStyle/>
                    <a:p>
                      <a:pPr marL="50800" algn="l">
                        <a:defRPr sz="1800"/>
                      </a:pP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Стресс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гормоны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,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красное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вино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и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 </a:t>
                      </a:r>
                      <a:r>
                        <a:rPr sz="1000" dirty="0" err="1">
                          <a:solidFill>
                            <a:srgbClr val="FFFFFF"/>
                          </a:solidFill>
                        </a:rPr>
                        <a:t>др</a:t>
                      </a:r>
                      <a:r>
                        <a:rPr sz="1000" dirty="0">
                          <a:solidFill>
                            <a:srgbClr val="FFFFFF"/>
                          </a:solidFill>
                        </a:rPr>
                        <a:t>.</a:t>
                      </a:r>
                    </a:p>
                  </a:txBody>
                  <a:tcPr marL="11534" marR="11534" marT="11534" marB="11534" anchor="ctr" horzOverflow="overflow">
                    <a:lnL w="12700">
                      <a:solidFill>
                        <a:srgbClr val="FFFFFF"/>
                      </a:solidFill>
                    </a:lnL>
                    <a:lnR w="25400">
                      <a:solidFill>
                        <a:srgbClr val="FFFFFF"/>
                      </a:solidFill>
                    </a:lnR>
                    <a:lnT w="12700">
                      <a:solidFill>
                        <a:srgbClr val="FFFFFF"/>
                      </a:solidFill>
                    </a:lnT>
                    <a:lnB w="25400">
                      <a:solidFill>
                        <a:srgbClr val="FFFFFF"/>
                      </a:solidFill>
                    </a:lnB>
                    <a:solidFill>
                      <a:srgbClr val="7042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886" name="Прямоугольник 4"/>
          <p:cNvSpPr txBox="1"/>
          <p:nvPr/>
        </p:nvSpPr>
        <p:spPr>
          <a:xfrm>
            <a:off x="223757" y="6303779"/>
            <a:ext cx="8305972" cy="3456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900">
                <a:solidFill>
                  <a:schemeClr val="accent4">
                    <a:lumOff val="12156"/>
                  </a:schemeClr>
                </a:solidFill>
              </a:defRPr>
            </a:lvl1pPr>
          </a:lstStyle>
          <a:p>
            <a:r>
              <a:t>Noachtar S, Güldiken B. Diagnose nichtepileptischer paroxysmaler Störungen und epileptischer Anfälle [Diagnosis of non-epileptic paroxysmal disorders and epileptic seizures]. Nervenarzt. 2017 Oct;88(10):1109-1118.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A1EE840A-2BBF-82AF-5E54-0C9F23F7342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" name="Прямоугольник"/>
          <p:cNvSpPr/>
          <p:nvPr/>
        </p:nvSpPr>
        <p:spPr>
          <a:xfrm>
            <a:off x="-6028" y="1512129"/>
            <a:ext cx="9156056" cy="1693592"/>
          </a:xfrm>
          <a:prstGeom prst="rect">
            <a:avLst/>
          </a:prstGeom>
          <a:solidFill>
            <a:srgbClr val="6E398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endParaRPr/>
          </a:p>
        </p:txBody>
      </p:sp>
      <p:pic>
        <p:nvPicPr>
          <p:cNvPr id="955" name="Рисунок 2" descr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4441" y="231558"/>
            <a:ext cx="4657800" cy="6394884"/>
          </a:xfrm>
          <a:prstGeom prst="rect">
            <a:avLst/>
          </a:prstGeom>
          <a:ln w="12700">
            <a:miter lim="400000"/>
          </a:ln>
          <a:effectLst>
            <a:outerShdw blurRad="190500" dist="12700" dir="5400000" rotWithShape="0">
              <a:srgbClr val="000000"/>
            </a:outerShdw>
          </a:effectLst>
        </p:spPr>
      </p:pic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625295C3-9E83-3CB0-D046-B7D91B04F2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31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Маршрутизации пациентов с эпилепсией."/>
          <p:cNvSpPr txBox="1">
            <a:spLocks noGrp="1"/>
          </p:cNvSpPr>
          <p:nvPr>
            <p:ph type="title"/>
          </p:nvPr>
        </p:nvSpPr>
        <p:spPr>
          <a:xfrm>
            <a:off x="2668415" y="132313"/>
            <a:ext cx="3900632" cy="523681"/>
          </a:xfrm>
          <a:prstGeom prst="rect">
            <a:avLst/>
          </a:prstGeom>
        </p:spPr>
        <p:txBody>
          <a:bodyPr/>
          <a:lstStyle>
            <a:lvl1pPr algn="l">
              <a:spcBef>
                <a:spcPts val="300"/>
              </a:spcBef>
              <a:defRPr sz="1400" b="1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Маршрутизации пациентов с эпилепсией.</a:t>
            </a:r>
          </a:p>
        </p:txBody>
      </p:sp>
      <p:sp>
        <p:nvSpPr>
          <p:cNvPr id="970" name="Rectangle 1"/>
          <p:cNvSpPr/>
          <p:nvPr/>
        </p:nvSpPr>
        <p:spPr>
          <a:xfrm>
            <a:off x="1343505" y="736069"/>
            <a:ext cx="6728863" cy="461665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 algn="ctr">
              <a:defRPr sz="1200" b="1"/>
            </a:lvl1pPr>
          </a:lstStyle>
          <a:p>
            <a:r>
              <a:rPr lang="ru-RU" dirty="0"/>
              <a:t>Амбулаторная консультация лечащего врача, осуществляющего диспансерное наблюдение (невролог, психиатр</a:t>
            </a:r>
            <a:r>
              <a:rPr lang="ru-RU" dirty="0" smtClean="0"/>
              <a:t>, кардиолог, </a:t>
            </a:r>
            <a:r>
              <a:rPr lang="ru-RU" dirty="0"/>
              <a:t>участковый терапевт)</a:t>
            </a:r>
          </a:p>
        </p:txBody>
      </p:sp>
      <p:sp>
        <p:nvSpPr>
          <p:cNvPr id="971" name="Rectangle 1"/>
          <p:cNvSpPr/>
          <p:nvPr/>
        </p:nvSpPr>
        <p:spPr>
          <a:xfrm>
            <a:off x="91579" y="1812325"/>
            <a:ext cx="8559478" cy="646331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 algn="ctr">
              <a:defRPr sz="1200" b="1"/>
            </a:lvl1pPr>
          </a:lstStyle>
          <a:p>
            <a:r>
              <a:rPr dirty="0" err="1"/>
              <a:t>Лечащий</a:t>
            </a:r>
            <a:r>
              <a:rPr dirty="0"/>
              <a:t> </a:t>
            </a:r>
            <a:r>
              <a:rPr dirty="0" err="1"/>
              <a:t>врач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месту</a:t>
            </a:r>
            <a:r>
              <a:rPr dirty="0"/>
              <a:t> </a:t>
            </a:r>
            <a:r>
              <a:rPr dirty="0" err="1"/>
              <a:t>диспансерного</a:t>
            </a:r>
            <a:r>
              <a:rPr dirty="0"/>
              <a:t> </a:t>
            </a:r>
            <a:r>
              <a:rPr dirty="0" err="1"/>
              <a:t>наблюдения</a:t>
            </a:r>
            <a:r>
              <a:rPr dirty="0"/>
              <a:t> </a:t>
            </a:r>
            <a:r>
              <a:rPr dirty="0" err="1"/>
              <a:t>принимает</a:t>
            </a:r>
            <a:r>
              <a:rPr dirty="0"/>
              <a:t> </a:t>
            </a:r>
            <a:r>
              <a:rPr dirty="0" err="1"/>
              <a:t>решение</a:t>
            </a:r>
            <a:r>
              <a:rPr dirty="0"/>
              <a:t> о </a:t>
            </a:r>
            <a:r>
              <a:rPr dirty="0" err="1"/>
              <a:t>постановке</a:t>
            </a:r>
            <a:r>
              <a:rPr dirty="0"/>
              <a:t> </a:t>
            </a:r>
            <a:r>
              <a:rPr dirty="0" err="1"/>
              <a:t>диагноза</a:t>
            </a:r>
            <a:r>
              <a:rPr dirty="0"/>
              <a:t> и </a:t>
            </a:r>
            <a:r>
              <a:rPr dirty="0" err="1"/>
              <a:t>необходимости</a:t>
            </a:r>
            <a:r>
              <a:rPr dirty="0"/>
              <a:t> </a:t>
            </a:r>
            <a:r>
              <a:rPr lang="ru-RU" dirty="0" smtClean="0"/>
              <a:t>проведения специфической терапии</a:t>
            </a:r>
            <a:r>
              <a:rPr dirty="0" smtClean="0"/>
              <a:t> </a:t>
            </a:r>
            <a:r>
              <a:rPr lang="ru-RU" dirty="0" smtClean="0"/>
              <a:t>согласно </a:t>
            </a:r>
            <a:r>
              <a:rPr dirty="0" smtClean="0"/>
              <a:t>«</a:t>
            </a:r>
            <a:r>
              <a:rPr dirty="0" err="1" smtClean="0"/>
              <a:t>Клинически</a:t>
            </a:r>
            <a:r>
              <a:rPr lang="ru-RU" dirty="0" smtClean="0"/>
              <a:t>м</a:t>
            </a:r>
            <a:r>
              <a:rPr dirty="0" smtClean="0"/>
              <a:t> </a:t>
            </a:r>
            <a:r>
              <a:rPr dirty="0" err="1" smtClean="0"/>
              <a:t>рекомендаци</a:t>
            </a:r>
            <a:r>
              <a:rPr lang="ru-RU" dirty="0" smtClean="0"/>
              <a:t>ям</a:t>
            </a:r>
            <a:r>
              <a:rPr dirty="0" smtClean="0"/>
              <a:t>»</a:t>
            </a:r>
            <a:r>
              <a:rPr lang="ru-RU" dirty="0" smtClean="0"/>
              <a:t>, а также</a:t>
            </a:r>
            <a:r>
              <a:rPr dirty="0" smtClean="0"/>
              <a:t> </a:t>
            </a:r>
            <a:r>
              <a:rPr dirty="0" err="1"/>
              <a:t>целесообразности</a:t>
            </a:r>
            <a:r>
              <a:rPr dirty="0"/>
              <a:t> </a:t>
            </a:r>
            <a:r>
              <a:rPr dirty="0" err="1"/>
              <a:t>консультации</a:t>
            </a:r>
            <a:r>
              <a:rPr dirty="0"/>
              <a:t> в </a:t>
            </a:r>
            <a:r>
              <a:rPr dirty="0" err="1"/>
              <a:t>областном</a:t>
            </a:r>
            <a:r>
              <a:rPr dirty="0"/>
              <a:t> </a:t>
            </a:r>
            <a:r>
              <a:rPr dirty="0" err="1"/>
              <a:t>центре</a:t>
            </a:r>
            <a:r>
              <a:rPr dirty="0"/>
              <a:t> </a:t>
            </a:r>
            <a:r>
              <a:rPr dirty="0" err="1"/>
              <a:t>диагностики</a:t>
            </a:r>
            <a:r>
              <a:rPr dirty="0"/>
              <a:t> и </a:t>
            </a:r>
            <a:r>
              <a:rPr dirty="0" err="1"/>
              <a:t>лечения</a:t>
            </a:r>
            <a:r>
              <a:rPr dirty="0"/>
              <a:t> </a:t>
            </a:r>
            <a:r>
              <a:rPr dirty="0" err="1"/>
              <a:t>эпилепсии</a:t>
            </a:r>
            <a:r>
              <a:rPr dirty="0"/>
              <a:t> (ОЦДЛЭ). </a:t>
            </a:r>
          </a:p>
        </p:txBody>
      </p:sp>
      <p:sp>
        <p:nvSpPr>
          <p:cNvPr id="972" name="Rectangle 1"/>
          <p:cNvSpPr/>
          <p:nvPr/>
        </p:nvSpPr>
        <p:spPr>
          <a:xfrm>
            <a:off x="84072" y="2662047"/>
            <a:ext cx="3900633" cy="1015663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отсутствии</a:t>
            </a:r>
            <a:r>
              <a:rPr dirty="0"/>
              <a:t> </a:t>
            </a:r>
            <a:r>
              <a:rPr dirty="0" err="1"/>
              <a:t>необходимости</a:t>
            </a:r>
            <a:r>
              <a:rPr dirty="0"/>
              <a:t> в </a:t>
            </a:r>
            <a:r>
              <a:rPr dirty="0" err="1"/>
              <a:t>консультации</a:t>
            </a:r>
            <a:r>
              <a:rPr dirty="0"/>
              <a:t> в ОЦДЛЭ </a:t>
            </a:r>
            <a:r>
              <a:rPr dirty="0" err="1"/>
              <a:t>лечащий</a:t>
            </a:r>
            <a:r>
              <a:rPr dirty="0"/>
              <a:t> </a:t>
            </a:r>
            <a:r>
              <a:rPr dirty="0" err="1"/>
              <a:t>врач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месту</a:t>
            </a:r>
            <a:r>
              <a:rPr dirty="0"/>
              <a:t> </a:t>
            </a:r>
            <a:r>
              <a:rPr dirty="0" err="1" smtClean="0"/>
              <a:t>жительства</a:t>
            </a:r>
            <a:r>
              <a:rPr lang="ru-RU" dirty="0" smtClean="0"/>
              <a:t>:</a:t>
            </a:r>
          </a:p>
          <a:p>
            <a:r>
              <a:rPr lang="ru-RU" dirty="0"/>
              <a:t>-</a:t>
            </a:r>
            <a:r>
              <a:rPr dirty="0" smtClean="0"/>
              <a:t> </a:t>
            </a:r>
            <a:r>
              <a:rPr lang="ru-RU" dirty="0" smtClean="0"/>
              <a:t>корректирует лечение </a:t>
            </a:r>
            <a:r>
              <a:rPr dirty="0" smtClean="0"/>
              <a:t>(в </a:t>
            </a:r>
            <a:r>
              <a:rPr dirty="0" err="1"/>
              <a:t>том</a:t>
            </a:r>
            <a:r>
              <a:rPr dirty="0"/>
              <a:t> </a:t>
            </a:r>
            <a:r>
              <a:rPr dirty="0" err="1"/>
              <a:t>числе</a:t>
            </a:r>
            <a:r>
              <a:rPr dirty="0"/>
              <a:t> и </a:t>
            </a:r>
            <a:r>
              <a:rPr dirty="0" err="1"/>
              <a:t>первичные</a:t>
            </a:r>
            <a:r>
              <a:rPr dirty="0"/>
              <a:t> </a:t>
            </a:r>
            <a:r>
              <a:rPr dirty="0" err="1"/>
              <a:t>назначения</a:t>
            </a:r>
            <a:r>
              <a:rPr dirty="0"/>
              <a:t> </a:t>
            </a:r>
            <a:r>
              <a:rPr dirty="0" err="1"/>
              <a:t>лекарственных</a:t>
            </a:r>
            <a:r>
              <a:rPr dirty="0"/>
              <a:t> </a:t>
            </a:r>
            <a:r>
              <a:rPr dirty="0" err="1" smtClean="0"/>
              <a:t>препаратов</a:t>
            </a:r>
            <a:r>
              <a:rPr dirty="0" smtClean="0"/>
              <a:t>)</a:t>
            </a:r>
            <a:endParaRPr lang="ru-RU" dirty="0" smtClean="0"/>
          </a:p>
          <a:p>
            <a:r>
              <a:rPr lang="ru-RU" dirty="0" smtClean="0"/>
              <a:t>- заполняет</a:t>
            </a:r>
            <a:r>
              <a:rPr dirty="0" smtClean="0"/>
              <a:t> </a:t>
            </a:r>
            <a:r>
              <a:rPr dirty="0"/>
              <a:t>«</a:t>
            </a:r>
            <a:r>
              <a:rPr dirty="0" err="1"/>
              <a:t>заявки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лекарственные</a:t>
            </a:r>
            <a:r>
              <a:rPr dirty="0"/>
              <a:t> </a:t>
            </a:r>
            <a:r>
              <a:rPr dirty="0" err="1"/>
              <a:t>средства</a:t>
            </a:r>
            <a:r>
              <a:rPr dirty="0"/>
              <a:t>». </a:t>
            </a:r>
          </a:p>
        </p:txBody>
      </p:sp>
      <p:sp>
        <p:nvSpPr>
          <p:cNvPr id="973" name="Rectangle 1"/>
          <p:cNvSpPr/>
          <p:nvPr/>
        </p:nvSpPr>
        <p:spPr>
          <a:xfrm>
            <a:off x="4215367" y="2660922"/>
            <a:ext cx="4435690" cy="646331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rPr lang="ru-RU" dirty="0"/>
              <a:t>В </a:t>
            </a:r>
            <a:r>
              <a:rPr lang="ru-RU" dirty="0" smtClean="0"/>
              <a:t>случае диагностических сомнений, </a:t>
            </a:r>
            <a:r>
              <a:rPr lang="ru-RU" dirty="0"/>
              <a:t>а </a:t>
            </a:r>
            <a:r>
              <a:rPr lang="ru-RU" dirty="0" smtClean="0"/>
              <a:t>также при затруднении выбора </a:t>
            </a:r>
            <a:r>
              <a:rPr lang="ru-RU" dirty="0"/>
              <a:t>тактики </a:t>
            </a:r>
            <a:r>
              <a:rPr lang="ru-RU" dirty="0" smtClean="0"/>
              <a:t>лечения, </a:t>
            </a:r>
            <a:r>
              <a:rPr lang="ru-RU" dirty="0"/>
              <a:t>лечащий врач направляет в ОЦДЛЭ с указанием цели консультации</a:t>
            </a:r>
          </a:p>
        </p:txBody>
      </p:sp>
      <p:sp>
        <p:nvSpPr>
          <p:cNvPr id="974" name="Rectangle 1"/>
          <p:cNvSpPr/>
          <p:nvPr/>
        </p:nvSpPr>
        <p:spPr>
          <a:xfrm>
            <a:off x="1694386" y="1357720"/>
            <a:ext cx="5944354" cy="276999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 algn="ctr">
              <a:defRPr sz="1200" b="1"/>
            </a:lvl1pPr>
          </a:lstStyle>
          <a:p>
            <a:r>
              <a:rPr lang="ru-RU" dirty="0"/>
              <a:t>Обследование пациента в соответствии с диагностическим алгоритмом</a:t>
            </a:r>
          </a:p>
        </p:txBody>
      </p:sp>
      <p:sp>
        <p:nvSpPr>
          <p:cNvPr id="975" name="Rectangle 1"/>
          <p:cNvSpPr/>
          <p:nvPr/>
        </p:nvSpPr>
        <p:spPr>
          <a:xfrm>
            <a:off x="6996048" y="5136125"/>
            <a:ext cx="1655007" cy="248306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rPr dirty="0" err="1"/>
              <a:t>Нет</a:t>
            </a:r>
            <a:r>
              <a:rPr dirty="0"/>
              <a:t> </a:t>
            </a:r>
            <a:r>
              <a:rPr dirty="0" err="1"/>
              <a:t>эффекта</a:t>
            </a:r>
            <a:endParaRPr dirty="0"/>
          </a:p>
        </p:txBody>
      </p:sp>
      <p:sp>
        <p:nvSpPr>
          <p:cNvPr id="976" name="Rectangle 1"/>
          <p:cNvSpPr/>
          <p:nvPr/>
        </p:nvSpPr>
        <p:spPr>
          <a:xfrm>
            <a:off x="4240177" y="4492210"/>
            <a:ext cx="4405339" cy="461665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rPr dirty="0" err="1"/>
              <a:t>Лечащий</a:t>
            </a:r>
            <a:r>
              <a:rPr dirty="0"/>
              <a:t> </a:t>
            </a:r>
            <a:r>
              <a:rPr dirty="0" err="1"/>
              <a:t>врач</a:t>
            </a:r>
            <a:r>
              <a:rPr dirty="0"/>
              <a:t> </a:t>
            </a:r>
            <a:r>
              <a:rPr lang="ru-RU" dirty="0" smtClean="0"/>
              <a:t>организует проведение</a:t>
            </a:r>
            <a:r>
              <a:rPr dirty="0" smtClean="0"/>
              <a:t> </a:t>
            </a:r>
            <a:r>
              <a:rPr dirty="0" err="1" smtClean="0"/>
              <a:t>обследования</a:t>
            </a:r>
            <a:r>
              <a:rPr lang="ru-RU" dirty="0" smtClean="0"/>
              <a:t> и </a:t>
            </a:r>
          </a:p>
          <a:p>
            <a:r>
              <a:rPr lang="ru-RU" dirty="0" smtClean="0"/>
              <a:t>формирует</a:t>
            </a:r>
            <a:r>
              <a:rPr dirty="0" smtClean="0"/>
              <a:t> </a:t>
            </a:r>
            <a:r>
              <a:rPr dirty="0"/>
              <a:t>«</a:t>
            </a:r>
            <a:r>
              <a:rPr dirty="0" err="1"/>
              <a:t>заявки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лекарственные</a:t>
            </a:r>
            <a:r>
              <a:rPr dirty="0"/>
              <a:t> </a:t>
            </a:r>
            <a:r>
              <a:rPr dirty="0" err="1"/>
              <a:t>средства</a:t>
            </a:r>
            <a:r>
              <a:rPr dirty="0"/>
              <a:t>» </a:t>
            </a:r>
          </a:p>
        </p:txBody>
      </p:sp>
      <p:sp>
        <p:nvSpPr>
          <p:cNvPr id="977" name="Rectangle 1"/>
          <p:cNvSpPr/>
          <p:nvPr/>
        </p:nvSpPr>
        <p:spPr>
          <a:xfrm>
            <a:off x="4240176" y="3492421"/>
            <a:ext cx="4405340" cy="819806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>
                <a:solidFill>
                  <a:srgbClr val="FFFFFF"/>
                </a:solidFill>
              </a:defRPr>
            </a:lvl1pPr>
          </a:lstStyle>
          <a:p>
            <a:r>
              <a:rPr dirty="0" err="1"/>
              <a:t>Невролог</a:t>
            </a:r>
            <a:r>
              <a:rPr dirty="0"/>
              <a:t> и/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психиатр</a:t>
            </a:r>
            <a:r>
              <a:rPr dirty="0"/>
              <a:t> ОЦДЛЭ </a:t>
            </a:r>
            <a:r>
              <a:rPr dirty="0" err="1"/>
              <a:t>принимает</a:t>
            </a:r>
            <a:r>
              <a:rPr dirty="0"/>
              <a:t> </a:t>
            </a:r>
            <a:r>
              <a:rPr dirty="0" err="1"/>
              <a:t>решение</a:t>
            </a:r>
            <a:r>
              <a:rPr dirty="0"/>
              <a:t> о </a:t>
            </a:r>
            <a:r>
              <a:rPr dirty="0" err="1"/>
              <a:t>постановке</a:t>
            </a:r>
            <a:r>
              <a:rPr dirty="0"/>
              <a:t> </a:t>
            </a:r>
            <a:r>
              <a:rPr dirty="0" err="1"/>
              <a:t>диагноза</a:t>
            </a:r>
            <a:r>
              <a:rPr dirty="0"/>
              <a:t> и </a:t>
            </a:r>
            <a:r>
              <a:rPr dirty="0" err="1"/>
              <a:t>необходимости</a:t>
            </a:r>
            <a:r>
              <a:rPr dirty="0"/>
              <a:t> </a:t>
            </a:r>
            <a:r>
              <a:rPr dirty="0" err="1"/>
              <a:t>проведения</a:t>
            </a:r>
            <a:r>
              <a:rPr dirty="0"/>
              <a:t> </a:t>
            </a:r>
            <a:r>
              <a:rPr dirty="0" err="1"/>
              <a:t>обследования</a:t>
            </a:r>
            <a:r>
              <a:rPr dirty="0"/>
              <a:t> + </a:t>
            </a:r>
            <a:r>
              <a:rPr dirty="0" err="1"/>
              <a:t>назначении</a:t>
            </a:r>
            <a:r>
              <a:rPr dirty="0"/>
              <a:t> и/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коррекции</a:t>
            </a:r>
            <a:r>
              <a:rPr dirty="0"/>
              <a:t> </a:t>
            </a:r>
            <a:r>
              <a:rPr dirty="0" err="1"/>
              <a:t>лечения</a:t>
            </a:r>
            <a:r>
              <a:rPr dirty="0"/>
              <a:t> в </a:t>
            </a:r>
            <a:r>
              <a:rPr dirty="0" err="1"/>
              <a:t>рамках</a:t>
            </a:r>
            <a:r>
              <a:rPr dirty="0"/>
              <a:t> «</a:t>
            </a:r>
            <a:r>
              <a:rPr dirty="0" err="1"/>
              <a:t>Клинических</a:t>
            </a:r>
            <a:r>
              <a:rPr dirty="0"/>
              <a:t> </a:t>
            </a:r>
            <a:r>
              <a:rPr dirty="0" err="1"/>
              <a:t>рекомендаций</a:t>
            </a:r>
            <a:r>
              <a:rPr dirty="0"/>
              <a:t>».</a:t>
            </a:r>
          </a:p>
        </p:txBody>
      </p:sp>
      <p:sp>
        <p:nvSpPr>
          <p:cNvPr id="978" name="Rectangle 1"/>
          <p:cNvSpPr/>
          <p:nvPr/>
        </p:nvSpPr>
        <p:spPr>
          <a:xfrm>
            <a:off x="4255410" y="5152267"/>
            <a:ext cx="1542752" cy="248306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t>Есть эффект</a:t>
            </a:r>
          </a:p>
        </p:txBody>
      </p:sp>
      <p:sp>
        <p:nvSpPr>
          <p:cNvPr id="979" name="Rectangle 1"/>
          <p:cNvSpPr/>
          <p:nvPr/>
        </p:nvSpPr>
        <p:spPr>
          <a:xfrm>
            <a:off x="1823134" y="3942515"/>
            <a:ext cx="1655007" cy="248306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t>Нет эффекта</a:t>
            </a:r>
          </a:p>
        </p:txBody>
      </p:sp>
      <p:sp>
        <p:nvSpPr>
          <p:cNvPr id="980" name="Rectangle 1"/>
          <p:cNvSpPr/>
          <p:nvPr/>
        </p:nvSpPr>
        <p:spPr>
          <a:xfrm>
            <a:off x="75781" y="3950343"/>
            <a:ext cx="1655006" cy="248306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t>Есть эффект</a:t>
            </a:r>
          </a:p>
        </p:txBody>
      </p:sp>
      <p:sp>
        <p:nvSpPr>
          <p:cNvPr id="981" name="Rectangle 1"/>
          <p:cNvSpPr/>
          <p:nvPr/>
        </p:nvSpPr>
        <p:spPr>
          <a:xfrm>
            <a:off x="84073" y="4436275"/>
            <a:ext cx="3900631" cy="461665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rPr dirty="0" err="1"/>
              <a:t>Лечащий</a:t>
            </a:r>
            <a:r>
              <a:rPr dirty="0"/>
              <a:t> </a:t>
            </a:r>
            <a:r>
              <a:rPr dirty="0" err="1"/>
              <a:t>врач</a:t>
            </a:r>
            <a:r>
              <a:rPr dirty="0"/>
              <a:t> </a:t>
            </a:r>
            <a:r>
              <a:rPr lang="ru-RU" dirty="0" smtClean="0"/>
              <a:t>направляет пациента </a:t>
            </a:r>
            <a:r>
              <a:rPr dirty="0" smtClean="0"/>
              <a:t>в ОЦДЛЭ</a:t>
            </a:r>
            <a:r>
              <a:rPr lang="ru-RU" dirty="0" smtClean="0"/>
              <a:t> с указанием цели консультации</a:t>
            </a:r>
            <a:r>
              <a:rPr dirty="0" smtClean="0"/>
              <a:t>.</a:t>
            </a:r>
            <a:endParaRPr dirty="0"/>
          </a:p>
        </p:txBody>
      </p:sp>
      <p:sp>
        <p:nvSpPr>
          <p:cNvPr id="982" name="Rectangle 1"/>
          <p:cNvSpPr/>
          <p:nvPr/>
        </p:nvSpPr>
        <p:spPr>
          <a:xfrm>
            <a:off x="4300606" y="5587991"/>
            <a:ext cx="4781547" cy="1010306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>
                <a:solidFill>
                  <a:srgbClr val="FFFFFF"/>
                </a:solidFill>
              </a:defRPr>
            </a:lvl1pPr>
          </a:lstStyle>
          <a:p>
            <a:r>
              <a:rPr dirty="0" err="1"/>
              <a:t>Невролог</a:t>
            </a:r>
            <a:r>
              <a:rPr dirty="0"/>
              <a:t> и/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психиатр</a:t>
            </a:r>
            <a:r>
              <a:rPr dirty="0"/>
              <a:t> ОЦДЛЭ </a:t>
            </a:r>
            <a:r>
              <a:rPr dirty="0" err="1"/>
              <a:t>принимает</a:t>
            </a:r>
            <a:r>
              <a:rPr dirty="0"/>
              <a:t> </a:t>
            </a:r>
            <a:r>
              <a:rPr dirty="0" err="1"/>
              <a:t>решение</a:t>
            </a:r>
            <a:r>
              <a:rPr dirty="0"/>
              <a:t> о </a:t>
            </a:r>
            <a:r>
              <a:rPr dirty="0" err="1" smtClean="0"/>
              <a:t>назначении</a:t>
            </a:r>
            <a:r>
              <a:rPr lang="ru-RU" dirty="0" smtClean="0"/>
              <a:t> обследования</a:t>
            </a:r>
            <a:r>
              <a:rPr dirty="0" smtClean="0"/>
              <a:t> </a:t>
            </a:r>
            <a:r>
              <a:rPr dirty="0"/>
              <a:t>и/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коррекции</a:t>
            </a:r>
            <a:r>
              <a:rPr dirty="0"/>
              <a:t> </a:t>
            </a:r>
            <a:r>
              <a:rPr dirty="0" err="1"/>
              <a:t>лечения</a:t>
            </a:r>
            <a:r>
              <a:rPr dirty="0"/>
              <a:t> </a:t>
            </a:r>
            <a:r>
              <a:rPr dirty="0" err="1"/>
              <a:t>выходящих</a:t>
            </a:r>
            <a:r>
              <a:rPr dirty="0"/>
              <a:t> </a:t>
            </a:r>
            <a:r>
              <a:rPr dirty="0" err="1"/>
              <a:t>за</a:t>
            </a:r>
            <a:r>
              <a:rPr dirty="0"/>
              <a:t> </a:t>
            </a:r>
            <a:r>
              <a:rPr dirty="0" err="1"/>
              <a:t>рамки</a:t>
            </a:r>
            <a:r>
              <a:rPr dirty="0"/>
              <a:t> «</a:t>
            </a:r>
            <a:r>
              <a:rPr dirty="0" err="1"/>
              <a:t>Клинических</a:t>
            </a:r>
            <a:r>
              <a:rPr dirty="0"/>
              <a:t> </a:t>
            </a:r>
            <a:r>
              <a:rPr dirty="0" err="1"/>
              <a:t>рекомендаций</a:t>
            </a:r>
            <a:r>
              <a:rPr dirty="0"/>
              <a:t>» </a:t>
            </a:r>
            <a:r>
              <a:rPr dirty="0" err="1"/>
              <a:t>формулируя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врачебной</a:t>
            </a:r>
            <a:r>
              <a:rPr dirty="0"/>
              <a:t> </a:t>
            </a:r>
            <a:r>
              <a:rPr dirty="0" err="1"/>
              <a:t>комиссии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месту</a:t>
            </a:r>
            <a:r>
              <a:rPr dirty="0"/>
              <a:t> </a:t>
            </a:r>
            <a:r>
              <a:rPr dirty="0" err="1"/>
              <a:t>диспансерного</a:t>
            </a:r>
            <a:r>
              <a:rPr dirty="0"/>
              <a:t> </a:t>
            </a:r>
            <a:r>
              <a:rPr dirty="0" err="1"/>
              <a:t>наблюдения</a:t>
            </a:r>
            <a:r>
              <a:rPr dirty="0"/>
              <a:t> </a:t>
            </a:r>
            <a:r>
              <a:rPr dirty="0" err="1"/>
              <a:t>обоснование</a:t>
            </a:r>
            <a:r>
              <a:rPr dirty="0"/>
              <a:t> </a:t>
            </a:r>
            <a:r>
              <a:rPr dirty="0" err="1"/>
              <a:t>назначения</a:t>
            </a:r>
            <a:r>
              <a:rPr dirty="0"/>
              <a:t> </a:t>
            </a:r>
            <a:r>
              <a:rPr dirty="0" err="1"/>
              <a:t>препарата</a:t>
            </a:r>
            <a:r>
              <a:rPr dirty="0"/>
              <a:t>.</a:t>
            </a:r>
          </a:p>
        </p:txBody>
      </p:sp>
      <p:sp>
        <p:nvSpPr>
          <p:cNvPr id="983" name="Rectangle 1"/>
          <p:cNvSpPr/>
          <p:nvPr/>
        </p:nvSpPr>
        <p:spPr>
          <a:xfrm>
            <a:off x="84073" y="5836419"/>
            <a:ext cx="3900631" cy="646331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rPr dirty="0" err="1"/>
              <a:t>Врачебная</a:t>
            </a:r>
            <a:r>
              <a:rPr dirty="0"/>
              <a:t> </a:t>
            </a:r>
            <a:r>
              <a:rPr dirty="0" err="1"/>
              <a:t>комиссия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месту</a:t>
            </a:r>
            <a:r>
              <a:rPr dirty="0"/>
              <a:t> </a:t>
            </a:r>
            <a:r>
              <a:rPr dirty="0" err="1"/>
              <a:t>диспансерного</a:t>
            </a:r>
            <a:r>
              <a:rPr dirty="0"/>
              <a:t> </a:t>
            </a:r>
            <a:r>
              <a:rPr dirty="0" err="1"/>
              <a:t>наблюдения</a:t>
            </a:r>
            <a:r>
              <a:rPr dirty="0"/>
              <a:t> </a:t>
            </a:r>
            <a:r>
              <a:rPr lang="ru-RU" dirty="0" smtClean="0"/>
              <a:t>оформляет </a:t>
            </a:r>
            <a:r>
              <a:rPr dirty="0" err="1" smtClean="0"/>
              <a:t>индивидуальное</a:t>
            </a:r>
            <a:r>
              <a:rPr dirty="0" smtClean="0"/>
              <a:t> </a:t>
            </a:r>
            <a:r>
              <a:rPr dirty="0" err="1"/>
              <a:t>обоснование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лекарственные</a:t>
            </a:r>
            <a:r>
              <a:rPr dirty="0"/>
              <a:t> </a:t>
            </a:r>
            <a:r>
              <a:rPr dirty="0" err="1"/>
              <a:t>препараты</a:t>
            </a:r>
            <a:r>
              <a:rPr dirty="0"/>
              <a:t> в </a:t>
            </a:r>
            <a:r>
              <a:rPr dirty="0" err="1"/>
              <a:t>фармуправление</a:t>
            </a:r>
            <a:r>
              <a:rPr dirty="0"/>
              <a:t>.</a:t>
            </a:r>
          </a:p>
        </p:txBody>
      </p:sp>
      <p:sp>
        <p:nvSpPr>
          <p:cNvPr id="984" name="Стрелка вниз 4"/>
          <p:cNvSpPr/>
          <p:nvPr/>
        </p:nvSpPr>
        <p:spPr>
          <a:xfrm>
            <a:off x="4571789" y="1210626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85" name="Стрелка вниз 56"/>
          <p:cNvSpPr/>
          <p:nvPr/>
        </p:nvSpPr>
        <p:spPr>
          <a:xfrm>
            <a:off x="4571789" y="1660553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86" name="Стрелка вниз 57"/>
          <p:cNvSpPr/>
          <p:nvPr/>
        </p:nvSpPr>
        <p:spPr>
          <a:xfrm>
            <a:off x="1713853" y="2485668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87" name="Стрелка вниз 58"/>
          <p:cNvSpPr/>
          <p:nvPr/>
        </p:nvSpPr>
        <p:spPr>
          <a:xfrm>
            <a:off x="6445615" y="2481778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88" name="Стрелка вниз 59"/>
          <p:cNvSpPr/>
          <p:nvPr/>
        </p:nvSpPr>
        <p:spPr>
          <a:xfrm>
            <a:off x="6445615" y="3328918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89" name="Стрелка вниз 60"/>
          <p:cNvSpPr/>
          <p:nvPr/>
        </p:nvSpPr>
        <p:spPr>
          <a:xfrm>
            <a:off x="6460449" y="4340231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0" name="Стрелка вниз 61"/>
          <p:cNvSpPr/>
          <p:nvPr/>
        </p:nvSpPr>
        <p:spPr>
          <a:xfrm>
            <a:off x="2624416" y="3718773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1" name="Стрелка вниз 62"/>
          <p:cNvSpPr/>
          <p:nvPr/>
        </p:nvSpPr>
        <p:spPr>
          <a:xfrm>
            <a:off x="783445" y="3736347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2" name="Стрелка вниз 63"/>
          <p:cNvSpPr/>
          <p:nvPr/>
        </p:nvSpPr>
        <p:spPr>
          <a:xfrm>
            <a:off x="7599226" y="4961697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3" name="Стрелка вниз 64"/>
          <p:cNvSpPr/>
          <p:nvPr/>
        </p:nvSpPr>
        <p:spPr>
          <a:xfrm>
            <a:off x="5178888" y="4961697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4" name="Стрелка вниз 65"/>
          <p:cNvSpPr/>
          <p:nvPr/>
        </p:nvSpPr>
        <p:spPr>
          <a:xfrm>
            <a:off x="7606844" y="5431335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5" name="Стрелка вниз 66"/>
          <p:cNvSpPr/>
          <p:nvPr/>
        </p:nvSpPr>
        <p:spPr>
          <a:xfrm>
            <a:off x="2613016" y="4265710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6" name="Фигура"/>
          <p:cNvSpPr/>
          <p:nvPr/>
        </p:nvSpPr>
        <p:spPr>
          <a:xfrm rot="10800000">
            <a:off x="8675179" y="1927769"/>
            <a:ext cx="406986" cy="34540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1" h="21600" extrusionOk="0">
                <a:moveTo>
                  <a:pt x="0" y="9964"/>
                </a:moveTo>
                <a:cubicBezTo>
                  <a:pt x="0" y="13988"/>
                  <a:pt x="5091" y="17617"/>
                  <a:pt x="12903" y="19163"/>
                </a:cubicBezTo>
                <a:lnTo>
                  <a:pt x="12903" y="17908"/>
                </a:lnTo>
                <a:lnTo>
                  <a:pt x="20951" y="20518"/>
                </a:lnTo>
                <a:lnTo>
                  <a:pt x="12903" y="21600"/>
                </a:lnTo>
                <a:lnTo>
                  <a:pt x="12903" y="20345"/>
                </a:lnTo>
                <a:cubicBezTo>
                  <a:pt x="5091" y="18799"/>
                  <a:pt x="0" y="15170"/>
                  <a:pt x="0" y="11146"/>
                </a:cubicBezTo>
                <a:close/>
                <a:moveTo>
                  <a:pt x="20951" y="1182"/>
                </a:moveTo>
                <a:cubicBezTo>
                  <a:pt x="9863" y="1182"/>
                  <a:pt x="695" y="5291"/>
                  <a:pt x="37" y="10555"/>
                </a:cubicBezTo>
                <a:lnTo>
                  <a:pt x="37" y="10555"/>
                </a:lnTo>
                <a:cubicBezTo>
                  <a:pt x="-649" y="5062"/>
                  <a:pt x="8158" y="344"/>
                  <a:pt x="19708" y="18"/>
                </a:cubicBezTo>
                <a:cubicBezTo>
                  <a:pt x="20122" y="6"/>
                  <a:pt x="20536" y="0"/>
                  <a:pt x="20951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lang="ru-RU" dirty="0" smtClean="0"/>
              <a:t>  </a:t>
            </a:r>
            <a:endParaRPr dirty="0"/>
          </a:p>
        </p:txBody>
      </p:sp>
      <p:sp>
        <p:nvSpPr>
          <p:cNvPr id="997" name="Стрелка вниз 68"/>
          <p:cNvSpPr/>
          <p:nvPr/>
        </p:nvSpPr>
        <p:spPr>
          <a:xfrm rot="5400000">
            <a:off x="3983118" y="6169647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8" name="Стрелка углом 10"/>
          <p:cNvSpPr/>
          <p:nvPr/>
        </p:nvSpPr>
        <p:spPr>
          <a:xfrm>
            <a:off x="3655383" y="3789040"/>
            <a:ext cx="551152" cy="5949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0" y="11751"/>
                </a:lnTo>
                <a:cubicBezTo>
                  <a:pt x="0" y="7463"/>
                  <a:pt x="3752" y="3988"/>
                  <a:pt x="8380" y="3988"/>
                </a:cubicBezTo>
                <a:lnTo>
                  <a:pt x="18339" y="3988"/>
                </a:lnTo>
                <a:lnTo>
                  <a:pt x="18339" y="0"/>
                </a:lnTo>
                <a:lnTo>
                  <a:pt x="21600" y="6489"/>
                </a:lnTo>
                <a:lnTo>
                  <a:pt x="18339" y="12978"/>
                </a:lnTo>
                <a:lnTo>
                  <a:pt x="18339" y="8990"/>
                </a:lnTo>
                <a:lnTo>
                  <a:pt x="8380" y="8990"/>
                </a:lnTo>
                <a:cubicBezTo>
                  <a:pt x="6734" y="8990"/>
                  <a:pt x="5400" y="10226"/>
                  <a:pt x="5400" y="11751"/>
                </a:cubicBezTo>
                <a:lnTo>
                  <a:pt x="54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999" name="Rectangle 1"/>
          <p:cNvSpPr/>
          <p:nvPr/>
        </p:nvSpPr>
        <p:spPr>
          <a:xfrm>
            <a:off x="77088" y="5193943"/>
            <a:ext cx="1542752" cy="248306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t>Есть эффект</a:t>
            </a:r>
          </a:p>
        </p:txBody>
      </p:sp>
      <p:sp>
        <p:nvSpPr>
          <p:cNvPr id="1000" name="Rectangle 1"/>
          <p:cNvSpPr/>
          <p:nvPr/>
        </p:nvSpPr>
        <p:spPr>
          <a:xfrm>
            <a:off x="2339066" y="5190435"/>
            <a:ext cx="1655007" cy="248306"/>
          </a:xfrm>
          <a:prstGeom prst="rect">
            <a:avLst/>
          </a:prstGeom>
          <a:solidFill>
            <a:schemeClr val="accent4">
              <a:lumOff val="24313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indent="215999">
              <a:defRPr sz="1200" b="1"/>
            </a:lvl1pPr>
          </a:lstStyle>
          <a:p>
            <a:r>
              <a:t>Нет эффекта</a:t>
            </a:r>
          </a:p>
        </p:txBody>
      </p:sp>
      <p:sp>
        <p:nvSpPr>
          <p:cNvPr id="1001" name="Стрелка вниз 72"/>
          <p:cNvSpPr/>
          <p:nvPr/>
        </p:nvSpPr>
        <p:spPr>
          <a:xfrm rot="10800000">
            <a:off x="3100929" y="5531010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1002" name="Стрелка вниз 73"/>
          <p:cNvSpPr/>
          <p:nvPr/>
        </p:nvSpPr>
        <p:spPr>
          <a:xfrm rot="10800000">
            <a:off x="783443" y="5520235"/>
            <a:ext cx="272293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sp>
        <p:nvSpPr>
          <p:cNvPr id="1003" name="Стрелка вниз 74"/>
          <p:cNvSpPr/>
          <p:nvPr/>
        </p:nvSpPr>
        <p:spPr>
          <a:xfrm rot="10800000">
            <a:off x="3105283" y="4964371"/>
            <a:ext cx="272292" cy="14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 anchor="ctr"/>
          <a:lstStyle/>
          <a:p>
            <a:endParaRPr/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0475F2A5-B35F-6964-6972-2AB6AD4FA3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76" t="6168" r="5912" b="6151"/>
          <a:stretch>
            <a:fillRect/>
          </a:stretch>
        </p:blipFill>
        <p:spPr>
          <a:xfrm>
            <a:off x="193958" y="202911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3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3" presetClass="entr" presetSubtype="16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3" presetClass="entr" presetSubtype="16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3" presetClass="entr" presetSubtype="16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3" presetClass="entr" presetSubtype="16" fill="hold" grpId="8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grpId="9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3" presetClass="entr" presetSubtype="16" fill="hold" grpId="1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fill="hold"/>
                                        <p:tgtEl>
                                          <p:spTgt spid="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3" presetClass="entr" presetSubtype="16" fill="hold" grpId="1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3" presetClass="entr" presetSubtype="16" fill="hold" grpId="1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4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1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0" fill="hold"/>
                                        <p:tgtEl>
                                          <p:spTgt spid="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3" presetClass="entr" presetSubtype="16" fill="hold" grpId="1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5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3" presetClass="entr" presetSubtype="16" fill="hold" grpId="1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0" fill="hold"/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3" presetClass="entr" presetSubtype="16" fill="hold" grpId="1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5" fill="hold"/>
                                        <p:tgtEl>
                                          <p:spTgt spid="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ntr" presetSubtype="16" fill="hold" grpId="1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3" presetClass="entr" presetSubtype="16" fill="hold" grpId="1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6" fill="hold"/>
                                        <p:tgtEl>
                                          <p:spTgt spid="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3" presetClass="entr" presetSubtype="16" fill="hold" grpId="1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1" fill="hold"/>
                                        <p:tgtEl>
                                          <p:spTgt spid="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9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3" presetClass="entr" presetSubtype="16" fill="hold" grpId="2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6" fill="hold"/>
                                        <p:tgtEl>
                                          <p:spTgt spid="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"/>
                            </p:stCondLst>
                            <p:childTnLst>
                              <p:par>
                                <p:cTn id="110" presetID="23" presetClass="entr" presetSubtype="16" fill="hold" grpId="2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1" fill="hold"/>
                                        <p:tgtEl>
                                          <p:spTgt spid="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23" presetClass="entr" presetSubtype="16" fill="hold" grpId="2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6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23" presetClass="entr" presetSubtype="16" fill="hold" grpId="2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1" fill="hold"/>
                                        <p:tgtEl>
                                          <p:spTgt spid="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300" fill="hold"/>
                                        <p:tgtEl>
                                          <p:spTgt spid="9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300" fill="hold"/>
                                        <p:tgtEl>
                                          <p:spTgt spid="9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80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3" presetClass="entr" presetSubtype="16" fill="hold" grpId="2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1" fill="hold"/>
                                        <p:tgtEl>
                                          <p:spTgt spid="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3" presetClass="entr" presetSubtype="16" fill="hold" grpId="2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6" fill="hold"/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9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9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3" presetClass="entr" presetSubtype="16" fill="hold" grpId="26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2" fill="hold"/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23" presetClass="entr" presetSubtype="16" fill="hold" grpId="2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7" fill="hold"/>
                                        <p:tgtEl>
                                          <p:spTgt spid="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3" presetClass="entr" presetSubtype="16" fill="hold" grpId="28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3" fill="hold"/>
                                        <p:tgtEl>
                                          <p:spTgt spid="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0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0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23" presetClass="entr" presetSubtype="16" fill="hold" grpId="29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8" fill="hold"/>
                                        <p:tgtEl>
                                          <p:spTgt spid="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000"/>
                            </p:stCondLst>
                            <p:childTnLst>
                              <p:par>
                                <p:cTn id="162" presetID="23" presetClass="entr" presetSubtype="16" fill="hold" grpId="3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3" fill="hold"/>
                                        <p:tgtEl>
                                          <p:spTgt spid="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500"/>
                            </p:stCondLst>
                            <p:childTnLst>
                              <p:par>
                                <p:cTn id="167" presetID="23" presetClass="entr" presetSubtype="16" fill="hold" grpId="3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8" fill="hold"/>
                                        <p:tgtEl>
                                          <p:spTgt spid="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9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9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000"/>
                            </p:stCondLst>
                            <p:childTnLst>
                              <p:par>
                                <p:cTn id="172" presetID="23" presetClass="entr" presetSubtype="16" fill="hold" grpId="3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3" fill="hold"/>
                                        <p:tgtEl>
                                          <p:spTgt spid="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1" grpId="4" animBg="1" advAuto="0"/>
      <p:bldP spid="972" grpId="7" animBg="1" advAuto="0"/>
      <p:bldP spid="973" grpId="8" animBg="1" advAuto="0"/>
      <p:bldP spid="974" grpId="2" animBg="1" advAuto="0"/>
      <p:bldP spid="975" grpId="23" animBg="1" advAuto="0"/>
      <p:bldP spid="976" grpId="19" animBg="1" advAuto="0"/>
      <p:bldP spid="977" grpId="17" animBg="1" advAuto="0"/>
      <p:bldP spid="978" grpId="22" animBg="1" advAuto="0"/>
      <p:bldP spid="979" grpId="12" animBg="1" advAuto="0"/>
      <p:bldP spid="980" grpId="11" animBg="1" advAuto="0"/>
      <p:bldP spid="981" grpId="14" animBg="1" advAuto="0"/>
      <p:bldP spid="982" grpId="25" animBg="1" advAuto="0"/>
      <p:bldP spid="983" grpId="27" animBg="1" advAuto="0"/>
      <p:bldP spid="984" grpId="1" animBg="1" advAuto="0"/>
      <p:bldP spid="985" grpId="3" animBg="1" advAuto="0"/>
      <p:bldP spid="986" grpId="5" animBg="1" advAuto="0"/>
      <p:bldP spid="987" grpId="6" animBg="1" advAuto="0"/>
      <p:bldP spid="988" grpId="16" animBg="1" advAuto="0"/>
      <p:bldP spid="989" grpId="18" animBg="1" advAuto="0"/>
      <p:bldP spid="990" grpId="10" animBg="1" advAuto="0"/>
      <p:bldP spid="991" grpId="9" animBg="1" advAuto="0"/>
      <p:bldP spid="992" grpId="21" animBg="1" advAuto="0"/>
      <p:bldP spid="993" grpId="20" animBg="1" advAuto="0"/>
      <p:bldP spid="994" grpId="24" animBg="1" advAuto="0"/>
      <p:bldP spid="995" grpId="13" animBg="1" advAuto="0"/>
      <p:bldP spid="996" grpId="0" animBg="1"/>
      <p:bldP spid="997" grpId="26" animBg="1" advAuto="0"/>
      <p:bldP spid="998" grpId="15" animBg="1" advAuto="0"/>
      <p:bldP spid="999" grpId="31" animBg="1" advAuto="0"/>
      <p:bldP spid="1000" grpId="30" animBg="1" advAuto="0"/>
      <p:bldP spid="1001" grpId="28" animBg="1" advAuto="0"/>
      <p:bldP spid="1002" grpId="29" animBg="1" advAuto="0"/>
      <p:bldP spid="1003" grpId="32" animBg="1" advAuto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5" name="logo эпилепсия56.png" descr="logo эпилепсия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137" y="420687"/>
            <a:ext cx="2330451" cy="604838"/>
          </a:xfrm>
          <a:prstGeom prst="rect">
            <a:avLst/>
          </a:prstGeom>
          <a:ln w="12700">
            <a:miter lim="400000"/>
          </a:ln>
        </p:spPr>
      </p:pic>
      <p:sp>
        <p:nvSpPr>
          <p:cNvPr id="1006" name="Прямоугольник"/>
          <p:cNvSpPr/>
          <p:nvPr/>
        </p:nvSpPr>
        <p:spPr>
          <a:xfrm>
            <a:off x="-6350" y="2097088"/>
            <a:ext cx="9156700" cy="893763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007" name="Заголовок 1"/>
          <p:cNvSpPr txBox="1"/>
          <p:nvPr/>
        </p:nvSpPr>
        <p:spPr>
          <a:xfrm>
            <a:off x="325438" y="2146300"/>
            <a:ext cx="8493126" cy="795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algn="ctr">
              <a:lnSpc>
                <a:spcPct val="150000"/>
              </a:lnSpc>
              <a:defRPr sz="1700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Спасибо за внимание</a:t>
            </a:r>
          </a:p>
        </p:txBody>
      </p:sp>
      <p:sp>
        <p:nvSpPr>
          <p:cNvPr id="1008" name="ОРЕНБУРГ - 20.10.2023"/>
          <p:cNvSpPr txBox="1"/>
          <p:nvPr/>
        </p:nvSpPr>
        <p:spPr>
          <a:xfrm>
            <a:off x="1516062" y="5410200"/>
            <a:ext cx="1602420" cy="2238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vantGardeGothicC"/>
                <a:ea typeface="AvantGardeGothicC"/>
                <a:cs typeface="AvantGardeGothicC"/>
                <a:sym typeface="AvantGardeGothicC"/>
                <a:hlinkClick r:id="rId3"/>
              </a:defRPr>
            </a:lvl1pPr>
          </a:lstStyle>
          <a:p>
            <a:pPr>
              <a:defRPr u="none">
                <a:solidFill>
                  <a:srgbClr val="000000"/>
                </a:solidFill>
                <a:uFillTx/>
              </a:defRPr>
            </a:pP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Подпишись на группу</a:t>
            </a:r>
          </a:p>
        </p:txBody>
      </p:sp>
      <p:sp>
        <p:nvSpPr>
          <p:cNvPr id="1009" name="Прямоугольник 7"/>
          <p:cNvSpPr/>
          <p:nvPr/>
        </p:nvSpPr>
        <p:spPr>
          <a:xfrm>
            <a:off x="5670550" y="5407025"/>
            <a:ext cx="2008189" cy="22808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200" b="1">
                <a:solidFill>
                  <a:srgbClr val="5B316A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ЭПИЛЕПСИЯ56.РФ</a:t>
            </a:r>
          </a:p>
        </p:txBody>
      </p:sp>
      <p:pic>
        <p:nvPicPr>
          <p:cNvPr id="1010" name="Picture 2" descr="Picture 2"/>
          <p:cNvPicPr>
            <a:picLocks noChangeAspect="1"/>
          </p:cNvPicPr>
          <p:nvPr/>
        </p:nvPicPr>
        <p:blipFill>
          <a:blip r:embed="rId4"/>
          <a:srcRect l="24460" t="21478" r="24460" b="42632"/>
          <a:stretch>
            <a:fillRect/>
          </a:stretch>
        </p:blipFill>
        <p:spPr>
          <a:xfrm>
            <a:off x="1465262" y="3602037"/>
            <a:ext cx="1703388" cy="16986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1" name="vk.png" descr="vk.png">
            <a:hlinkClick r:id="rId3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50" y="5741987"/>
            <a:ext cx="379414" cy="379413"/>
          </a:xfrm>
          <a:prstGeom prst="rect">
            <a:avLst/>
          </a:prstGeom>
          <a:ln w="12700">
            <a:miter lim="400000"/>
          </a:ln>
        </p:spPr>
      </p:pic>
      <p:sp>
        <p:nvSpPr>
          <p:cNvPr id="1012" name="ОРЕНБУРГ - 20.10.2023"/>
          <p:cNvSpPr txBox="1"/>
          <p:nvPr/>
        </p:nvSpPr>
        <p:spPr>
          <a:xfrm>
            <a:off x="7024688" y="474662"/>
            <a:ext cx="1578313" cy="2616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 smtClean="0"/>
              <a:t>Оренбург</a:t>
            </a:r>
            <a:r>
              <a:rPr dirty="0" smtClean="0"/>
              <a:t> </a:t>
            </a:r>
            <a:r>
              <a:rPr dirty="0"/>
              <a:t>– 24.10.2025</a:t>
            </a:r>
          </a:p>
        </p:txBody>
      </p:sp>
      <p:pic>
        <p:nvPicPr>
          <p:cNvPr id="1013" name="qr-code.png" descr="qr-cod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0562" y="3556000"/>
            <a:ext cx="1790701" cy="1792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4" name="web-2.png" descr="web-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5412" y="5741987"/>
            <a:ext cx="381001" cy="37941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_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2729</TotalTime>
  <Words>2690</Words>
  <Application>Microsoft Office PowerPoint</Application>
  <PresentationFormat>Экран (4:3)</PresentationFormat>
  <Paragraphs>465</Paragraphs>
  <Slides>36</Slides>
  <Notes>2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36</vt:i4>
      </vt:variant>
    </vt:vector>
  </HeadingPairs>
  <TitlesOfParts>
    <vt:vector size="45" baseType="lpstr">
      <vt:lpstr>Arial</vt:lpstr>
      <vt:lpstr>AvantGardeGothicC</vt:lpstr>
      <vt:lpstr>Calibri</vt:lpstr>
      <vt:lpstr>Century Gothic</vt:lpstr>
      <vt:lpstr>DIN Pro Bold</vt:lpstr>
      <vt:lpstr>Times New Roman</vt:lpstr>
      <vt:lpstr>Wingdings</vt:lpstr>
      <vt:lpstr>Тема Office</vt:lpstr>
      <vt:lpstr>2_Тема Office</vt:lpstr>
      <vt:lpstr>Презентация PowerPoint</vt:lpstr>
      <vt:lpstr>МАСКИ ЭПИЛЕПСИИ</vt:lpstr>
      <vt:lpstr>Частота ложноположительного диагноза эпилепсии: систематический обзор наблюдательных исследований.</vt:lpstr>
      <vt:lpstr>Частота ложноположительного диагноза эпилепсии: систематический обзор наблюдательных исследований.</vt:lpstr>
      <vt:lpstr>Структура пациентов с «неподтвержденным диагнозом» эпилепсии по нозологии (%, абс.) в Оренбургском областном центре диагностики и лечения эпилепсии.</vt:lpstr>
      <vt:lpstr>Структура пациентов с «неподтвержденным диагнозом» эпилепсии по нозологии (%, абс.) в Оренбургском областном центре диагностики и лечения эпилепсии.</vt:lpstr>
      <vt:lpstr>Структура пациентов с «неподтвержденным диагнозом» эпилепсии по нозологии (%, абс.) в Оренбургском областном центре диагностики и лечения эпилепсии.</vt:lpstr>
      <vt:lpstr>Структура пациентов с «неподтвержденным диагнозом» эпилепсии по нозологии (%, абс.) в Оренбургском областном центре диагностики и лечения эпилепсии.</vt:lpstr>
      <vt:lpstr>Структура пациентов с «неподтвержденным диагнозом» эпилепсии по нозологии (%, абс.) в Оренбургском областном центре диагностики и лечения эпилепсии.</vt:lpstr>
      <vt:lpstr>Имитаторы эпилепсии.</vt:lpstr>
      <vt:lpstr>Имитаторы эпилепсии.</vt:lpstr>
      <vt:lpstr>Имитаторы эпилепсии.</vt:lpstr>
      <vt:lpstr>Имитаторы эпилепсии.</vt:lpstr>
      <vt:lpstr>Имитаторы эпилепсии.</vt:lpstr>
      <vt:lpstr>Имитаторы эпилепсии.</vt:lpstr>
      <vt:lpstr>Неэпилептические пароксизмальные состояния,  связанные с возрастом.</vt:lpstr>
      <vt:lpstr>Неэпилептические пароксизмальные состояния,  связанные с возрастом.</vt:lpstr>
      <vt:lpstr>Синкопе: видеометрический анализ 56 эпизодов транзиторной церебральной гипоксии.</vt:lpstr>
      <vt:lpstr>Синкопе: видеометрический анализ 56 эпизодов транзиторной церебральной гипоксии </vt:lpstr>
      <vt:lpstr>Клинический случай.</vt:lpstr>
      <vt:lpstr>Клинический случай.</vt:lpstr>
      <vt:lpstr>Клинический случай.</vt:lpstr>
      <vt:lpstr>СИНКОПЫ  дифференциальный диагноз</vt:lpstr>
      <vt:lpstr>Исторические критерии, позволяющие дифференцировать синкопе  от эпилептических приступов.  Журнал Американского колледжа кардиологии (J Am Coll Cardiol). – 2002. </vt:lpstr>
      <vt:lpstr>Исторические критерии, позволяющие дифференцировать синкопе  от эпилептических приступов.  Журнал Американского колледжа кардиологии (J Am Coll Cardiol). – 2002. </vt:lpstr>
      <vt:lpstr>ДИАГНОСТИЧЕСКАЯ БАЛЛЬНАЯ СИСТЕМА (На основе только симптомов)</vt:lpstr>
      <vt:lpstr>ДИФФЕРНЦИАЛЬНЫЙ ДИАГНОЗ.</vt:lpstr>
      <vt:lpstr>ДИФФЕРНЦИАЛЬНЫЙ ДИАГНОЗ.</vt:lpstr>
      <vt:lpstr>ДИФФЕРНЦИАЛЬНЫЙ ДИАГНОЗ.</vt:lpstr>
      <vt:lpstr>МИГРЕНЬ И ЭПИЛЕПСИЯ.</vt:lpstr>
      <vt:lpstr>ДИФФЕРНЦИАЛЬНЫЙ ДИАГНОЗ.</vt:lpstr>
      <vt:lpstr>ДИФФЕРНЦИАЛЬНЫЙ ДИАГНОЗ.</vt:lpstr>
      <vt:lpstr>Типичные проявления синдромов и данные обследований  при эпилептических приступах и их дифференциальных диагнозах.</vt:lpstr>
      <vt:lpstr>Презентация PowerPoint</vt:lpstr>
      <vt:lpstr>Маршрутизации пациентов с эпилепсией.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T440p</dc:creator>
  <cp:lastModifiedBy>T440p</cp:lastModifiedBy>
  <cp:revision>49</cp:revision>
  <dcterms:modified xsi:type="dcterms:W3CDTF">2025-10-23T03:41:08Z</dcterms:modified>
</cp:coreProperties>
</file>