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7"/>
  </p:notesMasterIdLst>
  <p:sldIdLst>
    <p:sldId id="293" r:id="rId2"/>
    <p:sldId id="257" r:id="rId3"/>
    <p:sldId id="259" r:id="rId4"/>
    <p:sldId id="260" r:id="rId5"/>
    <p:sldId id="262" r:id="rId6"/>
    <p:sldId id="263" r:id="rId7"/>
    <p:sldId id="264" r:id="rId8"/>
    <p:sldId id="265" r:id="rId9"/>
    <p:sldId id="266" r:id="rId10"/>
    <p:sldId id="267" r:id="rId11"/>
    <p:sldId id="285" r:id="rId12"/>
    <p:sldId id="268" r:id="rId13"/>
    <p:sldId id="269" r:id="rId14"/>
    <p:sldId id="270" r:id="rId15"/>
    <p:sldId id="271" r:id="rId16"/>
    <p:sldId id="272" r:id="rId17"/>
    <p:sldId id="273" r:id="rId18"/>
    <p:sldId id="274" r:id="rId19"/>
    <p:sldId id="275" r:id="rId20"/>
    <p:sldId id="276" r:id="rId21"/>
    <p:sldId id="286" r:id="rId22"/>
    <p:sldId id="278" r:id="rId23"/>
    <p:sldId id="279" r:id="rId24"/>
    <p:sldId id="280" r:id="rId25"/>
    <p:sldId id="281" r:id="rId26"/>
    <p:sldId id="282" r:id="rId27"/>
    <p:sldId id="296" r:id="rId28"/>
    <p:sldId id="283" r:id="rId29"/>
    <p:sldId id="287" r:id="rId30"/>
    <p:sldId id="288" r:id="rId31"/>
    <p:sldId id="289" r:id="rId32"/>
    <p:sldId id="290" r:id="rId33"/>
    <p:sldId id="291" r:id="rId34"/>
    <p:sldId id="292" r:id="rId35"/>
    <p:sldId id="295" r:id="rId36"/>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showPr>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0" d="100"/>
          <a:sy n="90" d="100"/>
        </p:scale>
        <p:origin x="-1234" y="19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7" name="Shape 257"/>
          <p:cNvSpPr>
            <a:spLocks noGrp="1" noRot="1" noChangeAspect="1"/>
          </p:cNvSpPr>
          <p:nvPr>
            <p:ph type="sldImg"/>
          </p:nvPr>
        </p:nvSpPr>
        <p:spPr>
          <a:xfrm>
            <a:off x="1143000" y="685800"/>
            <a:ext cx="4572000" cy="3429000"/>
          </a:xfrm>
          <a:prstGeom prst="rect">
            <a:avLst/>
          </a:prstGeom>
        </p:spPr>
        <p:txBody>
          <a:bodyPr/>
          <a:lstStyle/>
          <a:p>
            <a:endParaRPr/>
          </a:p>
        </p:txBody>
      </p:sp>
      <p:sp>
        <p:nvSpPr>
          <p:cNvPr id="258" name="Shape 25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Calibri"/>
      </a:defRPr>
    </a:lvl1pPr>
    <a:lvl2pPr indent="228600" latinLnBrk="0">
      <a:spcBef>
        <a:spcPts val="400"/>
      </a:spcBef>
      <a:defRPr sz="1200">
        <a:latin typeface="+mj-lt"/>
        <a:ea typeface="+mj-ea"/>
        <a:cs typeface="+mj-cs"/>
        <a:sym typeface="Calibri"/>
      </a:defRPr>
    </a:lvl2pPr>
    <a:lvl3pPr indent="457200" latinLnBrk="0">
      <a:spcBef>
        <a:spcPts val="400"/>
      </a:spcBef>
      <a:defRPr sz="1200">
        <a:latin typeface="+mj-lt"/>
        <a:ea typeface="+mj-ea"/>
        <a:cs typeface="+mj-cs"/>
        <a:sym typeface="Calibri"/>
      </a:defRPr>
    </a:lvl3pPr>
    <a:lvl4pPr indent="685800" latinLnBrk="0">
      <a:spcBef>
        <a:spcPts val="400"/>
      </a:spcBef>
      <a:defRPr sz="1200">
        <a:latin typeface="+mj-lt"/>
        <a:ea typeface="+mj-ea"/>
        <a:cs typeface="+mj-cs"/>
        <a:sym typeface="Calibri"/>
      </a:defRPr>
    </a:lvl4pPr>
    <a:lvl5pPr indent="914400" latinLnBrk="0">
      <a:spcBef>
        <a:spcPts val="400"/>
      </a:spcBef>
      <a:defRPr sz="1200">
        <a:latin typeface="+mj-lt"/>
        <a:ea typeface="+mj-ea"/>
        <a:cs typeface="+mj-cs"/>
        <a:sym typeface="Calibri"/>
      </a:defRPr>
    </a:lvl5pPr>
    <a:lvl6pPr indent="1143000" latinLnBrk="0">
      <a:spcBef>
        <a:spcPts val="400"/>
      </a:spcBef>
      <a:defRPr sz="1200">
        <a:latin typeface="+mj-lt"/>
        <a:ea typeface="+mj-ea"/>
        <a:cs typeface="+mj-cs"/>
        <a:sym typeface="Calibri"/>
      </a:defRPr>
    </a:lvl6pPr>
    <a:lvl7pPr indent="1371600" latinLnBrk="0">
      <a:spcBef>
        <a:spcPts val="400"/>
      </a:spcBef>
      <a:defRPr sz="1200">
        <a:latin typeface="+mj-lt"/>
        <a:ea typeface="+mj-ea"/>
        <a:cs typeface="+mj-cs"/>
        <a:sym typeface="Calibri"/>
      </a:defRPr>
    </a:lvl7pPr>
    <a:lvl8pPr indent="1600200" latinLnBrk="0">
      <a:spcBef>
        <a:spcPts val="400"/>
      </a:spcBef>
      <a:defRPr sz="1200">
        <a:latin typeface="+mj-lt"/>
        <a:ea typeface="+mj-ea"/>
        <a:cs typeface="+mj-cs"/>
        <a:sym typeface="Calibri"/>
      </a:defRPr>
    </a:lvl8pPr>
    <a:lvl9pPr indent="1828800" latinLnBrk="0">
      <a:spcBef>
        <a:spcPts val="400"/>
      </a:spcBef>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Титульный слайд">
    <p:spTree>
      <p:nvGrpSpPr>
        <p:cNvPr id="1" name=""/>
        <p:cNvGrpSpPr/>
        <p:nvPr/>
      </p:nvGrpSpPr>
      <p:grpSpPr>
        <a:xfrm>
          <a:off x="0" y="0"/>
          <a:ext cx="0" cy="0"/>
          <a:chOff x="0" y="0"/>
          <a:chExt cx="0" cy="0"/>
        </a:xfrm>
      </p:grpSpPr>
      <p:sp>
        <p:nvSpPr>
          <p:cNvPr id="11" name="Текст заголовка"/>
          <p:cNvSpPr txBox="1">
            <a:spLocks noGrp="1"/>
          </p:cNvSpPr>
          <p:nvPr>
            <p:ph type="title"/>
          </p:nvPr>
        </p:nvSpPr>
        <p:spPr>
          <a:xfrm>
            <a:off x="685800" y="1122362"/>
            <a:ext cx="7772400" cy="2387601"/>
          </a:xfrm>
          <a:prstGeom prst="rect">
            <a:avLst/>
          </a:prstGeom>
        </p:spPr>
        <p:txBody>
          <a:bodyPr anchor="b"/>
          <a:lstStyle>
            <a:lvl1pPr algn="ctr">
              <a:defRPr sz="6000"/>
            </a:lvl1pPr>
          </a:lstStyle>
          <a:p>
            <a:r>
              <a:t>Текст заголовка</a:t>
            </a:r>
          </a:p>
        </p:txBody>
      </p:sp>
      <p:sp>
        <p:nvSpPr>
          <p:cNvPr id="12" name="Уровень текста 1…"/>
          <p:cNvSpPr txBox="1">
            <a:spLocks noGrp="1"/>
          </p:cNvSpPr>
          <p:nvPr>
            <p:ph type="body" sz="quarter" idx="1"/>
          </p:nvPr>
        </p:nvSpPr>
        <p:spPr>
          <a:xfrm>
            <a:off x="1143000" y="3602037"/>
            <a:ext cx="6858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3"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Заголовок и объект">
    <p:spTree>
      <p:nvGrpSpPr>
        <p:cNvPr id="1" name=""/>
        <p:cNvGrpSpPr/>
        <p:nvPr/>
      </p:nvGrpSpPr>
      <p:grpSpPr>
        <a:xfrm>
          <a:off x="0" y="0"/>
          <a:ext cx="0" cy="0"/>
          <a:chOff x="0" y="0"/>
          <a:chExt cx="0" cy="0"/>
        </a:xfrm>
      </p:grpSpPr>
      <p:sp>
        <p:nvSpPr>
          <p:cNvPr id="20" name="Текст заголовка"/>
          <p:cNvSpPr txBox="1">
            <a:spLocks noGrp="1"/>
          </p:cNvSpPr>
          <p:nvPr>
            <p:ph type="title"/>
          </p:nvPr>
        </p:nvSpPr>
        <p:spPr>
          <a:prstGeom prst="rect">
            <a:avLst/>
          </a:prstGeom>
        </p:spPr>
        <p:txBody>
          <a:bodyPr/>
          <a:lstStyle/>
          <a:p>
            <a:r>
              <a:t>Текст заголовка</a:t>
            </a:r>
          </a:p>
        </p:txBody>
      </p:sp>
      <p:sp>
        <p:nvSpPr>
          <p:cNvPr id="21" name="Уровень текста 1…"/>
          <p:cNvSpPr txBox="1">
            <a:spLocks noGrp="1"/>
          </p:cNvSpPr>
          <p:nvPr>
            <p:ph type="body" idx="1"/>
          </p:nvPr>
        </p:nvSpPr>
        <p:spPr>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2"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Заголовок раздела">
    <p:spTree>
      <p:nvGrpSpPr>
        <p:cNvPr id="1" name=""/>
        <p:cNvGrpSpPr/>
        <p:nvPr/>
      </p:nvGrpSpPr>
      <p:grpSpPr>
        <a:xfrm>
          <a:off x="0" y="0"/>
          <a:ext cx="0" cy="0"/>
          <a:chOff x="0" y="0"/>
          <a:chExt cx="0" cy="0"/>
        </a:xfrm>
      </p:grpSpPr>
      <p:sp>
        <p:nvSpPr>
          <p:cNvPr id="29" name="Текст заголовка"/>
          <p:cNvSpPr txBox="1">
            <a:spLocks noGrp="1"/>
          </p:cNvSpPr>
          <p:nvPr>
            <p:ph type="title"/>
          </p:nvPr>
        </p:nvSpPr>
        <p:spPr>
          <a:xfrm>
            <a:off x="623887" y="1709739"/>
            <a:ext cx="7886701" cy="2852737"/>
          </a:xfrm>
          <a:prstGeom prst="rect">
            <a:avLst/>
          </a:prstGeom>
        </p:spPr>
        <p:txBody>
          <a:bodyPr anchor="b"/>
          <a:lstStyle>
            <a:lvl1pPr>
              <a:defRPr sz="6000"/>
            </a:lvl1pPr>
          </a:lstStyle>
          <a:p>
            <a:r>
              <a:t>Текст заголовка</a:t>
            </a:r>
          </a:p>
        </p:txBody>
      </p:sp>
      <p:sp>
        <p:nvSpPr>
          <p:cNvPr id="30" name="Уровень текста 1…"/>
          <p:cNvSpPr txBox="1">
            <a:spLocks noGrp="1"/>
          </p:cNvSpPr>
          <p:nvPr>
            <p:ph type="body" sz="quarter" idx="1"/>
          </p:nvPr>
        </p:nvSpPr>
        <p:spPr>
          <a:xfrm>
            <a:off x="623887" y="4589464"/>
            <a:ext cx="7886701" cy="1500188"/>
          </a:xfrm>
          <a:prstGeom prst="rect">
            <a:avLst/>
          </a:prstGeom>
        </p:spPr>
        <p:txBody>
          <a:bodyPr/>
          <a:lstStyle>
            <a:lvl1pPr marL="0" indent="0">
              <a:buSzTx/>
              <a:buFontTx/>
              <a:buNone/>
              <a:defRPr sz="2400"/>
            </a:lvl1pPr>
            <a:lvl2pPr marL="0" indent="457200">
              <a:buSzTx/>
              <a:buFontTx/>
              <a:buNone/>
              <a:defRPr sz="2400"/>
            </a:lvl2pPr>
            <a:lvl3pPr marL="0" indent="914400">
              <a:buSzTx/>
              <a:buFontTx/>
              <a:buNone/>
              <a:defRPr sz="2400"/>
            </a:lvl3pPr>
            <a:lvl4pPr marL="0" indent="1371600">
              <a:buSzTx/>
              <a:buFontTx/>
              <a:buNone/>
              <a:defRPr sz="2400"/>
            </a:lvl4pPr>
            <a:lvl5pPr marL="0" indent="1828800">
              <a:buSzTx/>
              <a:buFontTx/>
              <a:buNone/>
              <a:defRPr sz="2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1"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Два объекта">
    <p:spTree>
      <p:nvGrpSpPr>
        <p:cNvPr id="1" name=""/>
        <p:cNvGrpSpPr/>
        <p:nvPr/>
      </p:nvGrpSpPr>
      <p:grpSpPr>
        <a:xfrm>
          <a:off x="0" y="0"/>
          <a:ext cx="0" cy="0"/>
          <a:chOff x="0" y="0"/>
          <a:chExt cx="0" cy="0"/>
        </a:xfrm>
      </p:grpSpPr>
      <p:sp>
        <p:nvSpPr>
          <p:cNvPr id="38" name="Текст заголовка"/>
          <p:cNvSpPr txBox="1">
            <a:spLocks noGrp="1"/>
          </p:cNvSpPr>
          <p:nvPr>
            <p:ph type="title"/>
          </p:nvPr>
        </p:nvSpPr>
        <p:spPr>
          <a:prstGeom prst="rect">
            <a:avLst/>
          </a:prstGeom>
        </p:spPr>
        <p:txBody>
          <a:bodyPr/>
          <a:lstStyle/>
          <a:p>
            <a:r>
              <a:t>Текст заголовка</a:t>
            </a:r>
          </a:p>
        </p:txBody>
      </p:sp>
      <p:sp>
        <p:nvSpPr>
          <p:cNvPr id="39" name="Уровень текста 1…"/>
          <p:cNvSpPr txBox="1">
            <a:spLocks noGrp="1"/>
          </p:cNvSpPr>
          <p:nvPr>
            <p:ph type="body" sz="half" idx="1"/>
          </p:nvPr>
        </p:nvSpPr>
        <p:spPr>
          <a:xfrm>
            <a:off x="628650" y="1825625"/>
            <a:ext cx="3886200" cy="4351338"/>
          </a:xfrm>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40"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Сравнение">
    <p:spTree>
      <p:nvGrpSpPr>
        <p:cNvPr id="1" name=""/>
        <p:cNvGrpSpPr/>
        <p:nvPr/>
      </p:nvGrpSpPr>
      <p:grpSpPr>
        <a:xfrm>
          <a:off x="0" y="0"/>
          <a:ext cx="0" cy="0"/>
          <a:chOff x="0" y="0"/>
          <a:chExt cx="0" cy="0"/>
        </a:xfrm>
      </p:grpSpPr>
      <p:sp>
        <p:nvSpPr>
          <p:cNvPr id="47" name="Текст заголовка"/>
          <p:cNvSpPr txBox="1">
            <a:spLocks noGrp="1"/>
          </p:cNvSpPr>
          <p:nvPr>
            <p:ph type="title"/>
          </p:nvPr>
        </p:nvSpPr>
        <p:spPr>
          <a:xfrm>
            <a:off x="629841" y="365125"/>
            <a:ext cx="7886701" cy="1325564"/>
          </a:xfrm>
          <a:prstGeom prst="rect">
            <a:avLst/>
          </a:prstGeom>
        </p:spPr>
        <p:txBody>
          <a:bodyPr/>
          <a:lstStyle/>
          <a:p>
            <a:r>
              <a:t>Текст заголовка</a:t>
            </a:r>
          </a:p>
        </p:txBody>
      </p:sp>
      <p:sp>
        <p:nvSpPr>
          <p:cNvPr id="48" name="Уровень текста 1…"/>
          <p:cNvSpPr txBox="1">
            <a:spLocks noGrp="1"/>
          </p:cNvSpPr>
          <p:nvPr>
            <p:ph type="body" sz="quarter" idx="1"/>
          </p:nvPr>
        </p:nvSpPr>
        <p:spPr>
          <a:xfrm>
            <a:off x="629841" y="1681163"/>
            <a:ext cx="3868341"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49" name="Text Placeholder 4"/>
          <p:cNvSpPr>
            <a:spLocks noGrp="1"/>
          </p:cNvSpPr>
          <p:nvPr>
            <p:ph type="body" sz="quarter" idx="21"/>
          </p:nvPr>
        </p:nvSpPr>
        <p:spPr>
          <a:xfrm>
            <a:off x="4629150" y="1681163"/>
            <a:ext cx="3887392" cy="823913"/>
          </a:xfrm>
          <a:prstGeom prst="rect">
            <a:avLst/>
          </a:prstGeom>
        </p:spPr>
        <p:txBody>
          <a:bodyPr anchor="b"/>
          <a:lstStyle/>
          <a:p>
            <a:pPr marL="0" indent="0">
              <a:buSzTx/>
              <a:buFontTx/>
              <a:buNone/>
              <a:defRPr sz="2400" b="1"/>
            </a:pPr>
            <a:endParaRPr/>
          </a:p>
        </p:txBody>
      </p:sp>
      <p:sp>
        <p:nvSpPr>
          <p:cNvPr id="50"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Только заголовок">
    <p:spTree>
      <p:nvGrpSpPr>
        <p:cNvPr id="1" name=""/>
        <p:cNvGrpSpPr/>
        <p:nvPr/>
      </p:nvGrpSpPr>
      <p:grpSpPr>
        <a:xfrm>
          <a:off x="0" y="0"/>
          <a:ext cx="0" cy="0"/>
          <a:chOff x="0" y="0"/>
          <a:chExt cx="0" cy="0"/>
        </a:xfrm>
      </p:grpSpPr>
      <p:sp>
        <p:nvSpPr>
          <p:cNvPr id="57" name="Текст заголовка"/>
          <p:cNvSpPr txBox="1">
            <a:spLocks noGrp="1"/>
          </p:cNvSpPr>
          <p:nvPr>
            <p:ph type="title"/>
          </p:nvPr>
        </p:nvSpPr>
        <p:spPr>
          <a:prstGeom prst="rect">
            <a:avLst/>
          </a:prstGeom>
        </p:spPr>
        <p:txBody>
          <a:bodyPr/>
          <a:lstStyle/>
          <a:p>
            <a:r>
              <a:t>Текст заголовка</a:t>
            </a:r>
          </a:p>
        </p:txBody>
      </p:sp>
      <p:sp>
        <p:nvSpPr>
          <p:cNvPr id="58"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Пустой слайд">
    <p:spTree>
      <p:nvGrpSpPr>
        <p:cNvPr id="1" name=""/>
        <p:cNvGrpSpPr/>
        <p:nvPr/>
      </p:nvGrpSpPr>
      <p:grpSpPr>
        <a:xfrm>
          <a:off x="0" y="0"/>
          <a:ext cx="0" cy="0"/>
          <a:chOff x="0" y="0"/>
          <a:chExt cx="0" cy="0"/>
        </a:xfrm>
      </p:grpSpPr>
      <p:sp>
        <p:nvSpPr>
          <p:cNvPr id="6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Объект с подписью">
    <p:spTree>
      <p:nvGrpSpPr>
        <p:cNvPr id="1" name=""/>
        <p:cNvGrpSpPr/>
        <p:nvPr/>
      </p:nvGrpSpPr>
      <p:grpSpPr>
        <a:xfrm>
          <a:off x="0" y="0"/>
          <a:ext cx="0" cy="0"/>
          <a:chOff x="0" y="0"/>
          <a:chExt cx="0" cy="0"/>
        </a:xfrm>
      </p:grpSpPr>
      <p:sp>
        <p:nvSpPr>
          <p:cNvPr id="72" name="Текст заголовка"/>
          <p:cNvSpPr txBox="1">
            <a:spLocks noGrp="1"/>
          </p:cNvSpPr>
          <p:nvPr>
            <p:ph type="title"/>
          </p:nvPr>
        </p:nvSpPr>
        <p:spPr>
          <a:xfrm>
            <a:off x="629841" y="457200"/>
            <a:ext cx="2949178" cy="1600200"/>
          </a:xfrm>
          <a:prstGeom prst="rect">
            <a:avLst/>
          </a:prstGeom>
        </p:spPr>
        <p:txBody>
          <a:bodyPr anchor="b"/>
          <a:lstStyle>
            <a:lvl1pPr>
              <a:defRPr sz="3200"/>
            </a:lvl1pPr>
          </a:lstStyle>
          <a:p>
            <a:r>
              <a:t>Текст заголовка</a:t>
            </a:r>
          </a:p>
        </p:txBody>
      </p:sp>
      <p:sp>
        <p:nvSpPr>
          <p:cNvPr id="73" name="Уровень текста 1…"/>
          <p:cNvSpPr txBox="1">
            <a:spLocks noGrp="1"/>
          </p:cNvSpPr>
          <p:nvPr>
            <p:ph type="body" sz="half" idx="1"/>
          </p:nvPr>
        </p:nvSpPr>
        <p:spPr>
          <a:xfrm>
            <a:off x="3887391" y="987425"/>
            <a:ext cx="462915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74" name="Text Placeholder 3"/>
          <p:cNvSpPr>
            <a:spLocks noGrp="1"/>
          </p:cNvSpPr>
          <p:nvPr>
            <p:ph type="body" sz="quarter" idx="21"/>
          </p:nvPr>
        </p:nvSpPr>
        <p:spPr>
          <a:xfrm>
            <a:off x="629840" y="2057400"/>
            <a:ext cx="2949180" cy="3811588"/>
          </a:xfrm>
          <a:prstGeom prst="rect">
            <a:avLst/>
          </a:prstGeom>
        </p:spPr>
        <p:txBody>
          <a:bodyPr/>
          <a:lstStyle/>
          <a:p>
            <a:pPr marL="0" indent="0">
              <a:buSzTx/>
              <a:buFontTx/>
              <a:buNone/>
              <a:defRPr sz="1600"/>
            </a:pPr>
            <a:endParaRPr/>
          </a:p>
        </p:txBody>
      </p:sp>
      <p:sp>
        <p:nvSpPr>
          <p:cNvPr id="7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Рисунок с подписью">
    <p:spTree>
      <p:nvGrpSpPr>
        <p:cNvPr id="1" name=""/>
        <p:cNvGrpSpPr/>
        <p:nvPr/>
      </p:nvGrpSpPr>
      <p:grpSpPr>
        <a:xfrm>
          <a:off x="0" y="0"/>
          <a:ext cx="0" cy="0"/>
          <a:chOff x="0" y="0"/>
          <a:chExt cx="0" cy="0"/>
        </a:xfrm>
      </p:grpSpPr>
      <p:sp>
        <p:nvSpPr>
          <p:cNvPr id="82" name="Текст заголовка"/>
          <p:cNvSpPr txBox="1">
            <a:spLocks noGrp="1"/>
          </p:cNvSpPr>
          <p:nvPr>
            <p:ph type="title"/>
          </p:nvPr>
        </p:nvSpPr>
        <p:spPr>
          <a:xfrm>
            <a:off x="629841" y="457200"/>
            <a:ext cx="2949178" cy="1600200"/>
          </a:xfrm>
          <a:prstGeom prst="rect">
            <a:avLst/>
          </a:prstGeom>
        </p:spPr>
        <p:txBody>
          <a:bodyPr anchor="b"/>
          <a:lstStyle>
            <a:lvl1pPr>
              <a:defRPr sz="3200"/>
            </a:lvl1pPr>
          </a:lstStyle>
          <a:p>
            <a:r>
              <a:t>Текст заголовка</a:t>
            </a:r>
          </a:p>
        </p:txBody>
      </p:sp>
      <p:sp>
        <p:nvSpPr>
          <p:cNvPr id="83" name="Picture Placeholder 2"/>
          <p:cNvSpPr>
            <a:spLocks noGrp="1"/>
          </p:cNvSpPr>
          <p:nvPr>
            <p:ph type="pic" sz="half" idx="21"/>
          </p:nvPr>
        </p:nvSpPr>
        <p:spPr>
          <a:xfrm>
            <a:off x="3887391" y="987425"/>
            <a:ext cx="4629151" cy="4873626"/>
          </a:xfrm>
          <a:prstGeom prst="rect">
            <a:avLst/>
          </a:prstGeom>
        </p:spPr>
        <p:txBody>
          <a:bodyPr lIns="91439" rIns="91439">
            <a:noAutofit/>
          </a:bodyPr>
          <a:lstStyle/>
          <a:p>
            <a:endParaRPr/>
          </a:p>
        </p:txBody>
      </p:sp>
      <p:sp>
        <p:nvSpPr>
          <p:cNvPr id="84" name="Уровень текста 1…"/>
          <p:cNvSpPr txBox="1">
            <a:spLocks noGrp="1"/>
          </p:cNvSpPr>
          <p:nvPr>
            <p:ph type="body" sz="quarter" idx="1"/>
          </p:nvPr>
        </p:nvSpPr>
        <p:spPr>
          <a:xfrm>
            <a:off x="629841" y="2057400"/>
            <a:ext cx="2949178"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8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Заголовок и объект">
    <p:spTree>
      <p:nvGrpSpPr>
        <p:cNvPr id="1" name=""/>
        <p:cNvGrpSpPr/>
        <p:nvPr/>
      </p:nvGrpSpPr>
      <p:grpSpPr>
        <a:xfrm>
          <a:off x="0" y="0"/>
          <a:ext cx="0" cy="0"/>
          <a:chOff x="0" y="0"/>
          <a:chExt cx="0" cy="0"/>
        </a:xfrm>
      </p:grpSpPr>
      <p:sp>
        <p:nvSpPr>
          <p:cNvPr id="92" name="Текст заголовка"/>
          <p:cNvSpPr txBox="1">
            <a:spLocks noGrp="1"/>
          </p:cNvSpPr>
          <p:nvPr>
            <p:ph type="title"/>
          </p:nvPr>
        </p:nvSpPr>
        <p:spPr>
          <a:xfrm>
            <a:off x="628650" y="365125"/>
            <a:ext cx="7886700" cy="1325564"/>
          </a:xfrm>
          <a:prstGeom prst="rect">
            <a:avLst/>
          </a:prstGeom>
        </p:spPr>
        <p:txBody>
          <a:bodyPr lIns="45718" tIns="45718" rIns="45718" bIns="45718"/>
          <a:lstStyle/>
          <a:p>
            <a:r>
              <a:t>Текст заголовка</a:t>
            </a:r>
          </a:p>
        </p:txBody>
      </p:sp>
      <p:sp>
        <p:nvSpPr>
          <p:cNvPr id="93" name="Уровень текста 1…"/>
          <p:cNvSpPr txBox="1">
            <a:spLocks noGrp="1"/>
          </p:cNvSpPr>
          <p:nvPr>
            <p:ph type="body" idx="1"/>
          </p:nvPr>
        </p:nvSpPr>
        <p:spPr>
          <a:prstGeom prst="rect">
            <a:avLst/>
          </a:prstGeom>
        </p:spPr>
        <p:txBody>
          <a:bodyPr lIns="45718" tIns="45718" rIns="45718" bIns="45718"/>
          <a:lstStyle>
            <a:lvl3pPr marL="1234438" indent="-320038"/>
            <a:lvl4pPr marL="1727200" indent="-355600"/>
            <a:lvl5pPr marL="2184400" indent="-355600"/>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94"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Заголовок раздела">
    <p:spTree>
      <p:nvGrpSpPr>
        <p:cNvPr id="1" name=""/>
        <p:cNvGrpSpPr/>
        <p:nvPr/>
      </p:nvGrpSpPr>
      <p:grpSpPr>
        <a:xfrm>
          <a:off x="0" y="0"/>
          <a:ext cx="0" cy="0"/>
          <a:chOff x="0" y="0"/>
          <a:chExt cx="0" cy="0"/>
        </a:xfrm>
      </p:grpSpPr>
      <p:sp>
        <p:nvSpPr>
          <p:cNvPr id="101" name="Текст заголовка"/>
          <p:cNvSpPr txBox="1">
            <a:spLocks noGrp="1"/>
          </p:cNvSpPr>
          <p:nvPr>
            <p:ph type="title"/>
          </p:nvPr>
        </p:nvSpPr>
        <p:spPr>
          <a:xfrm>
            <a:off x="623887" y="1709739"/>
            <a:ext cx="7886701" cy="2852737"/>
          </a:xfrm>
          <a:prstGeom prst="rect">
            <a:avLst/>
          </a:prstGeom>
        </p:spPr>
        <p:txBody>
          <a:bodyPr lIns="45718" tIns="45718" rIns="45718" bIns="45718" anchor="b"/>
          <a:lstStyle>
            <a:lvl1pPr>
              <a:defRPr sz="6000"/>
            </a:lvl1pPr>
          </a:lstStyle>
          <a:p>
            <a:r>
              <a:t>Текст заголовка</a:t>
            </a:r>
          </a:p>
        </p:txBody>
      </p:sp>
      <p:sp>
        <p:nvSpPr>
          <p:cNvPr id="102" name="Уровень текста 1…"/>
          <p:cNvSpPr txBox="1">
            <a:spLocks noGrp="1"/>
          </p:cNvSpPr>
          <p:nvPr>
            <p:ph type="body" sz="quarter" idx="1"/>
          </p:nvPr>
        </p:nvSpPr>
        <p:spPr>
          <a:xfrm>
            <a:off x="623887" y="4589464"/>
            <a:ext cx="7886701" cy="1500190"/>
          </a:xfrm>
          <a:prstGeom prst="rect">
            <a:avLst/>
          </a:prstGeom>
        </p:spPr>
        <p:txBody>
          <a:bodyPr lIns="45718" tIns="45718" rIns="45718" bIns="45718"/>
          <a:lstStyle>
            <a:lvl1pPr marL="0" indent="0">
              <a:buSzTx/>
              <a:buFontTx/>
              <a:buNone/>
              <a:defRPr sz="2400"/>
            </a:lvl1pPr>
            <a:lvl2pPr marL="0" indent="0">
              <a:buSzTx/>
              <a:buFontTx/>
              <a:buNone/>
              <a:defRPr sz="2400"/>
            </a:lvl2pPr>
            <a:lvl3pPr marL="0" indent="0">
              <a:buSzTx/>
              <a:buFontTx/>
              <a:buNone/>
              <a:defRPr sz="2400"/>
            </a:lvl3pPr>
            <a:lvl4pPr marL="0" indent="0">
              <a:buSzTx/>
              <a:buFontTx/>
              <a:buNone/>
              <a:defRPr sz="2400"/>
            </a:lvl4pPr>
            <a:lvl5pPr marL="0" indent="0">
              <a:buSzTx/>
              <a:buFontTx/>
              <a:buNone/>
              <a:defRPr sz="2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03"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Два объекта">
    <p:spTree>
      <p:nvGrpSpPr>
        <p:cNvPr id="1" name=""/>
        <p:cNvGrpSpPr/>
        <p:nvPr/>
      </p:nvGrpSpPr>
      <p:grpSpPr>
        <a:xfrm>
          <a:off x="0" y="0"/>
          <a:ext cx="0" cy="0"/>
          <a:chOff x="0" y="0"/>
          <a:chExt cx="0" cy="0"/>
        </a:xfrm>
      </p:grpSpPr>
      <p:sp>
        <p:nvSpPr>
          <p:cNvPr id="110" name="Текст заголовка"/>
          <p:cNvSpPr txBox="1">
            <a:spLocks noGrp="1"/>
          </p:cNvSpPr>
          <p:nvPr>
            <p:ph type="title"/>
          </p:nvPr>
        </p:nvSpPr>
        <p:spPr>
          <a:xfrm>
            <a:off x="628650" y="365125"/>
            <a:ext cx="7886700" cy="1325564"/>
          </a:xfrm>
          <a:prstGeom prst="rect">
            <a:avLst/>
          </a:prstGeom>
        </p:spPr>
        <p:txBody>
          <a:bodyPr lIns="45718" tIns="45718" rIns="45718" bIns="45718"/>
          <a:lstStyle/>
          <a:p>
            <a:r>
              <a:t>Текст заголовка</a:t>
            </a:r>
          </a:p>
        </p:txBody>
      </p:sp>
      <p:sp>
        <p:nvSpPr>
          <p:cNvPr id="111" name="Уровень текста 1…"/>
          <p:cNvSpPr txBox="1">
            <a:spLocks noGrp="1"/>
          </p:cNvSpPr>
          <p:nvPr>
            <p:ph type="body" sz="half" idx="1"/>
          </p:nvPr>
        </p:nvSpPr>
        <p:spPr>
          <a:xfrm>
            <a:off x="628650" y="1825625"/>
            <a:ext cx="3886200" cy="4351338"/>
          </a:xfrm>
          <a:prstGeom prst="rect">
            <a:avLst/>
          </a:prstGeom>
        </p:spPr>
        <p:txBody>
          <a:bodyPr lIns="45718" tIns="45718" rIns="45718" bIns="45718"/>
          <a:lstStyle>
            <a:lvl3pPr marL="1234438" indent="-320038"/>
            <a:lvl4pPr marL="1727200" indent="-355600"/>
            <a:lvl5pPr marL="2184400" indent="-355600"/>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12"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Сравнение">
    <p:spTree>
      <p:nvGrpSpPr>
        <p:cNvPr id="1" name=""/>
        <p:cNvGrpSpPr/>
        <p:nvPr/>
      </p:nvGrpSpPr>
      <p:grpSpPr>
        <a:xfrm>
          <a:off x="0" y="0"/>
          <a:ext cx="0" cy="0"/>
          <a:chOff x="0" y="0"/>
          <a:chExt cx="0" cy="0"/>
        </a:xfrm>
      </p:grpSpPr>
      <p:sp>
        <p:nvSpPr>
          <p:cNvPr id="119" name="Текст заголовка"/>
          <p:cNvSpPr txBox="1">
            <a:spLocks noGrp="1"/>
          </p:cNvSpPr>
          <p:nvPr>
            <p:ph type="title"/>
          </p:nvPr>
        </p:nvSpPr>
        <p:spPr>
          <a:xfrm>
            <a:off x="629841" y="365125"/>
            <a:ext cx="7886701" cy="1325564"/>
          </a:xfrm>
          <a:prstGeom prst="rect">
            <a:avLst/>
          </a:prstGeom>
        </p:spPr>
        <p:txBody>
          <a:bodyPr lIns="45718" tIns="45718" rIns="45718" bIns="45718"/>
          <a:lstStyle/>
          <a:p>
            <a:r>
              <a:t>Текст заголовка</a:t>
            </a:r>
          </a:p>
        </p:txBody>
      </p:sp>
      <p:sp>
        <p:nvSpPr>
          <p:cNvPr id="120" name="Уровень текста 1…"/>
          <p:cNvSpPr txBox="1">
            <a:spLocks noGrp="1"/>
          </p:cNvSpPr>
          <p:nvPr>
            <p:ph type="body" sz="quarter" idx="1"/>
          </p:nvPr>
        </p:nvSpPr>
        <p:spPr>
          <a:xfrm>
            <a:off x="629841" y="1681163"/>
            <a:ext cx="3868343" cy="823915"/>
          </a:xfrm>
          <a:prstGeom prst="rect">
            <a:avLst/>
          </a:prstGeom>
        </p:spPr>
        <p:txBody>
          <a:bodyPr lIns="45718" tIns="45718" rIns="45718" bIns="45718" anchor="b"/>
          <a:lstStyle>
            <a:lvl1pPr marL="0" indent="0">
              <a:buSzTx/>
              <a:buFontTx/>
              <a:buNone/>
              <a:defRPr sz="2400" b="1"/>
            </a:lvl1pPr>
            <a:lvl2pPr marL="0" indent="0">
              <a:buSzTx/>
              <a:buFontTx/>
              <a:buNone/>
              <a:defRPr sz="2400" b="1"/>
            </a:lvl2pPr>
            <a:lvl3pPr marL="0" indent="0">
              <a:buSzTx/>
              <a:buFontTx/>
              <a:buNone/>
              <a:defRPr sz="2400" b="1"/>
            </a:lvl3pPr>
            <a:lvl4pPr marL="0" indent="0">
              <a:buSzTx/>
              <a:buFontTx/>
              <a:buNone/>
              <a:defRPr sz="2400" b="1"/>
            </a:lvl4pPr>
            <a:lvl5pPr marL="0" indent="0">
              <a:buSzTx/>
              <a:buFontTx/>
              <a:buNone/>
              <a:defRPr sz="2400" b="1"/>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21" name="Text Placeholder 4"/>
          <p:cNvSpPr>
            <a:spLocks noGrp="1"/>
          </p:cNvSpPr>
          <p:nvPr>
            <p:ph type="body" sz="quarter" idx="21"/>
          </p:nvPr>
        </p:nvSpPr>
        <p:spPr>
          <a:xfrm>
            <a:off x="4629150" y="1681163"/>
            <a:ext cx="3887393" cy="823914"/>
          </a:xfrm>
          <a:prstGeom prst="rect">
            <a:avLst/>
          </a:prstGeom>
        </p:spPr>
        <p:txBody>
          <a:bodyPr lIns="45718" tIns="45718" rIns="45718" bIns="45718" anchor="b"/>
          <a:lstStyle/>
          <a:p>
            <a:endParaRPr/>
          </a:p>
        </p:txBody>
      </p:sp>
      <p:sp>
        <p:nvSpPr>
          <p:cNvPr id="122"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Только заголовок">
    <p:spTree>
      <p:nvGrpSpPr>
        <p:cNvPr id="1" name=""/>
        <p:cNvGrpSpPr/>
        <p:nvPr/>
      </p:nvGrpSpPr>
      <p:grpSpPr>
        <a:xfrm>
          <a:off x="0" y="0"/>
          <a:ext cx="0" cy="0"/>
          <a:chOff x="0" y="0"/>
          <a:chExt cx="0" cy="0"/>
        </a:xfrm>
      </p:grpSpPr>
      <p:sp>
        <p:nvSpPr>
          <p:cNvPr id="129" name="Текст заголовка"/>
          <p:cNvSpPr txBox="1">
            <a:spLocks noGrp="1"/>
          </p:cNvSpPr>
          <p:nvPr>
            <p:ph type="title"/>
          </p:nvPr>
        </p:nvSpPr>
        <p:spPr>
          <a:xfrm>
            <a:off x="628650" y="365125"/>
            <a:ext cx="7886700" cy="1325564"/>
          </a:xfrm>
          <a:prstGeom prst="rect">
            <a:avLst/>
          </a:prstGeom>
        </p:spPr>
        <p:txBody>
          <a:bodyPr lIns="45718" tIns="45718" rIns="45718" bIns="45718"/>
          <a:lstStyle/>
          <a:p>
            <a:r>
              <a:t>Текст заголовка</a:t>
            </a:r>
          </a:p>
        </p:txBody>
      </p:sp>
      <p:sp>
        <p:nvSpPr>
          <p:cNvPr id="130"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Пустой слайд">
    <p:spTree>
      <p:nvGrpSpPr>
        <p:cNvPr id="1" name=""/>
        <p:cNvGrpSpPr/>
        <p:nvPr/>
      </p:nvGrpSpPr>
      <p:grpSpPr>
        <a:xfrm>
          <a:off x="0" y="0"/>
          <a:ext cx="0" cy="0"/>
          <a:chOff x="0" y="0"/>
          <a:chExt cx="0" cy="0"/>
        </a:xfrm>
      </p:grpSpPr>
      <p:sp>
        <p:nvSpPr>
          <p:cNvPr id="137"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Объект с подписью">
    <p:spTree>
      <p:nvGrpSpPr>
        <p:cNvPr id="1" name=""/>
        <p:cNvGrpSpPr/>
        <p:nvPr/>
      </p:nvGrpSpPr>
      <p:grpSpPr>
        <a:xfrm>
          <a:off x="0" y="0"/>
          <a:ext cx="0" cy="0"/>
          <a:chOff x="0" y="0"/>
          <a:chExt cx="0" cy="0"/>
        </a:xfrm>
      </p:grpSpPr>
      <p:sp>
        <p:nvSpPr>
          <p:cNvPr id="144" name="Текст заголовка"/>
          <p:cNvSpPr txBox="1">
            <a:spLocks noGrp="1"/>
          </p:cNvSpPr>
          <p:nvPr>
            <p:ph type="title"/>
          </p:nvPr>
        </p:nvSpPr>
        <p:spPr>
          <a:xfrm>
            <a:off x="629841" y="457200"/>
            <a:ext cx="2949178" cy="1600200"/>
          </a:xfrm>
          <a:prstGeom prst="rect">
            <a:avLst/>
          </a:prstGeom>
        </p:spPr>
        <p:txBody>
          <a:bodyPr lIns="45718" tIns="45718" rIns="45718" bIns="45718" anchor="b"/>
          <a:lstStyle>
            <a:lvl1pPr>
              <a:defRPr sz="3200"/>
            </a:lvl1pPr>
          </a:lstStyle>
          <a:p>
            <a:r>
              <a:t>Текст заголовка</a:t>
            </a:r>
          </a:p>
        </p:txBody>
      </p:sp>
      <p:sp>
        <p:nvSpPr>
          <p:cNvPr id="145" name="Уровень текста 1…"/>
          <p:cNvSpPr txBox="1">
            <a:spLocks noGrp="1"/>
          </p:cNvSpPr>
          <p:nvPr>
            <p:ph type="body" sz="half" idx="1"/>
          </p:nvPr>
        </p:nvSpPr>
        <p:spPr>
          <a:xfrm>
            <a:off x="3887391" y="987425"/>
            <a:ext cx="4629152" cy="4873627"/>
          </a:xfrm>
          <a:prstGeom prst="rect">
            <a:avLst/>
          </a:prstGeom>
        </p:spPr>
        <p:txBody>
          <a:bodyPr lIns="45718" tIns="45718" rIns="45718" bIns="45718"/>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46" name="Text Placeholder 3"/>
          <p:cNvSpPr>
            <a:spLocks noGrp="1"/>
          </p:cNvSpPr>
          <p:nvPr>
            <p:ph type="body" sz="quarter" idx="21"/>
          </p:nvPr>
        </p:nvSpPr>
        <p:spPr>
          <a:xfrm>
            <a:off x="629838" y="2057400"/>
            <a:ext cx="2949183" cy="3811588"/>
          </a:xfrm>
          <a:prstGeom prst="rect">
            <a:avLst/>
          </a:prstGeom>
        </p:spPr>
        <p:txBody>
          <a:bodyPr lIns="45718" tIns="45718" rIns="45718" bIns="45718"/>
          <a:lstStyle/>
          <a:p>
            <a:endParaRPr/>
          </a:p>
        </p:txBody>
      </p:sp>
      <p:sp>
        <p:nvSpPr>
          <p:cNvPr id="147"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Рисунок с подписью">
    <p:spTree>
      <p:nvGrpSpPr>
        <p:cNvPr id="1" name=""/>
        <p:cNvGrpSpPr/>
        <p:nvPr/>
      </p:nvGrpSpPr>
      <p:grpSpPr>
        <a:xfrm>
          <a:off x="0" y="0"/>
          <a:ext cx="0" cy="0"/>
          <a:chOff x="0" y="0"/>
          <a:chExt cx="0" cy="0"/>
        </a:xfrm>
      </p:grpSpPr>
      <p:sp>
        <p:nvSpPr>
          <p:cNvPr id="154" name="Текст заголовка"/>
          <p:cNvSpPr txBox="1">
            <a:spLocks noGrp="1"/>
          </p:cNvSpPr>
          <p:nvPr>
            <p:ph type="title"/>
          </p:nvPr>
        </p:nvSpPr>
        <p:spPr>
          <a:xfrm>
            <a:off x="629841" y="457200"/>
            <a:ext cx="2949178" cy="1600200"/>
          </a:xfrm>
          <a:prstGeom prst="rect">
            <a:avLst/>
          </a:prstGeom>
        </p:spPr>
        <p:txBody>
          <a:bodyPr lIns="45718" tIns="45718" rIns="45718" bIns="45718" anchor="b"/>
          <a:lstStyle>
            <a:lvl1pPr>
              <a:defRPr sz="3200"/>
            </a:lvl1pPr>
          </a:lstStyle>
          <a:p>
            <a:r>
              <a:t>Текст заголовка</a:t>
            </a:r>
          </a:p>
        </p:txBody>
      </p:sp>
      <p:sp>
        <p:nvSpPr>
          <p:cNvPr id="155" name="Picture Placeholder 2"/>
          <p:cNvSpPr>
            <a:spLocks noGrp="1"/>
          </p:cNvSpPr>
          <p:nvPr>
            <p:ph type="pic" sz="half" idx="21"/>
          </p:nvPr>
        </p:nvSpPr>
        <p:spPr>
          <a:xfrm>
            <a:off x="3887391" y="987425"/>
            <a:ext cx="4629152" cy="4873627"/>
          </a:xfrm>
          <a:prstGeom prst="rect">
            <a:avLst/>
          </a:prstGeom>
        </p:spPr>
        <p:txBody>
          <a:bodyPr lIns="91439" rIns="91439">
            <a:noAutofit/>
          </a:bodyPr>
          <a:lstStyle/>
          <a:p>
            <a:endParaRPr/>
          </a:p>
        </p:txBody>
      </p:sp>
      <p:sp>
        <p:nvSpPr>
          <p:cNvPr id="156" name="Уровень текста 1…"/>
          <p:cNvSpPr txBox="1">
            <a:spLocks noGrp="1"/>
          </p:cNvSpPr>
          <p:nvPr>
            <p:ph type="body" sz="quarter" idx="1"/>
          </p:nvPr>
        </p:nvSpPr>
        <p:spPr>
          <a:xfrm>
            <a:off x="629841" y="2057400"/>
            <a:ext cx="2949178" cy="3811588"/>
          </a:xfrm>
          <a:prstGeom prst="rect">
            <a:avLst/>
          </a:prstGeom>
        </p:spPr>
        <p:txBody>
          <a:bodyPr lIns="45718" tIns="45718" rIns="45718" bIns="45718"/>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57"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164" name="Текст заголовка"/>
          <p:cNvSpPr txBox="1">
            <a:spLocks noGrp="1"/>
          </p:cNvSpPr>
          <p:nvPr>
            <p:ph type="title"/>
          </p:nvPr>
        </p:nvSpPr>
        <p:spPr>
          <a:xfrm>
            <a:off x="628650" y="365125"/>
            <a:ext cx="7886700" cy="1325564"/>
          </a:xfrm>
          <a:prstGeom prst="rect">
            <a:avLst/>
          </a:prstGeom>
        </p:spPr>
        <p:txBody>
          <a:bodyPr lIns="45718" tIns="45718" rIns="45718" bIns="45718"/>
          <a:lstStyle/>
          <a:p>
            <a:r>
              <a:t>Текст заголовка</a:t>
            </a:r>
          </a:p>
        </p:txBody>
      </p:sp>
      <p:sp>
        <p:nvSpPr>
          <p:cNvPr id="165" name="Номер слайда"/>
          <p:cNvSpPr txBox="1">
            <a:spLocks noGrp="1"/>
          </p:cNvSpPr>
          <p:nvPr>
            <p:ph type="sldNum" sz="quarter" idx="2"/>
          </p:nvPr>
        </p:nvSpPr>
        <p:spPr>
          <a:xfrm>
            <a:off x="6279550" y="6224224"/>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3_Title and Content">
    <p:spTree>
      <p:nvGrpSpPr>
        <p:cNvPr id="1" name=""/>
        <p:cNvGrpSpPr/>
        <p:nvPr/>
      </p:nvGrpSpPr>
      <p:grpSpPr>
        <a:xfrm>
          <a:off x="0" y="0"/>
          <a:ext cx="0" cy="0"/>
          <a:chOff x="0" y="0"/>
          <a:chExt cx="0" cy="0"/>
        </a:xfrm>
      </p:grpSpPr>
      <p:sp>
        <p:nvSpPr>
          <p:cNvPr id="172" name="Уровень текста 1…"/>
          <p:cNvSpPr txBox="1">
            <a:spLocks noGrp="1"/>
          </p:cNvSpPr>
          <p:nvPr>
            <p:ph type="body" idx="1"/>
          </p:nvPr>
        </p:nvSpPr>
        <p:spPr>
          <a:xfrm>
            <a:off x="298803" y="1308960"/>
            <a:ext cx="8664576" cy="4805363"/>
          </a:xfrm>
          <a:prstGeom prst="rect">
            <a:avLst/>
          </a:prstGeom>
        </p:spPr>
        <p:txBody>
          <a:bodyPr lIns="34289" tIns="34289" rIns="34289" bIns="34289"/>
          <a:lstStyle>
            <a:lvl1pPr>
              <a:defRPr>
                <a:solidFill>
                  <a:srgbClr val="385724"/>
                </a:solidFill>
              </a:defRPr>
            </a:lvl1pPr>
            <a:lvl2pPr marL="374115" indent="-250031">
              <a:buChar char="–"/>
              <a:defRPr>
                <a:solidFill>
                  <a:srgbClr val="385724"/>
                </a:solidFill>
              </a:defRPr>
            </a:lvl2pPr>
            <a:lvl3pPr marL="1234438" indent="-320038">
              <a:defRPr>
                <a:solidFill>
                  <a:srgbClr val="385724"/>
                </a:solidFill>
              </a:defRPr>
            </a:lvl3pPr>
            <a:lvl4pPr marL="1727200" indent="-355600">
              <a:defRPr>
                <a:solidFill>
                  <a:srgbClr val="385724"/>
                </a:solidFill>
              </a:defRPr>
            </a:lvl4pPr>
            <a:lvl5pPr marL="2184400" indent="-355600">
              <a:defRPr>
                <a:solidFill>
                  <a:srgbClr val="385724"/>
                </a:solidFill>
              </a:defRPr>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73" name="Text Placeholder 6"/>
          <p:cNvSpPr>
            <a:spLocks noGrp="1"/>
          </p:cNvSpPr>
          <p:nvPr>
            <p:ph type="body" sz="quarter" idx="21"/>
          </p:nvPr>
        </p:nvSpPr>
        <p:spPr>
          <a:xfrm>
            <a:off x="110284" y="6127691"/>
            <a:ext cx="8928039" cy="493717"/>
          </a:xfrm>
          <a:prstGeom prst="rect">
            <a:avLst/>
          </a:prstGeom>
        </p:spPr>
        <p:txBody>
          <a:bodyPr lIns="45718" tIns="45718" rIns="45718" bIns="45718" anchor="b"/>
          <a:lstStyle/>
          <a:p>
            <a:endParaRPr/>
          </a:p>
        </p:txBody>
      </p:sp>
      <p:sp>
        <p:nvSpPr>
          <p:cNvPr id="174" name="Текст заголовка"/>
          <p:cNvSpPr txBox="1">
            <a:spLocks noGrp="1"/>
          </p:cNvSpPr>
          <p:nvPr>
            <p:ph type="title"/>
          </p:nvPr>
        </p:nvSpPr>
        <p:spPr>
          <a:xfrm>
            <a:off x="298800" y="78161"/>
            <a:ext cx="8522935" cy="1028165"/>
          </a:xfrm>
          <a:prstGeom prst="rect">
            <a:avLst/>
          </a:prstGeom>
        </p:spPr>
        <p:txBody>
          <a:bodyPr lIns="0" tIns="0" rIns="0" bIns="0"/>
          <a:lstStyle/>
          <a:p>
            <a:r>
              <a:t>Текст заголовка</a:t>
            </a:r>
          </a:p>
        </p:txBody>
      </p:sp>
      <p:sp>
        <p:nvSpPr>
          <p:cNvPr id="175"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82" name="Уровень текста 1…"/>
          <p:cNvSpPr txBox="1">
            <a:spLocks noGrp="1"/>
          </p:cNvSpPr>
          <p:nvPr>
            <p:ph type="body" idx="1"/>
          </p:nvPr>
        </p:nvSpPr>
        <p:spPr>
          <a:xfrm>
            <a:off x="177759" y="1343171"/>
            <a:ext cx="8785226" cy="4805363"/>
          </a:xfrm>
          <a:prstGeom prst="rect">
            <a:avLst/>
          </a:prstGeom>
        </p:spPr>
        <p:txBody>
          <a:bodyPr lIns="45718" tIns="45718" rIns="45718" bIns="45718"/>
          <a:lstStyle>
            <a:lvl1pPr>
              <a:defRPr sz="1800"/>
            </a:lvl1pPr>
            <a:lvl2pPr marL="685800" indent="-228600">
              <a:buChar char="–"/>
              <a:defRPr sz="1800"/>
            </a:lvl2pPr>
            <a:lvl3pPr marL="1143000" indent="-228600">
              <a:defRPr sz="1800"/>
            </a:lvl3pPr>
            <a:lvl4pPr marL="1600200" indent="-228600">
              <a:defRPr sz="1800"/>
            </a:lvl4pPr>
            <a:lvl5pPr marL="2057400" indent="-228600">
              <a:defRPr sz="18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83" name="Текст заголовка"/>
          <p:cNvSpPr txBox="1">
            <a:spLocks noGrp="1"/>
          </p:cNvSpPr>
          <p:nvPr>
            <p:ph type="title"/>
          </p:nvPr>
        </p:nvSpPr>
        <p:spPr>
          <a:xfrm>
            <a:off x="628650" y="365125"/>
            <a:ext cx="7886700" cy="1325564"/>
          </a:xfrm>
          <a:prstGeom prst="rect">
            <a:avLst/>
          </a:prstGeom>
        </p:spPr>
        <p:txBody>
          <a:bodyPr lIns="45718" tIns="45718" rIns="45718" bIns="45718"/>
          <a:lstStyle/>
          <a:p>
            <a:r>
              <a:t>Текст заголовка</a:t>
            </a:r>
          </a:p>
        </p:txBody>
      </p:sp>
      <p:sp>
        <p:nvSpPr>
          <p:cNvPr id="184" name="Номер слайда"/>
          <p:cNvSpPr txBox="1">
            <a:spLocks noGrp="1"/>
          </p:cNvSpPr>
          <p:nvPr>
            <p:ph type="sldNum" sz="quarter" idx="2"/>
          </p:nvPr>
        </p:nvSpPr>
        <p:spPr>
          <a:xfrm>
            <a:off x="6279550" y="6224224"/>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191" name="Текст заголовка"/>
          <p:cNvSpPr txBox="1">
            <a:spLocks noGrp="1"/>
          </p:cNvSpPr>
          <p:nvPr>
            <p:ph type="title"/>
          </p:nvPr>
        </p:nvSpPr>
        <p:spPr>
          <a:xfrm>
            <a:off x="1865558" y="1969317"/>
            <a:ext cx="6933821" cy="1470026"/>
          </a:xfrm>
          <a:prstGeom prst="rect">
            <a:avLst/>
          </a:prstGeom>
        </p:spPr>
        <p:txBody>
          <a:bodyPr lIns="45718" tIns="45718" rIns="45718" bIns="45718" anchor="b"/>
          <a:lstStyle>
            <a:lvl1pPr>
              <a:defRPr sz="4300"/>
            </a:lvl1pPr>
          </a:lstStyle>
          <a:p>
            <a:r>
              <a:t>Текст заголовка</a:t>
            </a:r>
          </a:p>
        </p:txBody>
      </p:sp>
      <p:sp>
        <p:nvSpPr>
          <p:cNvPr id="192" name="Уровень текста 1…"/>
          <p:cNvSpPr txBox="1">
            <a:spLocks noGrp="1"/>
          </p:cNvSpPr>
          <p:nvPr>
            <p:ph type="body" sz="quarter" idx="1"/>
          </p:nvPr>
        </p:nvSpPr>
        <p:spPr>
          <a:xfrm>
            <a:off x="1865558" y="3544334"/>
            <a:ext cx="6104429" cy="1752602"/>
          </a:xfrm>
          <a:prstGeom prst="rect">
            <a:avLst/>
          </a:prstGeom>
        </p:spPr>
        <p:txBody>
          <a:bodyPr lIns="45718" tIns="45718" rIns="45718" bIns="45718"/>
          <a:lstStyle>
            <a:lvl1pPr marL="0" indent="0">
              <a:buSzTx/>
              <a:buFontTx/>
              <a:buNone/>
              <a:defRPr sz="2400">
                <a:solidFill>
                  <a:schemeClr val="accent6"/>
                </a:solidFill>
              </a:defRPr>
            </a:lvl1pPr>
            <a:lvl2pPr marL="0" indent="0">
              <a:buSzTx/>
              <a:buFontTx/>
              <a:buNone/>
              <a:defRPr sz="2400">
                <a:solidFill>
                  <a:schemeClr val="accent6"/>
                </a:solidFill>
              </a:defRPr>
            </a:lvl2pPr>
            <a:lvl3pPr marL="0" indent="0">
              <a:buSzTx/>
              <a:buFontTx/>
              <a:buNone/>
              <a:defRPr sz="2400">
                <a:solidFill>
                  <a:schemeClr val="accent6"/>
                </a:solidFill>
              </a:defRPr>
            </a:lvl3pPr>
            <a:lvl4pPr marL="0" indent="0">
              <a:buSzTx/>
              <a:buFontTx/>
              <a:buNone/>
              <a:defRPr sz="2400">
                <a:solidFill>
                  <a:schemeClr val="accent6"/>
                </a:solidFill>
              </a:defRPr>
            </a:lvl4pPr>
            <a:lvl5pPr marL="0" indent="0">
              <a:buSzTx/>
              <a:buFontTx/>
              <a:buNone/>
              <a:defRPr sz="2400">
                <a:solidFill>
                  <a:schemeClr val="accent6"/>
                </a:solidFill>
              </a:defRPr>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93" name="Номер слайда"/>
          <p:cNvSpPr txBox="1">
            <a:spLocks noGrp="1"/>
          </p:cNvSpPr>
          <p:nvPr>
            <p:ph type="sldNum" sz="quarter" idx="2"/>
          </p:nvPr>
        </p:nvSpPr>
        <p:spPr>
          <a:xfrm>
            <a:off x="8870349" y="6595701"/>
            <a:ext cx="273652" cy="264251"/>
          </a:xfrm>
          <a:prstGeom prst="rect">
            <a:avLst/>
          </a:prstGeom>
        </p:spPr>
        <p:txBody>
          <a:bodyPr lIns="45718" tIns="45718" rIns="45718" bIns="45718"/>
          <a:lstStyle>
            <a:lvl1pPr>
              <a:defRPr>
                <a:solidFill>
                  <a:srgbClr val="646464"/>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200" name="Текст заголовка"/>
          <p:cNvSpPr txBox="1">
            <a:spLocks noGrp="1"/>
          </p:cNvSpPr>
          <p:nvPr>
            <p:ph type="title"/>
          </p:nvPr>
        </p:nvSpPr>
        <p:spPr>
          <a:xfrm>
            <a:off x="628650" y="365125"/>
            <a:ext cx="7886700" cy="1325564"/>
          </a:xfrm>
          <a:prstGeom prst="rect">
            <a:avLst/>
          </a:prstGeom>
        </p:spPr>
        <p:txBody>
          <a:bodyPr lIns="45718" tIns="45718" rIns="45718" bIns="45718"/>
          <a:lstStyle/>
          <a:p>
            <a:r>
              <a:t>Текст заголовка</a:t>
            </a:r>
          </a:p>
        </p:txBody>
      </p:sp>
      <p:sp>
        <p:nvSpPr>
          <p:cNvPr id="201" name="Уровень текста 1…"/>
          <p:cNvSpPr txBox="1">
            <a:spLocks noGrp="1"/>
          </p:cNvSpPr>
          <p:nvPr>
            <p:ph type="body" sz="quarter" idx="1"/>
          </p:nvPr>
        </p:nvSpPr>
        <p:spPr>
          <a:xfrm>
            <a:off x="296697" y="1159201"/>
            <a:ext cx="4040188" cy="639765"/>
          </a:xfrm>
          <a:prstGeom prst="rect">
            <a:avLst/>
          </a:prstGeom>
        </p:spPr>
        <p:txBody>
          <a:bodyPr lIns="45718" tIns="45718" rIns="45718" bIns="45718" anchor="b"/>
          <a:lstStyle>
            <a:lvl1pPr marL="0" indent="0">
              <a:buSzTx/>
              <a:buFontTx/>
              <a:buNone/>
              <a:defRPr sz="2500" b="1"/>
            </a:lvl1pPr>
            <a:lvl2pPr marL="0" indent="0">
              <a:buSzTx/>
              <a:buFontTx/>
              <a:buNone/>
              <a:defRPr sz="2500" b="1"/>
            </a:lvl2pPr>
            <a:lvl3pPr marL="0" indent="0">
              <a:buSzTx/>
              <a:buFontTx/>
              <a:buNone/>
              <a:defRPr sz="2500" b="1"/>
            </a:lvl3pPr>
            <a:lvl4pPr marL="0" indent="0">
              <a:buSzTx/>
              <a:buFontTx/>
              <a:buNone/>
              <a:defRPr sz="2500" b="1"/>
            </a:lvl4pPr>
            <a:lvl5pPr marL="0" indent="0">
              <a:buSzTx/>
              <a:buFontTx/>
              <a:buNone/>
              <a:defRPr sz="2500" b="1"/>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02" name="Text Placeholder 4"/>
          <p:cNvSpPr>
            <a:spLocks noGrp="1"/>
          </p:cNvSpPr>
          <p:nvPr>
            <p:ph type="body" sz="quarter" idx="21"/>
          </p:nvPr>
        </p:nvSpPr>
        <p:spPr>
          <a:xfrm>
            <a:off x="4777859" y="1159201"/>
            <a:ext cx="4041778" cy="639765"/>
          </a:xfrm>
          <a:prstGeom prst="rect">
            <a:avLst/>
          </a:prstGeom>
        </p:spPr>
        <p:txBody>
          <a:bodyPr lIns="45718" tIns="45718" rIns="45718" bIns="45718" anchor="b"/>
          <a:lstStyle/>
          <a:p>
            <a:endParaRPr/>
          </a:p>
        </p:txBody>
      </p:sp>
      <p:sp>
        <p:nvSpPr>
          <p:cNvPr id="203" name="Text Placeholder 6"/>
          <p:cNvSpPr>
            <a:spLocks noGrp="1"/>
          </p:cNvSpPr>
          <p:nvPr>
            <p:ph type="body" sz="quarter" idx="22"/>
          </p:nvPr>
        </p:nvSpPr>
        <p:spPr>
          <a:xfrm>
            <a:off x="111598" y="6127691"/>
            <a:ext cx="8928004" cy="493717"/>
          </a:xfrm>
          <a:prstGeom prst="rect">
            <a:avLst/>
          </a:prstGeom>
        </p:spPr>
        <p:txBody>
          <a:bodyPr lIns="45718" tIns="45718" rIns="45718" bIns="45718" anchor="b"/>
          <a:lstStyle/>
          <a:p>
            <a:endParaRPr/>
          </a:p>
        </p:txBody>
      </p:sp>
      <p:sp>
        <p:nvSpPr>
          <p:cNvPr id="204"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Custom Layout">
    <p:spTree>
      <p:nvGrpSpPr>
        <p:cNvPr id="1" name=""/>
        <p:cNvGrpSpPr/>
        <p:nvPr/>
      </p:nvGrpSpPr>
      <p:grpSpPr>
        <a:xfrm>
          <a:off x="0" y="0"/>
          <a:ext cx="0" cy="0"/>
          <a:chOff x="0" y="0"/>
          <a:chExt cx="0" cy="0"/>
        </a:xfrm>
      </p:grpSpPr>
      <p:sp>
        <p:nvSpPr>
          <p:cNvPr id="211" name="Текст заголовка"/>
          <p:cNvSpPr txBox="1">
            <a:spLocks noGrp="1"/>
          </p:cNvSpPr>
          <p:nvPr>
            <p:ph type="title"/>
          </p:nvPr>
        </p:nvSpPr>
        <p:spPr>
          <a:xfrm>
            <a:off x="628650" y="365125"/>
            <a:ext cx="7886700" cy="1325564"/>
          </a:xfrm>
          <a:prstGeom prst="rect">
            <a:avLst/>
          </a:prstGeom>
        </p:spPr>
        <p:txBody>
          <a:bodyPr lIns="45718" tIns="45718" rIns="45718" bIns="45718"/>
          <a:lstStyle/>
          <a:p>
            <a:r>
              <a:t>Текст заголовка</a:t>
            </a:r>
          </a:p>
        </p:txBody>
      </p:sp>
      <p:sp>
        <p:nvSpPr>
          <p:cNvPr id="212" name="Уровень текста 1…"/>
          <p:cNvSpPr txBox="1">
            <a:spLocks noGrp="1"/>
          </p:cNvSpPr>
          <p:nvPr>
            <p:ph type="body" sz="quarter" idx="1"/>
          </p:nvPr>
        </p:nvSpPr>
        <p:spPr>
          <a:xfrm>
            <a:off x="111599" y="6127691"/>
            <a:ext cx="8928004" cy="493717"/>
          </a:xfrm>
          <a:prstGeom prst="rect">
            <a:avLst/>
          </a:prstGeom>
        </p:spPr>
        <p:txBody>
          <a:bodyPr lIns="45718" tIns="45718" rIns="45718" bIns="45718" anchor="b"/>
          <a:lstStyle>
            <a:lvl1pPr marL="0" indent="0">
              <a:spcBef>
                <a:spcPts val="0"/>
              </a:spcBef>
              <a:buSzTx/>
              <a:buFontTx/>
              <a:buNone/>
              <a:defRPr sz="1200"/>
            </a:lvl1pPr>
            <a:lvl2pPr marL="571500" indent="-114300">
              <a:spcBef>
                <a:spcPts val="0"/>
              </a:spcBef>
              <a:buFontTx/>
              <a:defRPr sz="1200"/>
            </a:lvl2pPr>
            <a:lvl3pPr marL="1051560" indent="-137160">
              <a:spcBef>
                <a:spcPts val="0"/>
              </a:spcBef>
              <a:buFontTx/>
              <a:defRPr sz="1200"/>
            </a:lvl3pPr>
            <a:lvl4pPr marL="1524000" indent="-152400">
              <a:spcBef>
                <a:spcPts val="0"/>
              </a:spcBef>
              <a:buFontTx/>
              <a:defRPr sz="1200"/>
            </a:lvl4pPr>
            <a:lvl5pPr marL="1981200" indent="-152400">
              <a:spcBef>
                <a:spcPts val="0"/>
              </a:spcBef>
              <a:buFontTx/>
              <a:defRPr sz="12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13"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master Two Content">
    <p:spTree>
      <p:nvGrpSpPr>
        <p:cNvPr id="1" name=""/>
        <p:cNvGrpSpPr/>
        <p:nvPr/>
      </p:nvGrpSpPr>
      <p:grpSpPr>
        <a:xfrm>
          <a:off x="0" y="0"/>
          <a:ext cx="0" cy="0"/>
          <a:chOff x="0" y="0"/>
          <a:chExt cx="0" cy="0"/>
        </a:xfrm>
      </p:grpSpPr>
      <p:sp>
        <p:nvSpPr>
          <p:cNvPr id="220" name="Текст заголовка"/>
          <p:cNvSpPr txBox="1">
            <a:spLocks noGrp="1"/>
          </p:cNvSpPr>
          <p:nvPr>
            <p:ph type="title"/>
          </p:nvPr>
        </p:nvSpPr>
        <p:spPr>
          <a:xfrm>
            <a:off x="628650" y="365125"/>
            <a:ext cx="7886700" cy="1325564"/>
          </a:xfrm>
          <a:prstGeom prst="rect">
            <a:avLst/>
          </a:prstGeom>
        </p:spPr>
        <p:txBody>
          <a:bodyPr lIns="45718" tIns="45718" rIns="45718" bIns="45718"/>
          <a:lstStyle/>
          <a:p>
            <a:r>
              <a:t>Текст заголовка</a:t>
            </a:r>
          </a:p>
        </p:txBody>
      </p:sp>
      <p:sp>
        <p:nvSpPr>
          <p:cNvPr id="221" name="Уровень текста 1…"/>
          <p:cNvSpPr txBox="1">
            <a:spLocks noGrp="1"/>
          </p:cNvSpPr>
          <p:nvPr>
            <p:ph type="body" sz="half" idx="1"/>
          </p:nvPr>
        </p:nvSpPr>
        <p:spPr>
          <a:xfrm>
            <a:off x="448200" y="1594800"/>
            <a:ext cx="3886202" cy="4351338"/>
          </a:xfrm>
          <a:prstGeom prst="rect">
            <a:avLst/>
          </a:prstGeom>
        </p:spPr>
        <p:txBody>
          <a:bodyPr lIns="45718" tIns="45718" rIns="45718" bIns="45718"/>
          <a:lstStyle>
            <a:lvl3pPr marL="1234438" indent="-320038"/>
            <a:lvl4pPr marL="1727200" indent="-355600"/>
            <a:lvl5pPr marL="2184400" indent="-355600"/>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22" name="Text Placeholder 8"/>
          <p:cNvSpPr>
            <a:spLocks noGrp="1"/>
          </p:cNvSpPr>
          <p:nvPr>
            <p:ph type="body" sz="quarter" idx="21"/>
          </p:nvPr>
        </p:nvSpPr>
        <p:spPr>
          <a:xfrm>
            <a:off x="445499" y="6433184"/>
            <a:ext cx="8206979" cy="424816"/>
          </a:xfrm>
          <a:prstGeom prst="rect">
            <a:avLst/>
          </a:prstGeom>
        </p:spPr>
        <p:txBody>
          <a:bodyPr lIns="45718" tIns="45718" rIns="45718" bIns="45718" anchor="b"/>
          <a:lstStyle/>
          <a:p>
            <a:pPr marL="210311" indent="-210311" defTabSz="841247">
              <a:spcBef>
                <a:spcPts val="900"/>
              </a:spcBef>
              <a:defRPr sz="2576"/>
            </a:pPr>
            <a:endParaRPr/>
          </a:p>
        </p:txBody>
      </p:sp>
      <p:sp>
        <p:nvSpPr>
          <p:cNvPr id="223"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tx">
  <p:cSld name="1_Title and Content">
    <p:spTree>
      <p:nvGrpSpPr>
        <p:cNvPr id="1" name=""/>
        <p:cNvGrpSpPr/>
        <p:nvPr/>
      </p:nvGrpSpPr>
      <p:grpSpPr>
        <a:xfrm>
          <a:off x="0" y="0"/>
          <a:ext cx="0" cy="0"/>
          <a:chOff x="0" y="0"/>
          <a:chExt cx="0" cy="0"/>
        </a:xfrm>
      </p:grpSpPr>
      <p:sp>
        <p:nvSpPr>
          <p:cNvPr id="230" name="Уровень текста 1…"/>
          <p:cNvSpPr txBox="1">
            <a:spLocks noGrp="1"/>
          </p:cNvSpPr>
          <p:nvPr>
            <p:ph type="body" idx="1"/>
          </p:nvPr>
        </p:nvSpPr>
        <p:spPr>
          <a:xfrm>
            <a:off x="298800" y="1308960"/>
            <a:ext cx="8664576" cy="4805363"/>
          </a:xfrm>
          <a:prstGeom prst="rect">
            <a:avLst/>
          </a:prstGeom>
        </p:spPr>
        <p:txBody>
          <a:bodyPr lIns="34289" tIns="34289" rIns="34289" bIns="34289"/>
          <a:lstStyle>
            <a:lvl1pPr marL="205691" indent="-205691" defTabSz="822755">
              <a:spcBef>
                <a:spcPts val="900"/>
              </a:spcBef>
              <a:buFontTx/>
              <a:buChar char="▪"/>
              <a:defRPr>
                <a:solidFill>
                  <a:srgbClr val="385724"/>
                </a:solidFill>
              </a:defRPr>
            </a:lvl1pPr>
            <a:lvl2pPr marL="438510" indent="-239972" defTabSz="822755">
              <a:spcBef>
                <a:spcPts val="900"/>
              </a:spcBef>
              <a:buFontTx/>
              <a:buChar char="▪"/>
              <a:defRPr>
                <a:solidFill>
                  <a:srgbClr val="385724"/>
                </a:solidFill>
              </a:defRPr>
            </a:lvl2pPr>
            <a:lvl3pPr marL="725049" indent="-287966" defTabSz="822755">
              <a:spcBef>
                <a:spcPts val="900"/>
              </a:spcBef>
              <a:buFontTx/>
              <a:buChar char="▪"/>
              <a:defRPr>
                <a:solidFill>
                  <a:srgbClr val="385724"/>
                </a:solidFill>
              </a:defRPr>
            </a:lvl3pPr>
            <a:lvl4pPr marL="1004169" indent="-319963" defTabSz="822755">
              <a:spcBef>
                <a:spcPts val="900"/>
              </a:spcBef>
              <a:buFontTx/>
              <a:buChar char="▪"/>
              <a:defRPr>
                <a:solidFill>
                  <a:srgbClr val="385724"/>
                </a:solidFill>
              </a:defRPr>
            </a:lvl4pPr>
            <a:lvl5pPr marL="2184400" indent="-355600" defTabSz="822755">
              <a:spcBef>
                <a:spcPts val="900"/>
              </a:spcBef>
              <a:buFontTx/>
              <a:defRPr>
                <a:solidFill>
                  <a:srgbClr val="385724"/>
                </a:solidFill>
              </a:defRPr>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31" name="Text Placeholder 6"/>
          <p:cNvSpPr>
            <a:spLocks noGrp="1"/>
          </p:cNvSpPr>
          <p:nvPr>
            <p:ph type="body" sz="quarter" idx="21"/>
          </p:nvPr>
        </p:nvSpPr>
        <p:spPr>
          <a:xfrm>
            <a:off x="110279" y="6127691"/>
            <a:ext cx="8928039" cy="493717"/>
          </a:xfrm>
          <a:prstGeom prst="rect">
            <a:avLst/>
          </a:prstGeom>
        </p:spPr>
        <p:txBody>
          <a:bodyPr lIns="45718" tIns="45718" rIns="45718" bIns="45718" anchor="b"/>
          <a:lstStyle/>
          <a:p>
            <a:endParaRPr/>
          </a:p>
        </p:txBody>
      </p:sp>
      <p:sp>
        <p:nvSpPr>
          <p:cNvPr id="232" name="Текст заголовка"/>
          <p:cNvSpPr txBox="1">
            <a:spLocks noGrp="1"/>
          </p:cNvSpPr>
          <p:nvPr>
            <p:ph type="title"/>
          </p:nvPr>
        </p:nvSpPr>
        <p:spPr>
          <a:xfrm>
            <a:off x="298800" y="78161"/>
            <a:ext cx="8522935" cy="1028165"/>
          </a:xfrm>
          <a:prstGeom prst="rect">
            <a:avLst/>
          </a:prstGeom>
        </p:spPr>
        <p:txBody>
          <a:bodyPr lIns="0" tIns="0" rIns="0" bIns="0" anchor="b"/>
          <a:lstStyle/>
          <a:p>
            <a:r>
              <a:t>Текст заголовка</a:t>
            </a:r>
          </a:p>
        </p:txBody>
      </p:sp>
      <p:sp>
        <p:nvSpPr>
          <p:cNvPr id="233"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tx">
  <p:cSld name="1_Заголовок и объект">
    <p:spTree>
      <p:nvGrpSpPr>
        <p:cNvPr id="1" name=""/>
        <p:cNvGrpSpPr/>
        <p:nvPr/>
      </p:nvGrpSpPr>
      <p:grpSpPr>
        <a:xfrm>
          <a:off x="0" y="0"/>
          <a:ext cx="0" cy="0"/>
          <a:chOff x="0" y="0"/>
          <a:chExt cx="0" cy="0"/>
        </a:xfrm>
      </p:grpSpPr>
      <p:sp>
        <p:nvSpPr>
          <p:cNvPr id="240" name="Текст заголовка"/>
          <p:cNvSpPr txBox="1">
            <a:spLocks noGrp="1"/>
          </p:cNvSpPr>
          <p:nvPr>
            <p:ph type="title"/>
          </p:nvPr>
        </p:nvSpPr>
        <p:spPr>
          <a:xfrm>
            <a:off x="457200" y="274638"/>
            <a:ext cx="8229600" cy="1143001"/>
          </a:xfrm>
          <a:prstGeom prst="rect">
            <a:avLst/>
          </a:prstGeom>
        </p:spPr>
        <p:txBody>
          <a:bodyPr lIns="45718" tIns="45718" rIns="45718" bIns="45718"/>
          <a:lstStyle>
            <a:lvl1pPr algn="ctr">
              <a:lnSpc>
                <a:spcPct val="100000"/>
              </a:lnSpc>
              <a:defRPr>
                <a:latin typeface="+mj-lt"/>
                <a:ea typeface="+mj-ea"/>
                <a:cs typeface="+mj-cs"/>
                <a:sym typeface="Calibri"/>
              </a:defRPr>
            </a:lvl1pPr>
          </a:lstStyle>
          <a:p>
            <a:r>
              <a:t>Текст заголовка</a:t>
            </a:r>
          </a:p>
        </p:txBody>
      </p:sp>
      <p:sp>
        <p:nvSpPr>
          <p:cNvPr id="241" name="Уровень текста 1…"/>
          <p:cNvSpPr txBox="1">
            <a:spLocks noGrp="1"/>
          </p:cNvSpPr>
          <p:nvPr>
            <p:ph type="body" idx="1"/>
          </p:nvPr>
        </p:nvSpPr>
        <p:spPr>
          <a:xfrm>
            <a:off x="457200" y="1600200"/>
            <a:ext cx="8229600" cy="4525963"/>
          </a:xfrm>
          <a:prstGeom prst="rect">
            <a:avLst/>
          </a:prstGeom>
        </p:spPr>
        <p:txBody>
          <a:bodyPr lIns="45718" tIns="45718" rIns="45718" bIns="45718"/>
          <a:lstStyle>
            <a:lvl1pPr marL="342900" indent="-342900">
              <a:lnSpc>
                <a:spcPct val="100000"/>
              </a:lnSpc>
              <a:spcBef>
                <a:spcPts val="700"/>
              </a:spcBef>
              <a:defRPr sz="3200"/>
            </a:lvl1pPr>
            <a:lvl2pPr marL="783771" indent="-326571">
              <a:lnSpc>
                <a:spcPct val="100000"/>
              </a:lnSpc>
              <a:spcBef>
                <a:spcPts val="700"/>
              </a:spcBef>
              <a:buChar char="–"/>
              <a:defRPr sz="3200"/>
            </a:lvl2pPr>
            <a:lvl3pPr marL="1219200" indent="-304800">
              <a:lnSpc>
                <a:spcPct val="100000"/>
              </a:lnSpc>
              <a:spcBef>
                <a:spcPts val="700"/>
              </a:spcBef>
              <a:defRPr sz="3200"/>
            </a:lvl3pPr>
            <a:lvl4pPr marL="1737360" indent="-365760">
              <a:lnSpc>
                <a:spcPct val="100000"/>
              </a:lnSpc>
              <a:spcBef>
                <a:spcPts val="700"/>
              </a:spcBef>
              <a:buChar char="–"/>
              <a:defRPr sz="3200"/>
            </a:lvl4pPr>
            <a:lvl5pPr marL="2194560" indent="-365760">
              <a:lnSpc>
                <a:spcPct val="100000"/>
              </a:lnSpc>
              <a:spcBef>
                <a:spcPts val="700"/>
              </a:spcBef>
              <a:buChar char="»"/>
              <a:defRPr sz="32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42" name="Номер слайда"/>
          <p:cNvSpPr txBox="1">
            <a:spLocks noGrp="1"/>
          </p:cNvSpPr>
          <p:nvPr>
            <p:ph type="sldNum" sz="quarter" idx="2"/>
          </p:nvPr>
        </p:nvSpPr>
        <p:spPr>
          <a:xfrm>
            <a:off x="8413149" y="6406787"/>
            <a:ext cx="273652" cy="264251"/>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tx">
  <p:cSld name="Титульный слайд">
    <p:spTree>
      <p:nvGrpSpPr>
        <p:cNvPr id="1" name=""/>
        <p:cNvGrpSpPr/>
        <p:nvPr/>
      </p:nvGrpSpPr>
      <p:grpSpPr>
        <a:xfrm>
          <a:off x="0" y="0"/>
          <a:ext cx="0" cy="0"/>
          <a:chOff x="0" y="0"/>
          <a:chExt cx="0" cy="0"/>
        </a:xfrm>
      </p:grpSpPr>
      <p:sp>
        <p:nvSpPr>
          <p:cNvPr id="249" name="Текст заголовка"/>
          <p:cNvSpPr txBox="1">
            <a:spLocks noGrp="1"/>
          </p:cNvSpPr>
          <p:nvPr>
            <p:ph type="title"/>
          </p:nvPr>
        </p:nvSpPr>
        <p:spPr>
          <a:xfrm>
            <a:off x="685800" y="1122362"/>
            <a:ext cx="7772400" cy="2387601"/>
          </a:xfrm>
          <a:prstGeom prst="rect">
            <a:avLst/>
          </a:prstGeom>
        </p:spPr>
        <p:txBody>
          <a:bodyPr lIns="45718" tIns="45718" rIns="45718" bIns="45718" anchor="b"/>
          <a:lstStyle>
            <a:lvl1pPr algn="ctr">
              <a:defRPr sz="6000"/>
            </a:lvl1pPr>
          </a:lstStyle>
          <a:p>
            <a:r>
              <a:t>Текст заголовка</a:t>
            </a:r>
          </a:p>
        </p:txBody>
      </p:sp>
      <p:sp>
        <p:nvSpPr>
          <p:cNvPr id="250" name="Уровень текста 1…"/>
          <p:cNvSpPr txBox="1">
            <a:spLocks noGrp="1"/>
          </p:cNvSpPr>
          <p:nvPr>
            <p:ph type="body" sz="quarter" idx="1"/>
          </p:nvPr>
        </p:nvSpPr>
        <p:spPr>
          <a:xfrm>
            <a:off x="1143000" y="3602037"/>
            <a:ext cx="6858000" cy="1655764"/>
          </a:xfrm>
          <a:prstGeom prst="rect">
            <a:avLst/>
          </a:prstGeom>
        </p:spPr>
        <p:txBody>
          <a:bodyPr lIns="45718" tIns="45718" rIns="45718" bIns="45718"/>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51" name="Номер слайда"/>
          <p:cNvSpPr txBox="1">
            <a:spLocks noGrp="1"/>
          </p:cNvSpPr>
          <p:nvPr>
            <p:ph type="sldNum" sz="quarter" idx="2"/>
          </p:nvPr>
        </p:nvSpPr>
        <p:spPr>
          <a:xfrm>
            <a:off x="8241699" y="6406788"/>
            <a:ext cx="273652" cy="264252"/>
          </a:xfrm>
          <a:prstGeom prst="rect">
            <a:avLst/>
          </a:prstGeom>
        </p:spPr>
        <p:txBody>
          <a:bodyPr lIns="45718" tIns="45718" rIns="45718" bIns="45718"/>
          <a:lstStyle>
            <a:lvl1pPr>
              <a:defRPr>
                <a:solidFill>
                  <a:srgbClr val="888888"/>
                </a:solidFill>
                <a:latin typeface="Arial"/>
                <a:ea typeface="Arial"/>
                <a:cs typeface="Arial"/>
                <a:sym typeface="Arial"/>
              </a:defRPr>
            </a:lvl1pPr>
          </a:lstStyle>
          <a:p>
            <a:fld id="{86CB4B4D-7CA3-9044-876B-883B54F8677D}" type="slidenum">
              <a:rPr/>
              <a:pPr/>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Текст заголовка"/>
          <p:cNvSpPr txBox="1">
            <a:spLocks noGrp="1"/>
          </p:cNvSpPr>
          <p:nvPr>
            <p:ph type="title"/>
          </p:nvPr>
        </p:nvSpPr>
        <p:spPr>
          <a:xfrm>
            <a:off x="628650" y="365125"/>
            <a:ext cx="78867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Текст заголовка</a:t>
            </a:r>
          </a:p>
        </p:txBody>
      </p:sp>
      <p:sp>
        <p:nvSpPr>
          <p:cNvPr id="3" name="Уровень текста 1…"/>
          <p:cNvSpPr txBox="1">
            <a:spLocks noGrp="1"/>
          </p:cNvSpPr>
          <p:nvPr>
            <p:ph type="body" idx="1"/>
          </p:nvPr>
        </p:nvSpPr>
        <p:spPr>
          <a:xfrm>
            <a:off x="628650" y="1825625"/>
            <a:ext cx="78867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4" name="Номер слайда"/>
          <p:cNvSpPr txBox="1">
            <a:spLocks noGrp="1"/>
          </p:cNvSpPr>
          <p:nvPr>
            <p:ph type="sldNum" sz="quarter" idx="2"/>
          </p:nvPr>
        </p:nvSpPr>
        <p:spPr>
          <a:xfrm>
            <a:off x="8256726" y="6414760"/>
            <a:ext cx="258624" cy="248305"/>
          </a:xfrm>
          <a:prstGeom prst="rect">
            <a:avLst/>
          </a:prstGeom>
          <a:ln w="12700">
            <a:miter lim="400000"/>
          </a:ln>
        </p:spPr>
        <p:txBody>
          <a:bodyPr wrap="none" lIns="45719" rIns="45719" anchor="ctr">
            <a:spAutoFit/>
          </a:bodyPr>
          <a:lstStyle>
            <a:lvl1pPr algn="r">
              <a:defRPr sz="1200">
                <a:solidFill>
                  <a:srgbClr val="898989"/>
                </a:solidFill>
              </a:defRPr>
            </a:lvl1pPr>
          </a:lstStyle>
          <a:p>
            <a:fld id="{86CB4B4D-7CA3-9044-876B-883B54F8677D}" type="slidenum">
              <a:rPr/>
              <a:pPr/>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45720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91440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137160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182880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6916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488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0.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vk.com/epilepsia_56" TargetMode="External"/><Relationship Id="rId7"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logo эпилепсия56.png" descr="logo эпилепсия56.png"/>
          <p:cNvPicPr>
            <a:picLocks noChangeAspect="1"/>
          </p:cNvPicPr>
          <p:nvPr/>
        </p:nvPicPr>
        <p:blipFill>
          <a:blip r:embed="rId2">
            <a:extLst/>
          </a:blip>
          <a:stretch>
            <a:fillRect/>
          </a:stretch>
        </p:blipFill>
        <p:spPr>
          <a:xfrm>
            <a:off x="465123" y="420305"/>
            <a:ext cx="2330726" cy="604525"/>
          </a:xfrm>
          <a:prstGeom prst="rect">
            <a:avLst/>
          </a:prstGeom>
          <a:ln w="12700">
            <a:miter lim="400000"/>
          </a:ln>
        </p:spPr>
      </p:pic>
      <p:sp>
        <p:nvSpPr>
          <p:cNvPr id="104" name="Прямоугольник"/>
          <p:cNvSpPr/>
          <p:nvPr/>
        </p:nvSpPr>
        <p:spPr>
          <a:xfrm>
            <a:off x="-6028" y="1512129"/>
            <a:ext cx="9156056" cy="1270004"/>
          </a:xfrm>
          <a:prstGeom prst="rect">
            <a:avLst/>
          </a:prstGeom>
          <a:solidFill>
            <a:srgbClr val="622E6D"/>
          </a:solidFill>
          <a:ln w="12700">
            <a:miter lim="400000"/>
          </a:ln>
        </p:spPr>
        <p:txBody>
          <a:bodyPr lIns="45718" tIns="45718" rIns="45718" bIns="45718" anchor="ctr"/>
          <a:lstStyle/>
          <a:p>
            <a:pPr defTabSz="914400">
              <a:defRPr>
                <a:latin typeface="+mj-lt"/>
                <a:ea typeface="+mj-ea"/>
                <a:cs typeface="+mj-cs"/>
                <a:sym typeface="Calibri"/>
              </a:defRPr>
            </a:pPr>
            <a:endParaRPr/>
          </a:p>
        </p:txBody>
      </p:sp>
      <p:sp>
        <p:nvSpPr>
          <p:cNvPr id="105" name="Заголовок 1"/>
          <p:cNvSpPr txBox="1"/>
          <p:nvPr/>
        </p:nvSpPr>
        <p:spPr>
          <a:xfrm>
            <a:off x="325870" y="1748969"/>
            <a:ext cx="8492260" cy="7963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p>
            <a:pPr algn="ctr">
              <a:lnSpc>
                <a:spcPct val="135000"/>
              </a:lnSpc>
              <a:defRPr sz="1500" b="1" cap="all">
                <a:solidFill>
                  <a:srgbClr val="FFFFFF"/>
                </a:solidFill>
                <a:latin typeface="AvantGardeGothicC"/>
                <a:ea typeface="AvantGardeGothicC"/>
                <a:cs typeface="AvantGardeGothicC"/>
                <a:sym typeface="AvantGardeGothicC"/>
              </a:defRPr>
            </a:pPr>
            <a:r>
              <a:rPr lang="ru-RU" dirty="0" smtClean="0"/>
              <a:t>Профессиональные медицинские преступления</a:t>
            </a:r>
          </a:p>
        </p:txBody>
      </p:sp>
      <p:pic>
        <p:nvPicPr>
          <p:cNvPr id="106" name="Антон.png" descr="Антон.png"/>
          <p:cNvPicPr>
            <a:picLocks noChangeAspect="1"/>
          </p:cNvPicPr>
          <p:nvPr/>
        </p:nvPicPr>
        <p:blipFill>
          <a:blip r:embed="rId3">
            <a:extLst/>
          </a:blip>
          <a:srcRect l="15192" t="13059" r="29003" b="4"/>
          <a:stretch>
            <a:fillRect/>
          </a:stretch>
        </p:blipFill>
        <p:spPr>
          <a:xfrm>
            <a:off x="17253" y="3086947"/>
            <a:ext cx="3621088" cy="3760803"/>
          </a:xfrm>
          <a:custGeom>
            <a:avLst/>
            <a:gdLst/>
            <a:ahLst/>
            <a:cxnLst>
              <a:cxn ang="0">
                <a:pos x="wd2" y="hd2"/>
              </a:cxn>
              <a:cxn ang="5400000">
                <a:pos x="wd2" y="hd2"/>
              </a:cxn>
              <a:cxn ang="10800000">
                <a:pos x="wd2" y="hd2"/>
              </a:cxn>
              <a:cxn ang="16200000">
                <a:pos x="wd2" y="hd2"/>
              </a:cxn>
            </a:cxnLst>
            <a:rect l="0" t="0" r="r" b="b"/>
            <a:pathLst>
              <a:path w="21600" h="21599" extrusionOk="0">
                <a:moveTo>
                  <a:pt x="11011" y="0"/>
                </a:moveTo>
                <a:cubicBezTo>
                  <a:pt x="10552" y="-1"/>
                  <a:pt x="10489" y="6"/>
                  <a:pt x="10151" y="96"/>
                </a:cubicBezTo>
                <a:cubicBezTo>
                  <a:pt x="9951" y="149"/>
                  <a:pt x="9701" y="200"/>
                  <a:pt x="9593" y="212"/>
                </a:cubicBezTo>
                <a:cubicBezTo>
                  <a:pt x="9484" y="223"/>
                  <a:pt x="9401" y="244"/>
                  <a:pt x="9408" y="255"/>
                </a:cubicBezTo>
                <a:cubicBezTo>
                  <a:pt x="9420" y="274"/>
                  <a:pt x="9321" y="319"/>
                  <a:pt x="8873" y="501"/>
                </a:cubicBezTo>
                <a:cubicBezTo>
                  <a:pt x="8779" y="539"/>
                  <a:pt x="8730" y="573"/>
                  <a:pt x="8752" y="586"/>
                </a:cubicBezTo>
                <a:cubicBezTo>
                  <a:pt x="8774" y="599"/>
                  <a:pt x="8671" y="681"/>
                  <a:pt x="8492" y="791"/>
                </a:cubicBezTo>
                <a:cubicBezTo>
                  <a:pt x="8328" y="891"/>
                  <a:pt x="8194" y="988"/>
                  <a:pt x="8194" y="1007"/>
                </a:cubicBezTo>
                <a:cubicBezTo>
                  <a:pt x="8193" y="1027"/>
                  <a:pt x="8146" y="1075"/>
                  <a:pt x="8092" y="1112"/>
                </a:cubicBezTo>
                <a:cubicBezTo>
                  <a:pt x="7918" y="1231"/>
                  <a:pt x="7446" y="1882"/>
                  <a:pt x="7237" y="2291"/>
                </a:cubicBezTo>
                <a:cubicBezTo>
                  <a:pt x="7042" y="2671"/>
                  <a:pt x="7042" y="2672"/>
                  <a:pt x="7048" y="2924"/>
                </a:cubicBezTo>
                <a:cubicBezTo>
                  <a:pt x="7051" y="3063"/>
                  <a:pt x="7083" y="3374"/>
                  <a:pt x="7119" y="3613"/>
                </a:cubicBezTo>
                <a:cubicBezTo>
                  <a:pt x="7154" y="3852"/>
                  <a:pt x="7191" y="4194"/>
                  <a:pt x="7202" y="4372"/>
                </a:cubicBezTo>
                <a:cubicBezTo>
                  <a:pt x="7219" y="4675"/>
                  <a:pt x="7217" y="4696"/>
                  <a:pt x="7159" y="4714"/>
                </a:cubicBezTo>
                <a:cubicBezTo>
                  <a:pt x="7125" y="4724"/>
                  <a:pt x="7062" y="4791"/>
                  <a:pt x="7019" y="4862"/>
                </a:cubicBezTo>
                <a:cubicBezTo>
                  <a:pt x="6953" y="4974"/>
                  <a:pt x="6943" y="5025"/>
                  <a:pt x="6948" y="5249"/>
                </a:cubicBezTo>
                <a:cubicBezTo>
                  <a:pt x="6953" y="5473"/>
                  <a:pt x="6976" y="5571"/>
                  <a:pt x="7116" y="5965"/>
                </a:cubicBezTo>
                <a:cubicBezTo>
                  <a:pt x="7453" y="6909"/>
                  <a:pt x="7729" y="7226"/>
                  <a:pt x="8122" y="7112"/>
                </a:cubicBezTo>
                <a:cubicBezTo>
                  <a:pt x="8186" y="7094"/>
                  <a:pt x="8253" y="7076"/>
                  <a:pt x="8269" y="7071"/>
                </a:cubicBezTo>
                <a:cubicBezTo>
                  <a:pt x="8352" y="7047"/>
                  <a:pt x="8476" y="7670"/>
                  <a:pt x="8560" y="8541"/>
                </a:cubicBezTo>
                <a:lnTo>
                  <a:pt x="8615" y="9108"/>
                </a:lnTo>
                <a:lnTo>
                  <a:pt x="8381" y="9364"/>
                </a:lnTo>
                <a:cubicBezTo>
                  <a:pt x="8050" y="9725"/>
                  <a:pt x="7407" y="10288"/>
                  <a:pt x="7052" y="10531"/>
                </a:cubicBezTo>
                <a:cubicBezTo>
                  <a:pt x="6887" y="10645"/>
                  <a:pt x="6661" y="10823"/>
                  <a:pt x="6548" y="10927"/>
                </a:cubicBezTo>
                <a:cubicBezTo>
                  <a:pt x="6293" y="11162"/>
                  <a:pt x="5956" y="11350"/>
                  <a:pt x="5424" y="11554"/>
                </a:cubicBezTo>
                <a:cubicBezTo>
                  <a:pt x="4353" y="11963"/>
                  <a:pt x="3626" y="12273"/>
                  <a:pt x="3284" y="12468"/>
                </a:cubicBezTo>
                <a:cubicBezTo>
                  <a:pt x="2971" y="12646"/>
                  <a:pt x="2881" y="12716"/>
                  <a:pt x="2694" y="12924"/>
                </a:cubicBezTo>
                <a:cubicBezTo>
                  <a:pt x="2406" y="13244"/>
                  <a:pt x="2286" y="13445"/>
                  <a:pt x="1922" y="14216"/>
                </a:cubicBezTo>
                <a:cubicBezTo>
                  <a:pt x="977" y="16220"/>
                  <a:pt x="623" y="17319"/>
                  <a:pt x="431" y="18846"/>
                </a:cubicBezTo>
                <a:cubicBezTo>
                  <a:pt x="408" y="19030"/>
                  <a:pt x="337" y="19475"/>
                  <a:pt x="275" y="19835"/>
                </a:cubicBezTo>
                <a:cubicBezTo>
                  <a:pt x="212" y="20195"/>
                  <a:pt x="133" y="20709"/>
                  <a:pt x="97" y="20977"/>
                </a:cubicBezTo>
                <a:cubicBezTo>
                  <a:pt x="61" y="21245"/>
                  <a:pt x="25" y="21493"/>
                  <a:pt x="17" y="21531"/>
                </a:cubicBezTo>
                <a:lnTo>
                  <a:pt x="0" y="21599"/>
                </a:lnTo>
                <a:lnTo>
                  <a:pt x="10800" y="21599"/>
                </a:lnTo>
                <a:cubicBezTo>
                  <a:pt x="20813" y="21599"/>
                  <a:pt x="21600" y="21595"/>
                  <a:pt x="21600" y="21549"/>
                </a:cubicBezTo>
                <a:cubicBezTo>
                  <a:pt x="21600" y="21462"/>
                  <a:pt x="21252" y="18889"/>
                  <a:pt x="21202" y="18606"/>
                </a:cubicBezTo>
                <a:cubicBezTo>
                  <a:pt x="21175" y="18453"/>
                  <a:pt x="21063" y="18085"/>
                  <a:pt x="20940" y="17754"/>
                </a:cubicBezTo>
                <a:cubicBezTo>
                  <a:pt x="20821" y="17433"/>
                  <a:pt x="20614" y="16858"/>
                  <a:pt x="20480" y="16477"/>
                </a:cubicBezTo>
                <a:cubicBezTo>
                  <a:pt x="20347" y="16097"/>
                  <a:pt x="20182" y="15672"/>
                  <a:pt x="20116" y="15534"/>
                </a:cubicBezTo>
                <a:cubicBezTo>
                  <a:pt x="20049" y="15395"/>
                  <a:pt x="19927" y="15096"/>
                  <a:pt x="19843" y="14870"/>
                </a:cubicBezTo>
                <a:cubicBezTo>
                  <a:pt x="19760" y="14644"/>
                  <a:pt x="19622" y="14286"/>
                  <a:pt x="19538" y="14073"/>
                </a:cubicBezTo>
                <a:cubicBezTo>
                  <a:pt x="19454" y="13860"/>
                  <a:pt x="19386" y="13674"/>
                  <a:pt x="19386" y="13656"/>
                </a:cubicBezTo>
                <a:cubicBezTo>
                  <a:pt x="19386" y="13590"/>
                  <a:pt x="19211" y="13203"/>
                  <a:pt x="19112" y="13054"/>
                </a:cubicBezTo>
                <a:cubicBezTo>
                  <a:pt x="18845" y="12650"/>
                  <a:pt x="18295" y="12297"/>
                  <a:pt x="17315" y="11905"/>
                </a:cubicBezTo>
                <a:cubicBezTo>
                  <a:pt x="16985" y="11773"/>
                  <a:pt x="16669" y="11633"/>
                  <a:pt x="16612" y="11593"/>
                </a:cubicBezTo>
                <a:cubicBezTo>
                  <a:pt x="16555" y="11552"/>
                  <a:pt x="16383" y="11403"/>
                  <a:pt x="16231" y="11264"/>
                </a:cubicBezTo>
                <a:cubicBezTo>
                  <a:pt x="15812" y="10881"/>
                  <a:pt x="15488" y="10708"/>
                  <a:pt x="14943" y="10576"/>
                </a:cubicBezTo>
                <a:cubicBezTo>
                  <a:pt x="14713" y="10520"/>
                  <a:pt x="14675" y="10500"/>
                  <a:pt x="14507" y="10341"/>
                </a:cubicBezTo>
                <a:cubicBezTo>
                  <a:pt x="14406" y="10245"/>
                  <a:pt x="14202" y="10038"/>
                  <a:pt x="14055" y="9879"/>
                </a:cubicBezTo>
                <a:cubicBezTo>
                  <a:pt x="13908" y="9720"/>
                  <a:pt x="13739" y="9553"/>
                  <a:pt x="13679" y="9512"/>
                </a:cubicBezTo>
                <a:cubicBezTo>
                  <a:pt x="13575" y="9440"/>
                  <a:pt x="13568" y="9425"/>
                  <a:pt x="13567" y="9259"/>
                </a:cubicBezTo>
                <a:cubicBezTo>
                  <a:pt x="13567" y="9110"/>
                  <a:pt x="13584" y="9059"/>
                  <a:pt x="13665" y="8946"/>
                </a:cubicBezTo>
                <a:cubicBezTo>
                  <a:pt x="13797" y="8760"/>
                  <a:pt x="14048" y="8236"/>
                  <a:pt x="14133" y="7964"/>
                </a:cubicBezTo>
                <a:cubicBezTo>
                  <a:pt x="14227" y="7666"/>
                  <a:pt x="14294" y="7287"/>
                  <a:pt x="14294" y="7059"/>
                </a:cubicBezTo>
                <a:cubicBezTo>
                  <a:pt x="14294" y="6892"/>
                  <a:pt x="14305" y="6866"/>
                  <a:pt x="14394" y="6786"/>
                </a:cubicBezTo>
                <a:cubicBezTo>
                  <a:pt x="14546" y="6646"/>
                  <a:pt x="14630" y="6457"/>
                  <a:pt x="14817" y="5819"/>
                </a:cubicBezTo>
                <a:cubicBezTo>
                  <a:pt x="14948" y="5375"/>
                  <a:pt x="14991" y="5178"/>
                  <a:pt x="14990" y="5033"/>
                </a:cubicBezTo>
                <a:cubicBezTo>
                  <a:pt x="14989" y="4811"/>
                  <a:pt x="14921" y="4478"/>
                  <a:pt x="14865" y="4413"/>
                </a:cubicBezTo>
                <a:cubicBezTo>
                  <a:pt x="14827" y="4369"/>
                  <a:pt x="14764" y="3847"/>
                  <a:pt x="14763" y="3574"/>
                </a:cubicBezTo>
                <a:cubicBezTo>
                  <a:pt x="14762" y="3424"/>
                  <a:pt x="14682" y="3057"/>
                  <a:pt x="14567" y="2676"/>
                </a:cubicBezTo>
                <a:cubicBezTo>
                  <a:pt x="14492" y="2429"/>
                  <a:pt x="14339" y="2106"/>
                  <a:pt x="14195" y="1885"/>
                </a:cubicBezTo>
                <a:cubicBezTo>
                  <a:pt x="14151" y="1818"/>
                  <a:pt x="14071" y="1667"/>
                  <a:pt x="14015" y="1550"/>
                </a:cubicBezTo>
                <a:cubicBezTo>
                  <a:pt x="13931" y="1373"/>
                  <a:pt x="13880" y="1314"/>
                  <a:pt x="13724" y="1201"/>
                </a:cubicBezTo>
                <a:cubicBezTo>
                  <a:pt x="13620" y="1126"/>
                  <a:pt x="13537" y="1041"/>
                  <a:pt x="13537" y="1012"/>
                </a:cubicBezTo>
                <a:cubicBezTo>
                  <a:pt x="13537" y="899"/>
                  <a:pt x="13188" y="665"/>
                  <a:pt x="12549" y="353"/>
                </a:cubicBezTo>
                <a:cubicBezTo>
                  <a:pt x="11966" y="68"/>
                  <a:pt x="11672" y="1"/>
                  <a:pt x="11011" y="0"/>
                </a:cubicBezTo>
                <a:close/>
              </a:path>
            </a:pathLst>
          </a:custGeom>
          <a:ln w="12700">
            <a:miter lim="400000"/>
          </a:ln>
        </p:spPr>
      </p:pic>
      <p:sp>
        <p:nvSpPr>
          <p:cNvPr id="107" name="ДОКЛАДЧИК:…"/>
          <p:cNvSpPr txBox="1"/>
          <p:nvPr/>
        </p:nvSpPr>
        <p:spPr>
          <a:xfrm>
            <a:off x="3753377" y="3187537"/>
            <a:ext cx="4202021" cy="15088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p>
            <a:pPr defTabSz="914400">
              <a:lnSpc>
                <a:spcPct val="150000"/>
              </a:lnSpc>
              <a:defRPr sz="1000" b="1">
                <a:latin typeface="AvantGardeGothicC"/>
                <a:ea typeface="AvantGardeGothicC"/>
                <a:cs typeface="AvantGardeGothicC"/>
                <a:sym typeface="AvantGardeGothicC"/>
              </a:defRPr>
            </a:pPr>
            <a:r>
              <a:t>ДОКЛАДЧИК:</a:t>
            </a:r>
          </a:p>
          <a:p>
            <a:pPr defTabSz="914400">
              <a:lnSpc>
                <a:spcPct val="150000"/>
              </a:lnSpc>
              <a:defRPr sz="1500" b="1">
                <a:latin typeface="AvantGardeGothicC"/>
                <a:ea typeface="AvantGardeGothicC"/>
                <a:cs typeface="AvantGardeGothicC"/>
                <a:sym typeface="AvantGardeGothicC"/>
              </a:defRPr>
            </a:pPr>
            <a:r>
              <a:t>Антон Петрович Герцен</a:t>
            </a:r>
          </a:p>
          <a:p>
            <a:pPr defTabSz="914400">
              <a:lnSpc>
                <a:spcPct val="150000"/>
              </a:lnSpc>
              <a:defRPr sz="1200">
                <a:latin typeface="AvantGardeGothicC"/>
                <a:ea typeface="AvantGardeGothicC"/>
                <a:cs typeface="AvantGardeGothicC"/>
                <a:sym typeface="AvantGardeGothicC"/>
              </a:defRPr>
            </a:pPr>
            <a:r>
              <a:t>Заведующий неврологическим отделением </a:t>
            </a:r>
          </a:p>
          <a:p>
            <a:pPr defTabSz="914400">
              <a:lnSpc>
                <a:spcPct val="150000"/>
              </a:lnSpc>
              <a:defRPr sz="1200">
                <a:latin typeface="AvantGardeGothicC"/>
                <a:ea typeface="AvantGardeGothicC"/>
                <a:cs typeface="AvantGardeGothicC"/>
                <a:sym typeface="AvantGardeGothicC"/>
              </a:defRPr>
            </a:pPr>
            <a:r>
              <a:t>медицинского  центра ООО «ЭПИЛЕПСИЯ56»</a:t>
            </a:r>
          </a:p>
          <a:p>
            <a:pPr defTabSz="914400">
              <a:lnSpc>
                <a:spcPct val="150000"/>
              </a:lnSpc>
              <a:defRPr sz="1200">
                <a:latin typeface="AvantGardeGothicC"/>
                <a:ea typeface="AvantGardeGothicC"/>
                <a:cs typeface="AvantGardeGothicC"/>
                <a:sym typeface="AvantGardeGothicC"/>
              </a:defRPr>
            </a:pPr>
            <a:r>
              <a:t>Руководитель оренбургского представительства</a:t>
            </a:r>
          </a:p>
          <a:p>
            <a:pPr defTabSz="914400">
              <a:lnSpc>
                <a:spcPct val="150000"/>
              </a:lnSpc>
              <a:defRPr sz="1200">
                <a:latin typeface="AvantGardeGothicC"/>
                <a:ea typeface="AvantGardeGothicC"/>
                <a:cs typeface="AvantGardeGothicC"/>
                <a:sym typeface="AvantGardeGothicC"/>
              </a:defRPr>
            </a:pPr>
            <a:r>
              <a:t>НП “объединение врачей-эпилптологов и пациентов”.</a:t>
            </a:r>
          </a:p>
        </p:txBody>
      </p:sp>
      <p:sp>
        <p:nvSpPr>
          <p:cNvPr id="8" name="Прямоугольник"/>
          <p:cNvSpPr/>
          <p:nvPr/>
        </p:nvSpPr>
        <p:spPr>
          <a:xfrm>
            <a:off x="6574478" y="6261360"/>
            <a:ext cx="2330727" cy="350622"/>
          </a:xfrm>
          <a:prstGeom prst="rect">
            <a:avLst/>
          </a:prstGeom>
          <a:solidFill>
            <a:srgbClr val="622E6D"/>
          </a:solidFill>
          <a:ln w="12700">
            <a:miter lim="400000"/>
          </a:ln>
        </p:spPr>
        <p:txBody>
          <a:bodyPr lIns="45719" rIns="45719" anchor="ctr"/>
          <a:lstStyle/>
          <a:p>
            <a:pPr>
              <a:defRPr>
                <a:latin typeface="Arial"/>
                <a:ea typeface="Arial"/>
                <a:cs typeface="Arial"/>
                <a:sym typeface="Arial"/>
              </a:defRPr>
            </a:pPr>
            <a:endParaRPr/>
          </a:p>
        </p:txBody>
      </p:sp>
      <p:sp>
        <p:nvSpPr>
          <p:cNvPr id="9" name="ОРЕНБУРГ - 20.10.2023"/>
          <p:cNvSpPr txBox="1"/>
          <p:nvPr/>
        </p:nvSpPr>
        <p:spPr>
          <a:xfrm>
            <a:off x="6671345" y="6324746"/>
            <a:ext cx="2148806" cy="2616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defRPr sz="1100">
                <a:solidFill>
                  <a:srgbClr val="FFFFFF"/>
                </a:solidFill>
                <a:latin typeface="AvantGardeGothicC"/>
                <a:ea typeface="AvantGardeGothicC"/>
                <a:cs typeface="AvantGardeGothicC"/>
                <a:sym typeface="AvantGardeGothicC"/>
              </a:defRPr>
            </a:lvl1pPr>
          </a:lstStyle>
          <a:p>
            <a:r>
              <a:rPr lang="ru-RU" dirty="0" smtClean="0"/>
              <a:t>Москва</a:t>
            </a:r>
            <a:r>
              <a:rPr smtClean="0"/>
              <a:t> </a:t>
            </a:r>
            <a:r>
              <a:rPr/>
              <a:t>– </a:t>
            </a:r>
            <a:r>
              <a:rPr lang="ru-RU" dirty="0" smtClean="0"/>
              <a:t>15</a:t>
            </a:r>
            <a:r>
              <a:rPr smtClean="0"/>
              <a:t>.</a:t>
            </a:r>
            <a:r>
              <a:rPr lang="ru-RU" dirty="0" smtClean="0"/>
              <a:t>05</a:t>
            </a:r>
            <a:r>
              <a:rPr smtClean="0"/>
              <a:t>.202</a:t>
            </a:r>
            <a:r>
              <a:rPr lang="ru-RU" dirty="0" smtClean="0"/>
              <a:t>5</a:t>
            </a:r>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269" name="Прямоугольник"/>
          <p:cNvSpPr/>
          <p:nvPr/>
        </p:nvSpPr>
        <p:spPr>
          <a:xfrm>
            <a:off x="-7843" y="1110406"/>
            <a:ext cx="9159687" cy="4035442"/>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27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271" name="Прямоугольник"/>
          <p:cNvSpPr/>
          <p:nvPr/>
        </p:nvSpPr>
        <p:spPr>
          <a:xfrm>
            <a:off x="-5647" y="5082776"/>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272" name="Заголовок 1"/>
          <p:cNvSpPr txBox="1"/>
          <p:nvPr/>
        </p:nvSpPr>
        <p:spPr>
          <a:xfrm>
            <a:off x="1111322" y="317388"/>
            <a:ext cx="7188718" cy="4312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t>Следственный комитет создаст отделы </a:t>
            </a:r>
          </a:p>
          <a:p>
            <a:pPr defTabSz="731335">
              <a:spcBef>
                <a:spcPts val="200"/>
              </a:spcBef>
              <a:defRPr sz="1200" b="1" u="sng" cap="all">
                <a:solidFill>
                  <a:srgbClr val="FFFFFF"/>
                </a:solidFill>
                <a:latin typeface="AvantGardeGothicC"/>
                <a:ea typeface="AvantGardeGothicC"/>
                <a:cs typeface="AvantGardeGothicC"/>
                <a:sym typeface="AvantGardeGothicC"/>
              </a:defRPr>
            </a:pPr>
            <a:r>
              <a:t>для расследования врачебных ошибок</a:t>
            </a:r>
          </a:p>
        </p:txBody>
      </p:sp>
      <p:sp>
        <p:nvSpPr>
          <p:cNvPr id="273"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274" name="26 ноября 2018, председатель Следственного комитета РФ  Александр Бастрыкин подписал приказ о внесении изменений в штат центрального аппарата СКР и следственных органов.…"/>
          <p:cNvSpPr txBox="1"/>
          <p:nvPr/>
        </p:nvSpPr>
        <p:spPr>
          <a:xfrm>
            <a:off x="363546" y="1477080"/>
            <a:ext cx="8524909" cy="23774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a:pPr>
            <a:r>
              <a:t>26 ноября 2018, </a:t>
            </a:r>
            <a:r>
              <a:rPr b="1">
                <a:solidFill>
                  <a:srgbClr val="E60715"/>
                </a:solidFill>
              </a:rPr>
              <a:t>председатель</a:t>
            </a:r>
            <a:r>
              <a:t> Следственного комитета РФ  </a:t>
            </a:r>
            <a:r>
              <a:rPr b="1">
                <a:solidFill>
                  <a:srgbClr val="E60715"/>
                </a:solidFill>
              </a:rPr>
              <a:t>Александр Бастрыкин</a:t>
            </a:r>
            <a:r>
              <a:t> подписал </a:t>
            </a:r>
            <a:r>
              <a:rPr b="1">
                <a:solidFill>
                  <a:srgbClr val="E60615"/>
                </a:solidFill>
              </a:rPr>
              <a:t>приказ о внесении изменений в штат центрального аппарата СКР</a:t>
            </a:r>
            <a:r>
              <a:t> и следственных органов. </a:t>
            </a:r>
          </a:p>
          <a:p>
            <a:pPr defTabSz="457200">
              <a:lnSpc>
                <a:spcPct val="90000"/>
              </a:lnSpc>
              <a:defRPr sz="1400"/>
            </a:pPr>
            <a:endParaRPr/>
          </a:p>
          <a:p>
            <a:pPr defTabSz="457200">
              <a:lnSpc>
                <a:spcPct val="90000"/>
              </a:lnSpc>
              <a:defRPr sz="1400"/>
            </a:pPr>
            <a:r>
              <a:t>В документе говорится о внесении изменений в штат должностей центрального аппарата СКР. </a:t>
            </a:r>
            <a:r>
              <a:rPr b="1">
                <a:solidFill>
                  <a:srgbClr val="E50615"/>
                </a:solidFill>
              </a:rPr>
              <a:t>Преступлениями в сфере медицины займутся 28 следователей.</a:t>
            </a:r>
          </a:p>
          <a:p>
            <a:pPr defTabSz="457200">
              <a:lnSpc>
                <a:spcPct val="90000"/>
              </a:lnSpc>
              <a:defRPr sz="1400"/>
            </a:pPr>
            <a:endParaRPr/>
          </a:p>
          <a:p>
            <a:pPr defTabSz="457200">
              <a:lnSpc>
                <a:spcPct val="90000"/>
              </a:lnSpc>
              <a:defRPr sz="1400"/>
            </a:pPr>
            <a:r>
              <a:t>Согласно приказу, </a:t>
            </a:r>
            <a:r>
              <a:rPr b="1">
                <a:solidFill>
                  <a:srgbClr val="E60615"/>
                </a:solidFill>
              </a:rPr>
              <a:t>в управлениях создаются отделы по расследованию ятрогенных преступлений</a:t>
            </a:r>
            <a:r>
              <a:t>, то есть связанных с ненадлежащим оказанием медицинских услуг и врачебными ошибками. </a:t>
            </a:r>
          </a:p>
          <a:p>
            <a:pPr defTabSz="457200">
              <a:lnSpc>
                <a:spcPct val="90000"/>
              </a:lnSpc>
              <a:defRPr sz="1400"/>
            </a:pPr>
            <a:endParaRPr/>
          </a:p>
          <a:p>
            <a:pPr defTabSz="457200">
              <a:lnSpc>
                <a:spcPct val="90000"/>
              </a:lnSpc>
              <a:defRPr sz="1400"/>
            </a:pPr>
            <a:r>
              <a:t>Бастрыкин в приказе определил </a:t>
            </a:r>
            <a:r>
              <a:rPr b="1">
                <a:solidFill>
                  <a:srgbClr val="E40615"/>
                </a:solidFill>
              </a:rPr>
              <a:t>три основных приоритета СК</a:t>
            </a:r>
            <a:r>
              <a:t> — борьба с бандитизмом и расследование преступлений прошлых лет, преступлений в отношении несовершеннолетних и </a:t>
            </a:r>
            <a:r>
              <a:rPr b="1">
                <a:solidFill>
                  <a:srgbClr val="E60715"/>
                </a:solidFill>
              </a:rPr>
              <a:t>ятрогенных преступлений</a:t>
            </a:r>
            <a:r>
              <a:t>.</a:t>
            </a:r>
          </a:p>
        </p:txBody>
      </p:sp>
      <p:sp>
        <p:nvSpPr>
          <p:cNvPr id="275" name="Подробнее на РБК: https://www.rbc.ru/society/29/11/2018/5bffa0419a79470a75dba1be?from=main…"/>
          <p:cNvSpPr txBox="1"/>
          <p:nvPr/>
        </p:nvSpPr>
        <p:spPr>
          <a:xfrm>
            <a:off x="3489883" y="5327600"/>
            <a:ext cx="5398887" cy="3936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lgn="r">
              <a:defRPr sz="1000">
                <a:solidFill>
                  <a:srgbClr val="FFFFFF"/>
                </a:solidFill>
              </a:defRPr>
            </a:pPr>
            <a:r>
              <a:t>Подробнее на РБК: </a:t>
            </a:r>
            <a:r>
              <a:rPr u="sng"/>
              <a:t>https://www.rbc.ru/society/29/11/2018/5bffa0419a79470a75dba1be?from=main</a:t>
            </a:r>
          </a:p>
          <a:p>
            <a:pPr algn="r">
              <a:defRPr sz="1000">
                <a:solidFill>
                  <a:srgbClr val="FFFFFF"/>
                </a:solidFill>
              </a:defRPr>
            </a:pPr>
            <a:r>
              <a:t>Авторы: Дмитрий Серков, Маргарита Алехина, Полина Звездина</a:t>
            </a:r>
          </a:p>
        </p:txBody>
      </p:sp>
      <p:pic>
        <p:nvPicPr>
          <p:cNvPr id="276" name="Investigative_Committee_Russia_Emblem.png" descr="Investigative_Committee_Russia_Emblem.png"/>
          <p:cNvPicPr>
            <a:picLocks noChangeAspect="1"/>
          </p:cNvPicPr>
          <p:nvPr/>
        </p:nvPicPr>
        <p:blipFill>
          <a:blip r:embed="rId3" cstate="print">
            <a:extLst/>
          </a:blip>
          <a:stretch>
            <a:fillRect/>
          </a:stretch>
        </p:blipFill>
        <p:spPr>
          <a:xfrm>
            <a:off x="7647954" y="123680"/>
            <a:ext cx="1021834" cy="1214074"/>
          </a:xfrm>
          <a:prstGeom prst="rect">
            <a:avLst/>
          </a:prstGeom>
          <a:ln w="12700">
            <a:miter lim="400000"/>
          </a:ln>
          <a:effectLst>
            <a:outerShdw blurRad="355600" rotWithShape="0">
              <a:srgbClr val="000000">
                <a:alpha val="75000"/>
              </a:srgbClr>
            </a:outerShdw>
          </a:effectLst>
        </p:spPr>
      </p:pic>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pic>
        <p:nvPicPr>
          <p:cNvPr id="287"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288" name="Прямоугольник"/>
          <p:cNvSpPr/>
          <p:nvPr/>
        </p:nvSpPr>
        <p:spPr>
          <a:xfrm>
            <a:off x="-5647" y="4185693"/>
            <a:ext cx="9155294" cy="20188"/>
          </a:xfrm>
          <a:prstGeom prst="rect">
            <a:avLst/>
          </a:prstGeom>
          <a:solidFill>
            <a:srgbClr val="FFFFFF"/>
          </a:solidFill>
          <a:ln w="12700">
            <a:miter lim="400000"/>
          </a:ln>
        </p:spPr>
        <p:txBody>
          <a:bodyPr lIns="45719" rIns="45719" anchor="ctr"/>
          <a:lstStyle/>
          <a:p>
            <a:pPr>
              <a:defRPr>
                <a:solidFill>
                  <a:srgbClr val="FFFFFF"/>
                </a:solidFill>
                <a:latin typeface="Arial"/>
                <a:ea typeface="Arial"/>
                <a:cs typeface="Arial"/>
                <a:sym typeface="Arial"/>
              </a:defRPr>
            </a:pPr>
            <a:endParaRPr/>
          </a:p>
        </p:txBody>
      </p:sp>
      <p:sp>
        <p:nvSpPr>
          <p:cNvPr id="289" name="Заголовок 1"/>
          <p:cNvSpPr txBox="1"/>
          <p:nvPr/>
        </p:nvSpPr>
        <p:spPr>
          <a:xfrm>
            <a:off x="543858" y="1581737"/>
            <a:ext cx="2378592" cy="21897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400" b="1" cap="all">
                <a:solidFill>
                  <a:srgbClr val="FFFFFF"/>
                </a:solidFill>
                <a:latin typeface="AvantGardeGothicC"/>
                <a:ea typeface="AvantGardeGothicC"/>
                <a:cs typeface="AvantGardeGothicC"/>
                <a:sym typeface="AvantGardeGothicC"/>
              </a:defRPr>
            </a:pPr>
            <a:r>
              <a:t>СК издал </a:t>
            </a:r>
          </a:p>
          <a:p>
            <a:pPr defTabSz="731335">
              <a:spcBef>
                <a:spcPts val="200"/>
              </a:spcBef>
              <a:defRPr sz="1400" b="1" cap="all">
                <a:solidFill>
                  <a:srgbClr val="FFFFFF"/>
                </a:solidFill>
                <a:latin typeface="AvantGardeGothicC"/>
                <a:ea typeface="AvantGardeGothicC"/>
                <a:cs typeface="AvantGardeGothicC"/>
                <a:sym typeface="AvantGardeGothicC"/>
              </a:defRPr>
            </a:pPr>
            <a:r>
              <a:t>методические </a:t>
            </a:r>
          </a:p>
          <a:p>
            <a:pPr defTabSz="731335">
              <a:spcBef>
                <a:spcPts val="200"/>
              </a:spcBef>
              <a:defRPr sz="1400" b="1" cap="all">
                <a:solidFill>
                  <a:srgbClr val="FFFFFF"/>
                </a:solidFill>
                <a:latin typeface="AvantGardeGothicC"/>
                <a:ea typeface="AvantGardeGothicC"/>
                <a:cs typeface="AvantGardeGothicC"/>
                <a:sym typeface="AvantGardeGothicC"/>
              </a:defRPr>
            </a:pPr>
            <a:r>
              <a:t>рекомендации - </a:t>
            </a:r>
          </a:p>
          <a:p>
            <a:pPr defTabSz="731335">
              <a:spcBef>
                <a:spcPts val="200"/>
              </a:spcBef>
              <a:defRPr sz="1400" b="1" cap="all">
                <a:solidFill>
                  <a:srgbClr val="FFFFFF"/>
                </a:solidFill>
                <a:latin typeface="AvantGardeGothicC"/>
                <a:ea typeface="AvantGardeGothicC"/>
                <a:cs typeface="AvantGardeGothicC"/>
                <a:sym typeface="AvantGardeGothicC"/>
              </a:defRPr>
            </a:pPr>
            <a:r>
              <a:t>как, когда </a:t>
            </a:r>
          </a:p>
          <a:p>
            <a:pPr defTabSz="731335">
              <a:spcBef>
                <a:spcPts val="200"/>
              </a:spcBef>
              <a:defRPr sz="1400" b="1" cap="all">
                <a:solidFill>
                  <a:srgbClr val="FFFFFF"/>
                </a:solidFill>
                <a:latin typeface="AvantGardeGothicC"/>
                <a:ea typeface="AvantGardeGothicC"/>
                <a:cs typeface="AvantGardeGothicC"/>
                <a:sym typeface="AvantGardeGothicC"/>
              </a:defRPr>
            </a:pPr>
            <a:r>
              <a:t>и за что </a:t>
            </a:r>
          </a:p>
          <a:p>
            <a:pPr defTabSz="731335">
              <a:spcBef>
                <a:spcPts val="200"/>
              </a:spcBef>
              <a:defRPr sz="1400" b="1" cap="all">
                <a:solidFill>
                  <a:srgbClr val="FFFFFF"/>
                </a:solidFill>
                <a:latin typeface="AvantGardeGothicC"/>
                <a:ea typeface="AvantGardeGothicC"/>
                <a:cs typeface="AvantGardeGothicC"/>
                <a:sym typeface="AvantGardeGothicC"/>
              </a:defRPr>
            </a:pPr>
            <a:r>
              <a:t>преследовать </a:t>
            </a:r>
          </a:p>
          <a:p>
            <a:pPr defTabSz="731335">
              <a:spcBef>
                <a:spcPts val="200"/>
              </a:spcBef>
              <a:defRPr sz="1400" b="1" cap="all">
                <a:solidFill>
                  <a:srgbClr val="FFFFFF"/>
                </a:solidFill>
                <a:latin typeface="AvantGardeGothicC"/>
                <a:ea typeface="AvantGardeGothicC"/>
                <a:cs typeface="AvantGardeGothicC"/>
                <a:sym typeface="AvantGardeGothicC"/>
              </a:defRPr>
            </a:pPr>
            <a:r>
              <a:t>врачей </a:t>
            </a:r>
          </a:p>
          <a:p>
            <a:pPr defTabSz="731335">
              <a:spcBef>
                <a:spcPts val="200"/>
              </a:spcBef>
              <a:defRPr sz="1400" b="1" cap="all">
                <a:solidFill>
                  <a:srgbClr val="FFFFFF"/>
                </a:solidFill>
                <a:latin typeface="AvantGardeGothicC"/>
                <a:ea typeface="AvantGardeGothicC"/>
                <a:cs typeface="AvantGardeGothicC"/>
                <a:sym typeface="AvantGardeGothicC"/>
              </a:defRPr>
            </a:pPr>
            <a:r>
              <a:t>в уголовном </a:t>
            </a:r>
          </a:p>
          <a:p>
            <a:pPr defTabSz="731335">
              <a:spcBef>
                <a:spcPts val="200"/>
              </a:spcBef>
              <a:defRPr sz="1400" b="1" cap="all">
                <a:solidFill>
                  <a:srgbClr val="FFFFFF"/>
                </a:solidFill>
                <a:latin typeface="AvantGardeGothicC"/>
                <a:ea typeface="AvantGardeGothicC"/>
                <a:cs typeface="AvantGardeGothicC"/>
                <a:sym typeface="AvantGardeGothicC"/>
              </a:defRPr>
            </a:pPr>
            <a:r>
              <a:t>порядке. </a:t>
            </a:r>
          </a:p>
        </p:txBody>
      </p:sp>
      <p:sp>
        <p:nvSpPr>
          <p:cNvPr id="290" name="Прямоугольник"/>
          <p:cNvSpPr/>
          <p:nvPr/>
        </p:nvSpPr>
        <p:spPr>
          <a:xfrm>
            <a:off x="-8733" y="1147324"/>
            <a:ext cx="9155294" cy="20188"/>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291" name="приказ.png" descr="приказ.png"/>
          <p:cNvPicPr>
            <a:picLocks noChangeAspect="1"/>
          </p:cNvPicPr>
          <p:nvPr/>
        </p:nvPicPr>
        <p:blipFill>
          <a:blip r:embed="rId3">
            <a:extLst/>
          </a:blip>
          <a:stretch>
            <a:fillRect/>
          </a:stretch>
        </p:blipFill>
        <p:spPr>
          <a:xfrm>
            <a:off x="3073677" y="55246"/>
            <a:ext cx="5705881" cy="5885311"/>
          </a:xfrm>
          <a:prstGeom prst="rect">
            <a:avLst/>
          </a:prstGeom>
          <a:ln w="12700">
            <a:miter lim="400000"/>
          </a:ln>
          <a:effectLst>
            <a:outerShdw blurRad="355600" rotWithShape="0">
              <a:srgbClr val="000000">
                <a:alpha val="75000"/>
              </a:srgbClr>
            </a:outerShdw>
          </a:effectLst>
        </p:spPr>
      </p:pic>
      <p:pic>
        <p:nvPicPr>
          <p:cNvPr id="292" name="Investigative_Committee_Russia_Emblem.png" descr="Investigative_Committee_Russia_Emblem.png"/>
          <p:cNvPicPr>
            <a:picLocks noChangeAspect="1"/>
          </p:cNvPicPr>
          <p:nvPr/>
        </p:nvPicPr>
        <p:blipFill>
          <a:blip r:embed="rId4" cstate="print">
            <a:extLst/>
          </a:blip>
          <a:stretch>
            <a:fillRect/>
          </a:stretch>
        </p:blipFill>
        <p:spPr>
          <a:xfrm>
            <a:off x="7647954" y="123680"/>
            <a:ext cx="1021834" cy="1214074"/>
          </a:xfrm>
          <a:prstGeom prst="rect">
            <a:avLst/>
          </a:prstGeom>
          <a:ln w="12700">
            <a:miter lim="400000"/>
          </a:ln>
          <a:effectLst>
            <a:outerShdw blurRad="355600" rotWithShape="0">
              <a:srgbClr val="000000">
                <a:alpha val="75000"/>
              </a:srgbClr>
            </a:outerShdw>
          </a:effectLst>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294" name="Прямоугольник"/>
          <p:cNvSpPr/>
          <p:nvPr/>
        </p:nvSpPr>
        <p:spPr>
          <a:xfrm>
            <a:off x="-7843" y="2470114"/>
            <a:ext cx="9159687" cy="3735836"/>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295"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296" name="Прямоугольник"/>
          <p:cNvSpPr/>
          <p:nvPr/>
        </p:nvSpPr>
        <p:spPr>
          <a:xfrm>
            <a:off x="-5647" y="615349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297" name="Заголовок 1"/>
          <p:cNvSpPr txBox="1"/>
          <p:nvPr/>
        </p:nvSpPr>
        <p:spPr>
          <a:xfrm>
            <a:off x="1040076" y="1118669"/>
            <a:ext cx="7188717" cy="837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cap="all">
                <a:solidFill>
                  <a:srgbClr val="FFFFFF"/>
                </a:solidFill>
                <a:latin typeface="AvantGardeGothicC"/>
                <a:ea typeface="AvantGardeGothicC"/>
                <a:cs typeface="AvantGardeGothicC"/>
                <a:sym typeface="AvantGardeGothicC"/>
              </a:defRPr>
            </a:pPr>
            <a:r>
              <a:t>Особенно прекрасен перл</a:t>
            </a:r>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 «... если смерть наступила от заболевания либо травмы, то дефект допущен...». </a:t>
            </a:r>
          </a:p>
        </p:txBody>
      </p:sp>
      <p:sp>
        <p:nvSpPr>
          <p:cNvPr id="298" name="Прямоугольник"/>
          <p:cNvSpPr/>
          <p:nvPr/>
        </p:nvSpPr>
        <p:spPr>
          <a:xfrm>
            <a:off x="-5647" y="2502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299" name="То есть, составителям сего и в голову не пришло (а, скорее, пришло), что человек вообще-то смертен.…"/>
          <p:cNvSpPr txBox="1"/>
          <p:nvPr/>
        </p:nvSpPr>
        <p:spPr>
          <a:xfrm>
            <a:off x="371980" y="2758332"/>
            <a:ext cx="8524908" cy="30064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a:pPr>
            <a:r>
              <a:t>То есть, составителям сего и в голову не пришло (а, скорее, пришло), что человек вообще-то смертен. </a:t>
            </a:r>
          </a:p>
          <a:p>
            <a:pPr defTabSz="457200">
              <a:lnSpc>
                <a:spcPct val="90000"/>
              </a:lnSpc>
              <a:defRPr sz="1400"/>
            </a:pPr>
            <a:r>
              <a:t>И любую смерть они ставят в вину медицинским работникам. </a:t>
            </a:r>
          </a:p>
          <a:p>
            <a:pPr defTabSz="457200">
              <a:lnSpc>
                <a:spcPct val="90000"/>
              </a:lnSpc>
              <a:defRPr sz="1400"/>
            </a:pPr>
            <a:endParaRPr/>
          </a:p>
          <a:p>
            <a:pPr defTabSz="457200">
              <a:lnSpc>
                <a:spcPct val="90000"/>
              </a:lnSpc>
              <a:defRPr sz="1400"/>
            </a:pPr>
            <a:endParaRPr/>
          </a:p>
          <a:p>
            <a:pPr defTabSz="457200">
              <a:lnSpc>
                <a:spcPct val="90000"/>
              </a:lnSpc>
              <a:defRPr sz="1400"/>
            </a:pPr>
            <a:r>
              <a:t>Короче говоря, </a:t>
            </a:r>
            <a:r>
              <a:rPr b="1">
                <a:solidFill>
                  <a:srgbClr val="F45251"/>
                </a:solidFill>
              </a:rPr>
              <a:t>выявлено новое организованное преступное сообщество</a:t>
            </a:r>
            <a:r>
              <a:t>, возглавляемое хирургами, акушерами-гинекологами и анестезиологами-реаниматологами. </a:t>
            </a:r>
          </a:p>
          <a:p>
            <a:pPr defTabSz="457200">
              <a:lnSpc>
                <a:spcPct val="90000"/>
              </a:lnSpc>
              <a:defRPr sz="1400"/>
            </a:pPr>
            <a:endParaRPr/>
          </a:p>
          <a:p>
            <a:pPr defTabSz="457200">
              <a:lnSpc>
                <a:spcPct val="90000"/>
              </a:lnSpc>
              <a:defRPr sz="1400"/>
            </a:pPr>
            <a:r>
              <a:t>Банда, в основном, состоит из опытных врачей. Наиболее активна по понедельникам. Часто - по четвергам. </a:t>
            </a:r>
          </a:p>
          <a:p>
            <a:pPr defTabSz="457200">
              <a:lnSpc>
                <a:spcPct val="90000"/>
              </a:lnSpc>
              <a:defRPr sz="1400"/>
            </a:pPr>
            <a:endParaRPr/>
          </a:p>
          <a:p>
            <a:pPr defTabSz="457200">
              <a:lnSpc>
                <a:spcPct val="90000"/>
              </a:lnSpc>
              <a:defRPr sz="1400" b="1">
                <a:solidFill>
                  <a:srgbClr val="F55152"/>
                </a:solidFill>
              </a:defRPr>
            </a:pPr>
            <a:r>
              <a:t>Бойтесь. </a:t>
            </a:r>
          </a:p>
          <a:p>
            <a:pPr defTabSz="457200">
              <a:lnSpc>
                <a:spcPct val="90000"/>
              </a:lnSpc>
              <a:defRPr sz="1400"/>
            </a:pPr>
            <a:endParaRPr/>
          </a:p>
          <a:p>
            <a:pPr defTabSz="457200">
              <a:lnSpc>
                <a:spcPct val="90000"/>
              </a:lnSpc>
              <a:defRPr sz="1400"/>
            </a:pPr>
            <a:endParaRPr/>
          </a:p>
          <a:p>
            <a:pPr defTabSz="457200">
              <a:lnSpc>
                <a:spcPct val="90000"/>
              </a:lnSpc>
              <a:defRPr sz="1400"/>
            </a:pPr>
            <a:endParaRPr/>
          </a:p>
        </p:txBody>
      </p:sp>
      <p:pic>
        <p:nvPicPr>
          <p:cNvPr id="300" name="thief.png" descr="thief.png"/>
          <p:cNvPicPr>
            <a:picLocks noChangeAspect="1"/>
          </p:cNvPicPr>
          <p:nvPr/>
        </p:nvPicPr>
        <p:blipFill>
          <a:blip r:embed="rId3" cstate="print">
            <a:extLst/>
          </a:blip>
          <a:srcRect r="2" b="2"/>
          <a:stretch>
            <a:fillRect/>
          </a:stretch>
        </p:blipFill>
        <p:spPr>
          <a:xfrm>
            <a:off x="3565088" y="4729496"/>
            <a:ext cx="1355329" cy="1355329"/>
          </a:xfrm>
          <a:custGeom>
            <a:avLst/>
            <a:gdLst/>
            <a:ahLst/>
            <a:cxnLst>
              <a:cxn ang="0">
                <a:pos x="wd2" y="hd2"/>
              </a:cxn>
              <a:cxn ang="5400000">
                <a:pos x="wd2" y="hd2"/>
              </a:cxn>
              <a:cxn ang="10800000">
                <a:pos x="wd2" y="hd2"/>
              </a:cxn>
              <a:cxn ang="16200000">
                <a:pos x="wd2" y="hd2"/>
              </a:cxn>
            </a:cxnLst>
            <a:rect l="0" t="0" r="r" b="b"/>
            <a:pathLst>
              <a:path w="21563" h="21600" extrusionOk="0">
                <a:moveTo>
                  <a:pt x="0" y="0"/>
                </a:moveTo>
                <a:lnTo>
                  <a:pt x="0" y="10803"/>
                </a:lnTo>
                <a:lnTo>
                  <a:pt x="0" y="21600"/>
                </a:lnTo>
                <a:lnTo>
                  <a:pt x="10785" y="21600"/>
                </a:lnTo>
                <a:lnTo>
                  <a:pt x="21563" y="21600"/>
                </a:lnTo>
                <a:lnTo>
                  <a:pt x="21563" y="10803"/>
                </a:lnTo>
                <a:lnTo>
                  <a:pt x="21563" y="0"/>
                </a:lnTo>
                <a:lnTo>
                  <a:pt x="10785" y="0"/>
                </a:lnTo>
                <a:lnTo>
                  <a:pt x="0" y="0"/>
                </a:lnTo>
                <a:close/>
                <a:moveTo>
                  <a:pt x="6832" y="2056"/>
                </a:moveTo>
                <a:cubicBezTo>
                  <a:pt x="6851" y="2075"/>
                  <a:pt x="6741" y="2473"/>
                  <a:pt x="6586" y="2935"/>
                </a:cubicBezTo>
                <a:cubicBezTo>
                  <a:pt x="6314" y="3744"/>
                  <a:pt x="6303" y="3859"/>
                  <a:pt x="6340" y="6211"/>
                </a:cubicBezTo>
                <a:cubicBezTo>
                  <a:pt x="6366" y="7954"/>
                  <a:pt x="6423" y="8727"/>
                  <a:pt x="6529" y="8912"/>
                </a:cubicBezTo>
                <a:cubicBezTo>
                  <a:pt x="6663" y="9147"/>
                  <a:pt x="6640" y="9201"/>
                  <a:pt x="6327" y="9494"/>
                </a:cubicBezTo>
                <a:cubicBezTo>
                  <a:pt x="6048" y="9755"/>
                  <a:pt x="5986" y="9906"/>
                  <a:pt x="5986" y="10291"/>
                </a:cubicBezTo>
                <a:cubicBezTo>
                  <a:pt x="5986" y="10638"/>
                  <a:pt x="5904" y="10863"/>
                  <a:pt x="5689" y="11119"/>
                </a:cubicBezTo>
                <a:cubicBezTo>
                  <a:pt x="5435" y="11422"/>
                  <a:pt x="5404" y="11543"/>
                  <a:pt x="5449" y="12037"/>
                </a:cubicBezTo>
                <a:cubicBezTo>
                  <a:pt x="5478" y="12350"/>
                  <a:pt x="5520" y="12679"/>
                  <a:pt x="5544" y="12764"/>
                </a:cubicBezTo>
                <a:cubicBezTo>
                  <a:pt x="5572" y="12863"/>
                  <a:pt x="5130" y="13176"/>
                  <a:pt x="4294" y="13637"/>
                </a:cubicBezTo>
                <a:cubicBezTo>
                  <a:pt x="3580" y="14030"/>
                  <a:pt x="2810" y="14519"/>
                  <a:pt x="2589" y="14725"/>
                </a:cubicBezTo>
                <a:cubicBezTo>
                  <a:pt x="2368" y="14930"/>
                  <a:pt x="2084" y="15246"/>
                  <a:pt x="1958" y="15427"/>
                </a:cubicBezTo>
                <a:lnTo>
                  <a:pt x="1724" y="15756"/>
                </a:lnTo>
                <a:lnTo>
                  <a:pt x="1427" y="14965"/>
                </a:lnTo>
                <a:cubicBezTo>
                  <a:pt x="-37" y="11127"/>
                  <a:pt x="918" y="6807"/>
                  <a:pt x="3852" y="4010"/>
                </a:cubicBezTo>
                <a:cubicBezTo>
                  <a:pt x="4247" y="3633"/>
                  <a:pt x="4804" y="3169"/>
                  <a:pt x="5083" y="2979"/>
                </a:cubicBezTo>
                <a:cubicBezTo>
                  <a:pt x="5641" y="2600"/>
                  <a:pt x="6776" y="1999"/>
                  <a:pt x="6832" y="2056"/>
                </a:cubicBezTo>
                <a:close/>
                <a:moveTo>
                  <a:pt x="14731" y="2056"/>
                </a:moveTo>
                <a:cubicBezTo>
                  <a:pt x="14750" y="2036"/>
                  <a:pt x="15037" y="2160"/>
                  <a:pt x="15369" y="2328"/>
                </a:cubicBezTo>
                <a:cubicBezTo>
                  <a:pt x="15605" y="2447"/>
                  <a:pt x="15839" y="2575"/>
                  <a:pt x="16063" y="2713"/>
                </a:cubicBezTo>
                <a:cubicBezTo>
                  <a:pt x="16513" y="2991"/>
                  <a:pt x="16938" y="3306"/>
                  <a:pt x="17339" y="3656"/>
                </a:cubicBezTo>
                <a:cubicBezTo>
                  <a:pt x="17539" y="3831"/>
                  <a:pt x="17733" y="4014"/>
                  <a:pt x="17920" y="4206"/>
                </a:cubicBezTo>
                <a:cubicBezTo>
                  <a:pt x="18294" y="4591"/>
                  <a:pt x="18639" y="5010"/>
                  <a:pt x="18955" y="5459"/>
                </a:cubicBezTo>
                <a:cubicBezTo>
                  <a:pt x="19272" y="5907"/>
                  <a:pt x="19561" y="6388"/>
                  <a:pt x="19814" y="6894"/>
                </a:cubicBezTo>
                <a:cubicBezTo>
                  <a:pt x="19964" y="7194"/>
                  <a:pt x="20096" y="7500"/>
                  <a:pt x="20212" y="7818"/>
                </a:cubicBezTo>
                <a:cubicBezTo>
                  <a:pt x="20328" y="8136"/>
                  <a:pt x="20426" y="8466"/>
                  <a:pt x="20509" y="8798"/>
                </a:cubicBezTo>
                <a:cubicBezTo>
                  <a:pt x="20550" y="8964"/>
                  <a:pt x="20583" y="9129"/>
                  <a:pt x="20616" y="9298"/>
                </a:cubicBezTo>
                <a:cubicBezTo>
                  <a:pt x="20648" y="9468"/>
                  <a:pt x="20680" y="9639"/>
                  <a:pt x="20704" y="9810"/>
                </a:cubicBezTo>
                <a:cubicBezTo>
                  <a:pt x="20777" y="10324"/>
                  <a:pt x="20809" y="10843"/>
                  <a:pt x="20805" y="11366"/>
                </a:cubicBezTo>
                <a:cubicBezTo>
                  <a:pt x="20804" y="11541"/>
                  <a:pt x="20803" y="11717"/>
                  <a:pt x="20793" y="11891"/>
                </a:cubicBezTo>
                <a:cubicBezTo>
                  <a:pt x="20792" y="11906"/>
                  <a:pt x="20787" y="11921"/>
                  <a:pt x="20786" y="11935"/>
                </a:cubicBezTo>
                <a:cubicBezTo>
                  <a:pt x="20766" y="12269"/>
                  <a:pt x="20731" y="12604"/>
                  <a:pt x="20679" y="12935"/>
                </a:cubicBezTo>
                <a:cubicBezTo>
                  <a:pt x="20625" y="13280"/>
                  <a:pt x="20553" y="13622"/>
                  <a:pt x="20464" y="13959"/>
                </a:cubicBezTo>
                <a:cubicBezTo>
                  <a:pt x="20420" y="14128"/>
                  <a:pt x="20366" y="14293"/>
                  <a:pt x="20313" y="14459"/>
                </a:cubicBezTo>
                <a:cubicBezTo>
                  <a:pt x="20260" y="14625"/>
                  <a:pt x="20204" y="14790"/>
                  <a:pt x="20142" y="14952"/>
                </a:cubicBezTo>
                <a:cubicBezTo>
                  <a:pt x="19981" y="15376"/>
                  <a:pt x="19837" y="15718"/>
                  <a:pt x="19820" y="15718"/>
                </a:cubicBezTo>
                <a:cubicBezTo>
                  <a:pt x="19803" y="15718"/>
                  <a:pt x="19648" y="15515"/>
                  <a:pt x="19473" y="15262"/>
                </a:cubicBezTo>
                <a:cubicBezTo>
                  <a:pt x="19374" y="15120"/>
                  <a:pt x="19283" y="14996"/>
                  <a:pt x="19176" y="14883"/>
                </a:cubicBezTo>
                <a:cubicBezTo>
                  <a:pt x="19070" y="14769"/>
                  <a:pt x="18943" y="14664"/>
                  <a:pt x="18785" y="14548"/>
                </a:cubicBezTo>
                <a:cubicBezTo>
                  <a:pt x="18627" y="14431"/>
                  <a:pt x="18432" y="14306"/>
                  <a:pt x="18179" y="14155"/>
                </a:cubicBezTo>
                <a:cubicBezTo>
                  <a:pt x="17925" y="14005"/>
                  <a:pt x="17617" y="13829"/>
                  <a:pt x="17225" y="13611"/>
                </a:cubicBezTo>
                <a:cubicBezTo>
                  <a:pt x="16825" y="13389"/>
                  <a:pt x="16515" y="13205"/>
                  <a:pt x="16310" y="13061"/>
                </a:cubicBezTo>
                <a:cubicBezTo>
                  <a:pt x="16206" y="12989"/>
                  <a:pt x="16132" y="12927"/>
                  <a:pt x="16082" y="12878"/>
                </a:cubicBezTo>
                <a:cubicBezTo>
                  <a:pt x="16058" y="12853"/>
                  <a:pt x="16043" y="12827"/>
                  <a:pt x="16032" y="12808"/>
                </a:cubicBezTo>
                <a:cubicBezTo>
                  <a:pt x="16021" y="12790"/>
                  <a:pt x="16016" y="12776"/>
                  <a:pt x="16019" y="12764"/>
                </a:cubicBezTo>
                <a:cubicBezTo>
                  <a:pt x="16043" y="12679"/>
                  <a:pt x="16090" y="12346"/>
                  <a:pt x="16120" y="12024"/>
                </a:cubicBezTo>
                <a:cubicBezTo>
                  <a:pt x="16144" y="11764"/>
                  <a:pt x="16147" y="11609"/>
                  <a:pt x="16114" y="11486"/>
                </a:cubicBezTo>
                <a:cubicBezTo>
                  <a:pt x="16080" y="11364"/>
                  <a:pt x="16005" y="11276"/>
                  <a:pt x="15874" y="11145"/>
                </a:cubicBezTo>
                <a:cubicBezTo>
                  <a:pt x="15816" y="11086"/>
                  <a:pt x="15767" y="11030"/>
                  <a:pt x="15729" y="10974"/>
                </a:cubicBezTo>
                <a:cubicBezTo>
                  <a:pt x="15690" y="10919"/>
                  <a:pt x="15663" y="10865"/>
                  <a:pt x="15640" y="10803"/>
                </a:cubicBezTo>
                <a:cubicBezTo>
                  <a:pt x="15618" y="10741"/>
                  <a:pt x="15606" y="10672"/>
                  <a:pt x="15596" y="10594"/>
                </a:cubicBezTo>
                <a:cubicBezTo>
                  <a:pt x="15587" y="10518"/>
                  <a:pt x="15583" y="10436"/>
                  <a:pt x="15583" y="10335"/>
                </a:cubicBezTo>
                <a:cubicBezTo>
                  <a:pt x="15583" y="10143"/>
                  <a:pt x="15565" y="10006"/>
                  <a:pt x="15527" y="9892"/>
                </a:cubicBezTo>
                <a:cubicBezTo>
                  <a:pt x="15522" y="9879"/>
                  <a:pt x="15519" y="9867"/>
                  <a:pt x="15514" y="9854"/>
                </a:cubicBezTo>
                <a:cubicBezTo>
                  <a:pt x="15489" y="9794"/>
                  <a:pt x="15452" y="9735"/>
                  <a:pt x="15407" y="9677"/>
                </a:cubicBezTo>
                <a:cubicBezTo>
                  <a:pt x="15361" y="9618"/>
                  <a:pt x="15308" y="9561"/>
                  <a:pt x="15236" y="9494"/>
                </a:cubicBezTo>
                <a:cubicBezTo>
                  <a:pt x="15158" y="9421"/>
                  <a:pt x="15097" y="9360"/>
                  <a:pt x="15053" y="9310"/>
                </a:cubicBezTo>
                <a:cubicBezTo>
                  <a:pt x="15009" y="9260"/>
                  <a:pt x="14984" y="9218"/>
                  <a:pt x="14971" y="9178"/>
                </a:cubicBezTo>
                <a:cubicBezTo>
                  <a:pt x="14944" y="9098"/>
                  <a:pt x="14967" y="9029"/>
                  <a:pt x="15034" y="8912"/>
                </a:cubicBezTo>
                <a:cubicBezTo>
                  <a:pt x="15140" y="8727"/>
                  <a:pt x="15197" y="7954"/>
                  <a:pt x="15224" y="6211"/>
                </a:cubicBezTo>
                <a:cubicBezTo>
                  <a:pt x="15246" y="4741"/>
                  <a:pt x="15251" y="4145"/>
                  <a:pt x="15186" y="3706"/>
                </a:cubicBezTo>
                <a:cubicBezTo>
                  <a:pt x="15146" y="3443"/>
                  <a:pt x="15079" y="3238"/>
                  <a:pt x="14977" y="2935"/>
                </a:cubicBezTo>
                <a:cubicBezTo>
                  <a:pt x="14900" y="2704"/>
                  <a:pt x="14833" y="2486"/>
                  <a:pt x="14788" y="2328"/>
                </a:cubicBezTo>
                <a:cubicBezTo>
                  <a:pt x="14743" y="2169"/>
                  <a:pt x="14721" y="2066"/>
                  <a:pt x="14731" y="2056"/>
                </a:cubicBezTo>
                <a:close/>
              </a:path>
            </a:pathLst>
          </a:custGeom>
          <a:ln w="12700">
            <a:miter lim="400000"/>
          </a:ln>
        </p:spPr>
      </p:pic>
      <p:sp>
        <p:nvSpPr>
          <p:cNvPr id="301" name="Бойтесь."/>
          <p:cNvSpPr txBox="1"/>
          <p:nvPr/>
        </p:nvSpPr>
        <p:spPr>
          <a:xfrm>
            <a:off x="5357818" y="5143512"/>
            <a:ext cx="5621178" cy="6740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4200" b="1">
                <a:solidFill>
                  <a:srgbClr val="F55152"/>
                </a:solidFill>
              </a:defRPr>
            </a:lvl1pPr>
          </a:lstStyle>
          <a:p>
            <a:r>
              <a:rPr>
                <a:solidFill>
                  <a:schemeClr val="accent2">
                    <a:lumMod val="20000"/>
                    <a:lumOff val="80000"/>
                  </a:schemeClr>
                </a:solidFill>
              </a:rPr>
              <a:t>Бойтесь. </a:t>
            </a:r>
          </a:p>
        </p:txBody>
      </p:sp>
      <p:sp>
        <p:nvSpPr>
          <p:cNvPr id="302" name="Бойтесь."/>
          <p:cNvSpPr txBox="1"/>
          <p:nvPr/>
        </p:nvSpPr>
        <p:spPr>
          <a:xfrm>
            <a:off x="1330882" y="5090101"/>
            <a:ext cx="5621178" cy="6740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4200" b="1">
                <a:solidFill>
                  <a:srgbClr val="F55152"/>
                </a:solidFill>
              </a:defRPr>
            </a:lvl1pPr>
          </a:lstStyle>
          <a:p>
            <a:r>
              <a:rPr>
                <a:solidFill>
                  <a:schemeClr val="accent2">
                    <a:lumMod val="20000"/>
                    <a:lumOff val="80000"/>
                  </a:schemeClr>
                </a:solidFill>
              </a:rPr>
              <a:t>Бойтесь. </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11" name="Прямоугольник"/>
          <p:cNvSpPr/>
          <p:nvPr/>
        </p:nvSpPr>
        <p:spPr>
          <a:xfrm>
            <a:off x="-23525" y="1659889"/>
            <a:ext cx="9191050" cy="4029704"/>
          </a:xfrm>
          <a:prstGeom prst="rect">
            <a:avLst/>
          </a:prstGeom>
          <a:solidFill>
            <a:srgbClr val="FFFFFF"/>
          </a:solidFill>
          <a:ln w="12700">
            <a:solidFill>
              <a:schemeClr val="accent1"/>
            </a:solidFill>
            <a:miter/>
          </a:ln>
        </p:spPr>
        <p:txBody>
          <a:bodyPr lIns="45719" rIns="45719" anchor="ctr"/>
          <a:lstStyle/>
          <a:p>
            <a:endParaRPr/>
          </a:p>
        </p:txBody>
      </p:sp>
      <p:pic>
        <p:nvPicPr>
          <p:cNvPr id="312"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13" name="Прямоугольник"/>
          <p:cNvSpPr/>
          <p:nvPr/>
        </p:nvSpPr>
        <p:spPr>
          <a:xfrm>
            <a:off x="-5647" y="5631131"/>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14" name="Заголовок 1"/>
          <p:cNvSpPr txBox="1"/>
          <p:nvPr/>
        </p:nvSpPr>
        <p:spPr>
          <a:xfrm>
            <a:off x="1082836" y="158104"/>
            <a:ext cx="7711397" cy="11182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cap="all">
                <a:solidFill>
                  <a:srgbClr val="FFFFFF"/>
                </a:solidFill>
                <a:latin typeface="AvantGardeGothicC"/>
                <a:ea typeface="AvantGardeGothicC"/>
                <a:cs typeface="AvantGardeGothicC"/>
                <a:sym typeface="AvantGardeGothicC"/>
              </a:defRPr>
            </a:pPr>
            <a:r>
              <a:t>Федеральный закон от 26.07.2019 № 224-ФЗ </a:t>
            </a:r>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"О внесении изменений в Федеральный закон </a:t>
            </a:r>
          </a:p>
          <a:p>
            <a:pPr defTabSz="731335">
              <a:spcBef>
                <a:spcPts val="200"/>
              </a:spcBef>
              <a:defRPr sz="1200" b="1" cap="all">
                <a:solidFill>
                  <a:srgbClr val="FFFFFF"/>
                </a:solidFill>
                <a:latin typeface="AvantGardeGothicC"/>
                <a:ea typeface="AvantGardeGothicC"/>
                <a:cs typeface="AvantGardeGothicC"/>
                <a:sym typeface="AvantGardeGothicC"/>
              </a:defRPr>
            </a:pPr>
            <a:r>
              <a:t>"О государственной судебно-экспертной деятельности в Российской Федерации" </a:t>
            </a:r>
          </a:p>
          <a:p>
            <a:pPr defTabSz="731335">
              <a:spcBef>
                <a:spcPts val="200"/>
              </a:spcBef>
              <a:defRPr sz="1200" b="1" cap="all">
                <a:solidFill>
                  <a:srgbClr val="FFFFFF"/>
                </a:solidFill>
                <a:latin typeface="AvantGardeGothicC"/>
                <a:ea typeface="AvantGardeGothicC"/>
                <a:cs typeface="AvantGardeGothicC"/>
                <a:sym typeface="AvantGardeGothicC"/>
              </a:defRPr>
            </a:pPr>
            <a:r>
              <a:t>и Федеральный </a:t>
            </a:r>
            <a:r>
              <a:rPr/>
              <a:t>закон </a:t>
            </a:r>
            <a:r>
              <a:rPr lang="ru-RU" dirty="0" smtClean="0"/>
              <a:t> </a:t>
            </a:r>
            <a:r>
              <a:rPr smtClean="0"/>
              <a:t>"</a:t>
            </a:r>
            <a:r>
              <a:t>О Следственном комитете Российской Федерации"</a:t>
            </a:r>
          </a:p>
        </p:txBody>
      </p:sp>
      <p:sp>
        <p:nvSpPr>
          <p:cNvPr id="315" name="Прямоугольник"/>
          <p:cNvSpPr/>
          <p:nvPr/>
        </p:nvSpPr>
        <p:spPr>
          <a:xfrm>
            <a:off x="-5647" y="1695809"/>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16" name="Так вот. Все законодательные процедуры ожидаемо быстро завершены и 26 июля 2019 года закон уже подписан президентом.…"/>
          <p:cNvSpPr txBox="1"/>
          <p:nvPr/>
        </p:nvSpPr>
        <p:spPr>
          <a:xfrm>
            <a:off x="239026" y="1812740"/>
            <a:ext cx="8665948" cy="31947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a:pPr>
            <a:r>
              <a:rPr smtClean="0"/>
              <a:t>26 </a:t>
            </a:r>
            <a:r>
              <a:t>июля 2019 года </a:t>
            </a:r>
            <a:r>
              <a:rPr/>
              <a:t>закон </a:t>
            </a:r>
            <a:r>
              <a:rPr smtClean="0"/>
              <a:t>подписан </a:t>
            </a:r>
            <a:r>
              <a:t>президентом. </a:t>
            </a:r>
          </a:p>
          <a:p>
            <a:pPr defTabSz="457200">
              <a:lnSpc>
                <a:spcPct val="90000"/>
              </a:lnSpc>
              <a:defRPr sz="1400"/>
            </a:pPr>
            <a:endParaRPr/>
          </a:p>
          <a:p>
            <a:pPr defTabSz="457200">
              <a:lnSpc>
                <a:spcPct val="90000"/>
              </a:lnSpc>
              <a:defRPr sz="1400" b="1">
                <a:solidFill>
                  <a:srgbClr val="E70917"/>
                </a:solidFill>
              </a:defRPr>
            </a:pPr>
            <a:r>
              <a:rPr>
                <a:solidFill>
                  <a:schemeClr val="tx1"/>
                </a:solidFill>
              </a:rPr>
              <a:t>Статья 2</a:t>
            </a:r>
          </a:p>
          <a:p>
            <a:pPr defTabSz="457200">
              <a:lnSpc>
                <a:spcPct val="90000"/>
              </a:lnSpc>
              <a:defRPr sz="1400">
                <a:solidFill>
                  <a:srgbClr val="E70917"/>
                </a:solidFill>
              </a:defRPr>
            </a:pPr>
            <a:r>
              <a:rPr>
                <a:solidFill>
                  <a:schemeClr val="tx1"/>
                </a:solidFill>
              </a:rPr>
              <a:t>Внести в Федеральный закон от 28 декабря 2010 года N 403-ФЗ "О Следственном комитете Российской Федерации" (Собрание законодательства Российской Федерации, 2011, N 1, ст. 15; 2013, N 27, ст. 3477; 2017, N 1, ст. 45; 2018, N 53, ст. 8432) следующие изменения:</a:t>
            </a:r>
          </a:p>
          <a:p>
            <a:pPr defTabSz="457200">
              <a:lnSpc>
                <a:spcPct val="90000"/>
              </a:lnSpc>
              <a:defRPr sz="1400">
                <a:solidFill>
                  <a:srgbClr val="E70917"/>
                </a:solidFill>
              </a:defRPr>
            </a:pPr>
            <a:r>
              <a:rPr>
                <a:solidFill>
                  <a:schemeClr val="tx1"/>
                </a:solidFill>
              </a:rPr>
              <a:t>1) в части 4 статьи 1:</a:t>
            </a:r>
          </a:p>
          <a:p>
            <a:pPr defTabSz="457200">
              <a:lnSpc>
                <a:spcPct val="90000"/>
              </a:lnSpc>
              <a:defRPr sz="1400">
                <a:solidFill>
                  <a:srgbClr val="E70917"/>
                </a:solidFill>
              </a:defRPr>
            </a:pPr>
            <a:r>
              <a:rPr>
                <a:solidFill>
                  <a:schemeClr val="tx1"/>
                </a:solidFill>
              </a:rPr>
              <a:t>а) пункт 2 после слов "предварительного расследования" дополнить словами "и судебной экспертизы";</a:t>
            </a:r>
          </a:p>
          <a:p>
            <a:pPr defTabSz="457200">
              <a:lnSpc>
                <a:spcPct val="90000"/>
              </a:lnSpc>
              <a:defRPr sz="1400">
                <a:solidFill>
                  <a:srgbClr val="E70917"/>
                </a:solidFill>
              </a:defRPr>
            </a:pPr>
            <a:r>
              <a:rPr>
                <a:solidFill>
                  <a:schemeClr val="tx1"/>
                </a:solidFill>
              </a:rPr>
              <a:t>б) дополнить пунктом 31 следующего содержания:</a:t>
            </a:r>
          </a:p>
          <a:p>
            <a:pPr defTabSz="457200">
              <a:lnSpc>
                <a:spcPct val="90000"/>
              </a:lnSpc>
              <a:defRPr sz="1400">
                <a:solidFill>
                  <a:srgbClr val="E70917"/>
                </a:solidFill>
              </a:defRPr>
            </a:pPr>
            <a:r>
              <a:rPr>
                <a:solidFill>
                  <a:schemeClr val="tx1"/>
                </a:solidFill>
              </a:rPr>
              <a:t>"31) организация и производство в судебно-экспертном учреждении Следственного комитета судебных экспертиз, назначенных в соответствии с уголовно-процессуальным законодательством Российской Федерации;";</a:t>
            </a:r>
          </a:p>
          <a:p>
            <a:pPr defTabSz="457200">
              <a:lnSpc>
                <a:spcPct val="90000"/>
              </a:lnSpc>
              <a:defRPr sz="1400">
                <a:solidFill>
                  <a:srgbClr val="E70917"/>
                </a:solidFill>
              </a:defRPr>
            </a:pPr>
            <a:r>
              <a:rPr>
                <a:solidFill>
                  <a:schemeClr val="tx1"/>
                </a:solidFill>
              </a:rPr>
              <a:t>2) пункт 2 статьи 4 после слов "учреждения Следственного комитета -" дополнить словами "судебно-экспертное учреждение,";</a:t>
            </a:r>
          </a:p>
          <a:p>
            <a:pPr defTabSz="457200">
              <a:lnSpc>
                <a:spcPct val="90000"/>
              </a:lnSpc>
              <a:defRPr sz="1400"/>
            </a:pPr>
            <a:endParaRPr/>
          </a:p>
          <a:p>
            <a:pPr defTabSz="457200">
              <a:lnSpc>
                <a:spcPct val="90000"/>
              </a:lnSpc>
              <a:defRPr sz="1400"/>
            </a:pPr>
            <a:r>
              <a:rPr b="1">
                <a:solidFill>
                  <a:srgbClr val="FF0000"/>
                </a:solidFill>
              </a:rPr>
              <a:t>Теперь СКР сможет проводить любые экспертизы. </a:t>
            </a:r>
          </a:p>
        </p:txBody>
      </p:sp>
      <p:sp>
        <p:nvSpPr>
          <p:cNvPr id="317" name="Подробнее на государственной системе правовой информации:…"/>
          <p:cNvSpPr txBox="1"/>
          <p:nvPr/>
        </p:nvSpPr>
        <p:spPr>
          <a:xfrm>
            <a:off x="4044029" y="6146572"/>
            <a:ext cx="4837620" cy="3936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lgn="r">
              <a:defRPr sz="1000">
                <a:solidFill>
                  <a:srgbClr val="FFFFFF"/>
                </a:solidFill>
              </a:defRPr>
            </a:pPr>
            <a:r>
              <a:t>Подробнее на государственной системе правовой информации: </a:t>
            </a:r>
          </a:p>
          <a:p>
            <a:pPr algn="r">
              <a:defRPr sz="1000" u="sng">
                <a:solidFill>
                  <a:srgbClr val="FFFFFF"/>
                </a:solidFill>
              </a:defRPr>
            </a:pPr>
            <a:r>
              <a:t>http://publication.pravo.gov.ru/Document/View/0001201907260094?index=6&amp;rangeSize=1</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19" name="?"/>
          <p:cNvSpPr txBox="1"/>
          <p:nvPr/>
        </p:nvSpPr>
        <p:spPr>
          <a:xfrm>
            <a:off x="5070854" y="2685615"/>
            <a:ext cx="2070437" cy="52168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33300">
                <a:solidFill>
                  <a:srgbClr val="FFFFFF"/>
                </a:solidFill>
              </a:defRPr>
            </a:lvl1pPr>
          </a:lstStyle>
          <a:p>
            <a:r>
              <a:rPr>
                <a:solidFill>
                  <a:schemeClr val="tx1">
                    <a:lumMod val="65000"/>
                    <a:lumOff val="35000"/>
                  </a:schemeClr>
                </a:solidFill>
              </a:rPr>
              <a:t>?</a:t>
            </a:r>
          </a:p>
        </p:txBody>
      </p:sp>
      <p:sp>
        <p:nvSpPr>
          <p:cNvPr id="320" name="Прямоугольник"/>
          <p:cNvSpPr/>
          <p:nvPr/>
        </p:nvSpPr>
        <p:spPr>
          <a:xfrm>
            <a:off x="-23525" y="1234838"/>
            <a:ext cx="9191050" cy="1613375"/>
          </a:xfrm>
          <a:prstGeom prst="rect">
            <a:avLst/>
          </a:prstGeom>
          <a:solidFill>
            <a:srgbClr val="FFFFFF"/>
          </a:solidFill>
          <a:ln w="12700">
            <a:solidFill>
              <a:schemeClr val="accent1"/>
            </a:solidFill>
            <a:miter/>
          </a:ln>
        </p:spPr>
        <p:txBody>
          <a:bodyPr lIns="45719" rIns="45719" anchor="ctr"/>
          <a:lstStyle/>
          <a:p>
            <a:endParaRPr/>
          </a:p>
        </p:txBody>
      </p:sp>
      <p:pic>
        <p:nvPicPr>
          <p:cNvPr id="321"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22" name="Прямоугольник"/>
          <p:cNvSpPr/>
          <p:nvPr/>
        </p:nvSpPr>
        <p:spPr>
          <a:xfrm>
            <a:off x="-5647" y="6113718"/>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23" name="Заголовок 1"/>
          <p:cNvSpPr txBox="1"/>
          <p:nvPr/>
        </p:nvSpPr>
        <p:spPr>
          <a:xfrm>
            <a:off x="1082836" y="334717"/>
            <a:ext cx="7711397" cy="6344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cap="all">
                <a:solidFill>
                  <a:srgbClr val="FFFFFF"/>
                </a:solidFill>
                <a:latin typeface="AvantGardeGothicC"/>
                <a:ea typeface="AvantGardeGothicC"/>
                <a:cs typeface="AvantGardeGothicC"/>
                <a:sym typeface="AvantGardeGothicC"/>
              </a:defRPr>
            </a:pPr>
            <a:r>
              <a:t>09.01.2020 новый министр здравоохранения </a:t>
            </a:r>
          </a:p>
          <a:p>
            <a:pPr defTabSz="731335">
              <a:spcBef>
                <a:spcPts val="200"/>
              </a:spcBef>
              <a:defRPr sz="1200" b="1" cap="all">
                <a:solidFill>
                  <a:srgbClr val="FFFFFF"/>
                </a:solidFill>
                <a:latin typeface="AvantGardeGothicC"/>
                <a:ea typeface="AvantGardeGothicC"/>
                <a:cs typeface="AvantGardeGothicC"/>
                <a:sym typeface="AvantGardeGothicC"/>
              </a:defRPr>
            </a:pPr>
            <a:r>
              <a:t>отметился весьма любопытным заявлением:</a:t>
            </a:r>
          </a:p>
        </p:txBody>
      </p:sp>
      <p:sp>
        <p:nvSpPr>
          <p:cNvPr id="324" name="Прямоугольник"/>
          <p:cNvSpPr/>
          <p:nvPr/>
        </p:nvSpPr>
        <p:spPr>
          <a:xfrm>
            <a:off x="-5647" y="1282762"/>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25" name="&quot;...Ошибки и непрофессионализм врачей в России ежегодно приводят к осложнениям у 70 тысяч пациентов в год, заявил в субботу глава Минздрава Михаил Мурашко. &quot;Мы теряем - я не буду целенаправленно называть цифру, у нас есть оценочные данные по летальным ис"/>
          <p:cNvSpPr txBox="1"/>
          <p:nvPr/>
        </p:nvSpPr>
        <p:spPr>
          <a:xfrm>
            <a:off x="239026" y="1452160"/>
            <a:ext cx="8665948" cy="13291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1400">
                <a:solidFill>
                  <a:srgbClr val="553367"/>
                </a:solidFill>
              </a:defRPr>
            </a:lvl1pPr>
          </a:lstStyle>
          <a:p>
            <a:r>
              <a:t>"...Ошибки и непрофессионализм врачей в России ежегодно приводят к осложнениям у 70 тысяч пациентов в год, заявил в субботу глава Минздрава Михаил Мурашко. "Мы теряем - я не буду целенаправленно называть цифру, у нас есть оценочные данные по летальным исходам и неблагоприятным, есть официальная статистика по фонду - но это, фактически, на сегодняшний день, если мы посмотрим с тяжелыми осложнениями, это более 70 тысяч человек в год", - сказал он на заседании совета ректоров медицинских вузов...</a:t>
            </a:r>
          </a:p>
        </p:txBody>
      </p:sp>
      <p:sp>
        <p:nvSpPr>
          <p:cNvPr id="326" name="https://www.interfax.ru/russia/694577"/>
          <p:cNvSpPr txBox="1"/>
          <p:nvPr/>
        </p:nvSpPr>
        <p:spPr>
          <a:xfrm>
            <a:off x="6761569" y="6380276"/>
            <a:ext cx="2120080" cy="2285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lgn="r">
              <a:defRPr sz="1000" u="sng">
                <a:solidFill>
                  <a:srgbClr val="FFFFFF"/>
                </a:solidFill>
              </a:defRPr>
            </a:lvl1pPr>
          </a:lstStyle>
          <a:p>
            <a:r>
              <a:t>https://www.interfax.ru/russia/694577</a:t>
            </a:r>
          </a:p>
        </p:txBody>
      </p:sp>
      <p:sp>
        <p:nvSpPr>
          <p:cNvPr id="327" name="Что вызывает минимум два вопроса:"/>
          <p:cNvSpPr txBox="1"/>
          <p:nvPr/>
        </p:nvSpPr>
        <p:spPr>
          <a:xfrm>
            <a:off x="285209" y="3113845"/>
            <a:ext cx="3457140" cy="5545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1600" b="1">
                <a:solidFill>
                  <a:srgbClr val="FFFFFF"/>
                </a:solidFill>
              </a:defRPr>
            </a:lvl1pPr>
          </a:lstStyle>
          <a:p>
            <a:r>
              <a:t>Что вызывает минимум два вопроса: </a:t>
            </a:r>
          </a:p>
        </p:txBody>
      </p:sp>
      <p:sp>
        <p:nvSpPr>
          <p:cNvPr id="328" name="Первый - если есть данные о смерти пациента по вине врача, то вопрос носит очевидный уголовный характер. И нужно возбуждать в отношении врача уголовное дело. Фактически новый министр здравоохранения…"/>
          <p:cNvSpPr txBox="1"/>
          <p:nvPr/>
        </p:nvSpPr>
        <p:spPr>
          <a:xfrm>
            <a:off x="256724" y="3579948"/>
            <a:ext cx="8630553" cy="21096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400">
                <a:solidFill>
                  <a:srgbClr val="FFFFFF"/>
                </a:solidFill>
              </a:defRPr>
            </a:pPr>
            <a:r>
              <a:t>Первый - если есть данные о смерти пациента по вине врача, то вопрос носит очевидный уголовный характер. И нужно возбуждать в отношении врача уголовное дело. Фактически новый министр здравоохранения </a:t>
            </a:r>
          </a:p>
          <a:p>
            <a:pPr>
              <a:defRPr sz="1400">
                <a:solidFill>
                  <a:srgbClr val="FFFFFF"/>
                </a:solidFill>
              </a:defRPr>
            </a:pPr>
            <a:r>
              <a:t>М.А. Мурашко пригласил нового генерального прокурора И.В. Краснова к тому или иному решению. </a:t>
            </a:r>
          </a:p>
          <a:p>
            <a:pPr>
              <a:defRPr sz="1400">
                <a:solidFill>
                  <a:srgbClr val="FFFFFF"/>
                </a:solidFill>
              </a:defRPr>
            </a:pPr>
            <a:endParaRPr/>
          </a:p>
          <a:p>
            <a:pPr>
              <a:defRPr sz="1400">
                <a:solidFill>
                  <a:srgbClr val="FFFFFF"/>
                </a:solidFill>
              </a:defRPr>
            </a:pPr>
            <a:r>
              <a:t>Второй вопрос - уже к самому министру М.А. Мурашко. Хорошо. Проблему обозначили. Как ее решать? </a:t>
            </a:r>
          </a:p>
          <a:p>
            <a:pPr>
              <a:defRPr sz="1400">
                <a:solidFill>
                  <a:srgbClr val="FFFFFF"/>
                </a:solidFill>
              </a:defRPr>
            </a:pPr>
            <a:r>
              <a:t>Просто сажать «врачей-убийц»? Дело полезное, но кто тогда будет лечить? </a:t>
            </a:r>
          </a:p>
          <a:p>
            <a:pPr>
              <a:defRPr sz="1400">
                <a:solidFill>
                  <a:srgbClr val="FFFFFF"/>
                </a:solidFill>
              </a:defRPr>
            </a:pPr>
            <a:r>
              <a:t>Через год-два «посадок» лечить станет просто некому.</a:t>
            </a:r>
          </a:p>
          <a:p>
            <a:pPr>
              <a:defRPr sz="1400">
                <a:solidFill>
                  <a:srgbClr val="FFFFFF"/>
                </a:solidFill>
              </a:defRPr>
            </a:pPr>
            <a:endParaRPr/>
          </a:p>
          <a:p>
            <a:pPr>
              <a:defRPr sz="1400" b="1">
                <a:solidFill>
                  <a:srgbClr val="CD90B5"/>
                </a:solidFill>
              </a:defRPr>
            </a:pPr>
            <a:r>
              <a:t>И да, мы это проходили в 1937 году.</a:t>
            </a:r>
          </a:p>
        </p:txBody>
      </p:sp>
      <p:sp>
        <p:nvSpPr>
          <p:cNvPr id="329" name="Прямоугольник"/>
          <p:cNvSpPr/>
          <p:nvPr/>
        </p:nvSpPr>
        <p:spPr>
          <a:xfrm>
            <a:off x="-5647" y="2779802"/>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pic>
        <p:nvPicPr>
          <p:cNvPr id="330" name="handcuffs.png" descr="handcuffs.png"/>
          <p:cNvPicPr>
            <a:picLocks noChangeAspect="1"/>
          </p:cNvPicPr>
          <p:nvPr/>
        </p:nvPicPr>
        <p:blipFill>
          <a:blip r:embed="rId3" cstate="print">
            <a:extLst/>
          </a:blip>
          <a:stretch>
            <a:fillRect/>
          </a:stretch>
        </p:blipFill>
        <p:spPr>
          <a:xfrm rot="940543">
            <a:off x="7677791" y="5100575"/>
            <a:ext cx="890399" cy="890398"/>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pic>
        <p:nvPicPr>
          <p:cNvPr id="332"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33" name="Прямоугольник"/>
          <p:cNvSpPr/>
          <p:nvPr/>
        </p:nvSpPr>
        <p:spPr>
          <a:xfrm>
            <a:off x="-5647" y="6398578"/>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34" name="Заголовок 1"/>
          <p:cNvSpPr txBox="1"/>
          <p:nvPr/>
        </p:nvSpPr>
        <p:spPr>
          <a:xfrm>
            <a:off x="1082836" y="334717"/>
            <a:ext cx="7711397" cy="6344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cap="all">
                <a:solidFill>
                  <a:srgbClr val="FFFFFF"/>
                </a:solidFill>
                <a:latin typeface="AvantGardeGothicC"/>
                <a:ea typeface="AvantGardeGothicC"/>
                <a:cs typeface="AvantGardeGothicC"/>
                <a:sym typeface="AvantGardeGothicC"/>
              </a:defRPr>
            </a:pPr>
            <a:r>
              <a:t>хорошие отношения между врачам и пациентом </a:t>
            </a:r>
          </a:p>
          <a:p>
            <a:pPr defTabSz="731335">
              <a:spcBef>
                <a:spcPts val="200"/>
              </a:spcBef>
              <a:defRPr sz="1200" b="1" cap="all">
                <a:solidFill>
                  <a:srgbClr val="FFFFFF"/>
                </a:solidFill>
                <a:latin typeface="AvantGardeGothicC"/>
                <a:ea typeface="AvantGardeGothicC"/>
                <a:cs typeface="AvantGardeGothicC"/>
                <a:sym typeface="AvantGardeGothicC"/>
              </a:defRPr>
            </a:pPr>
            <a:r>
              <a:t>сохраняются пока пациент получает ожидаемый эффект</a:t>
            </a:r>
          </a:p>
        </p:txBody>
      </p:sp>
      <p:sp>
        <p:nvSpPr>
          <p:cNvPr id="335" name="Прямоугольник"/>
          <p:cNvSpPr/>
          <p:nvPr/>
        </p:nvSpPr>
        <p:spPr>
          <a:xfrm>
            <a:off x="-5647" y="107776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grpSp>
        <p:nvGrpSpPr>
          <p:cNvPr id="338" name="pat.png"/>
          <p:cNvGrpSpPr/>
          <p:nvPr/>
        </p:nvGrpSpPr>
        <p:grpSpPr>
          <a:xfrm>
            <a:off x="897306" y="1441351"/>
            <a:ext cx="7126139" cy="4910120"/>
            <a:chOff x="0" y="0"/>
            <a:chExt cx="7126137" cy="4910119"/>
          </a:xfrm>
        </p:grpSpPr>
        <p:pic>
          <p:nvPicPr>
            <p:cNvPr id="337" name="pat.png" descr="pat.png"/>
            <p:cNvPicPr>
              <a:picLocks noChangeAspect="1"/>
            </p:cNvPicPr>
            <p:nvPr/>
          </p:nvPicPr>
          <p:blipFill>
            <a:blip r:embed="rId3">
              <a:extLst/>
            </a:blip>
            <a:stretch>
              <a:fillRect/>
            </a:stretch>
          </p:blipFill>
          <p:spPr>
            <a:xfrm>
              <a:off x="215900" y="139700"/>
              <a:ext cx="6694338" cy="4351320"/>
            </a:xfrm>
            <a:prstGeom prst="rect">
              <a:avLst/>
            </a:prstGeom>
            <a:ln>
              <a:noFill/>
            </a:ln>
            <a:effectLst/>
          </p:spPr>
        </p:pic>
        <p:pic>
          <p:nvPicPr>
            <p:cNvPr id="336" name="pat.png" descr="pat.png"/>
            <p:cNvPicPr>
              <a:picLocks/>
            </p:cNvPicPr>
            <p:nvPr/>
          </p:nvPicPr>
          <p:blipFill>
            <a:blip r:embed="rId4">
              <a:extLst/>
            </a:blip>
            <a:stretch>
              <a:fillRect/>
            </a:stretch>
          </p:blipFill>
          <p:spPr>
            <a:xfrm>
              <a:off x="0" y="0"/>
              <a:ext cx="7126138" cy="4910120"/>
            </a:xfrm>
            <a:prstGeom prst="rect">
              <a:avLst/>
            </a:prstGeom>
            <a:effectLst/>
          </p:spPr>
        </p:pic>
      </p:grpSp>
      <p:sp>
        <p:nvSpPr>
          <p:cNvPr id="339" name="Прямоугольник"/>
          <p:cNvSpPr/>
          <p:nvPr/>
        </p:nvSpPr>
        <p:spPr>
          <a:xfrm>
            <a:off x="3294285" y="3855117"/>
            <a:ext cx="2353293" cy="418589"/>
          </a:xfrm>
          <a:prstGeom prst="rect">
            <a:avLst/>
          </a:prstGeom>
          <a:solidFill>
            <a:srgbClr val="000000"/>
          </a:solidFill>
          <a:ln w="12700">
            <a:miter lim="400000"/>
          </a:ln>
        </p:spPr>
        <p:txBody>
          <a:bodyPr lIns="45719" rIns="45719" anchor="ctr"/>
          <a:lstStyle/>
          <a:p>
            <a:endParaRPr/>
          </a:p>
        </p:txBody>
      </p:sp>
      <p:sp>
        <p:nvSpPr>
          <p:cNvPr id="340" name="Заголовок 1"/>
          <p:cNvSpPr txBox="1"/>
          <p:nvPr/>
        </p:nvSpPr>
        <p:spPr>
          <a:xfrm>
            <a:off x="3357554" y="3929066"/>
            <a:ext cx="2369164"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nchor="ctr">
            <a:spAutoFit/>
          </a:bodyPr>
          <a:lstStyle>
            <a:lvl1pPr defTabSz="731335">
              <a:spcBef>
                <a:spcPts val="200"/>
              </a:spcBef>
              <a:defRPr sz="1200" b="1" cap="all">
                <a:solidFill>
                  <a:srgbClr val="FFFFFF"/>
                </a:solidFill>
                <a:latin typeface="AvantGardeGothicC"/>
                <a:ea typeface="AvantGardeGothicC"/>
                <a:cs typeface="AvantGardeGothicC"/>
                <a:sym typeface="AvantGardeGothicC"/>
              </a:defRPr>
            </a:lvl1pPr>
          </a:lstStyle>
          <a:p>
            <a:r>
              <a:t>Друзья - до черного дня!</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42" name="Прямоугольник"/>
          <p:cNvSpPr/>
          <p:nvPr/>
        </p:nvSpPr>
        <p:spPr>
          <a:xfrm>
            <a:off x="-23525" y="2217492"/>
            <a:ext cx="9191050" cy="1411068"/>
          </a:xfrm>
          <a:prstGeom prst="rect">
            <a:avLst/>
          </a:prstGeom>
          <a:solidFill>
            <a:srgbClr val="FFFFFF"/>
          </a:solidFill>
          <a:ln w="12700">
            <a:solidFill>
              <a:schemeClr val="accent1"/>
            </a:solidFill>
            <a:miter/>
          </a:ln>
        </p:spPr>
        <p:txBody>
          <a:bodyPr lIns="45719" rIns="45719" anchor="ctr"/>
          <a:lstStyle/>
          <a:p>
            <a:endParaRPr/>
          </a:p>
        </p:txBody>
      </p:sp>
      <p:pic>
        <p:nvPicPr>
          <p:cNvPr id="343"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44" name="Прямоугольник"/>
          <p:cNvSpPr/>
          <p:nvPr/>
        </p:nvSpPr>
        <p:spPr>
          <a:xfrm>
            <a:off x="-5647" y="354453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45" name="Заголовок 1"/>
          <p:cNvSpPr txBox="1"/>
          <p:nvPr/>
        </p:nvSpPr>
        <p:spPr>
          <a:xfrm>
            <a:off x="2177917" y="1749366"/>
            <a:ext cx="5323041"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nchor="ctr">
            <a:spAutoFit/>
          </a:bodyPr>
          <a:lstStyle>
            <a:lvl1pPr defTabSz="731335">
              <a:spcBef>
                <a:spcPts val="200"/>
              </a:spcBef>
              <a:defRPr sz="1200" b="1" cap="all">
                <a:solidFill>
                  <a:srgbClr val="FFFFFF"/>
                </a:solidFill>
                <a:latin typeface="AvantGardeGothicC"/>
                <a:ea typeface="AvantGardeGothicC"/>
                <a:cs typeface="AvantGardeGothicC"/>
                <a:sym typeface="AvantGardeGothicC"/>
              </a:defRPr>
            </a:lvl1pPr>
          </a:lstStyle>
          <a:p>
            <a:r>
              <a:t>Профессиональные медицинские преступления</a:t>
            </a:r>
          </a:p>
        </p:txBody>
      </p:sp>
      <p:sp>
        <p:nvSpPr>
          <p:cNvPr id="346" name="Прямоугольник"/>
          <p:cNvSpPr/>
          <p:nvPr/>
        </p:nvSpPr>
        <p:spPr>
          <a:xfrm>
            <a:off x="-5647" y="2279772"/>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47" name="Законодательство РФ не выделяет отдельно группу преступлений, совершаемых медицинскими работниками и нормы об ответственности за профессиональные медицинские преступления помещены в разделе российского уголовного законодательства, регламентирующим престу"/>
          <p:cNvSpPr txBox="1"/>
          <p:nvPr/>
        </p:nvSpPr>
        <p:spPr>
          <a:xfrm>
            <a:off x="309546" y="2531061"/>
            <a:ext cx="8665947" cy="10618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a:pPr>
            <a:r>
              <a:t>Законодательство РФ не выделяет отдельно группу преступлений, совершаемых медицинскими работниками и нормы об ответственности за профессиональные </a:t>
            </a:r>
            <a:r>
              <a:rPr>
                <a:solidFill>
                  <a:srgbClr val="FF0000"/>
                </a:solidFill>
              </a:rPr>
              <a:t>медицинские преступления помещены </a:t>
            </a:r>
            <a:r>
              <a:t>в разделе российского уголовного законодательства, регламентирующим </a:t>
            </a:r>
            <a:r>
              <a:rPr>
                <a:solidFill>
                  <a:srgbClr val="FF0000"/>
                </a:solidFill>
              </a:rPr>
              <a:t>преступления против личности</a:t>
            </a:r>
            <a:r>
              <a:t>.</a:t>
            </a:r>
            <a:br/>
            <a:endParaRPr/>
          </a:p>
          <a:p>
            <a:pPr defTabSz="457200">
              <a:lnSpc>
                <a:spcPct val="90000"/>
              </a:lnSpc>
              <a:defRPr sz="1400"/>
            </a:pPr>
            <a:endParaRP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49" name="Прямоугольник"/>
          <p:cNvSpPr/>
          <p:nvPr/>
        </p:nvSpPr>
        <p:spPr>
          <a:xfrm>
            <a:off x="-7843" y="1110406"/>
            <a:ext cx="9159687" cy="4578437"/>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35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51" name="Прямоугольник"/>
          <p:cNvSpPr/>
          <p:nvPr/>
        </p:nvSpPr>
        <p:spPr>
          <a:xfrm>
            <a:off x="-5647" y="5619037"/>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52"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353"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54" name="Ст. 109 УК РФ «Причинение смерти по неосторожности»…"/>
          <p:cNvSpPr txBox="1"/>
          <p:nvPr/>
        </p:nvSpPr>
        <p:spPr>
          <a:xfrm>
            <a:off x="363546" y="1477080"/>
            <a:ext cx="8524908" cy="33886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b="1"/>
            </a:pPr>
            <a:r>
              <a:t>Ст. 109 УК РФ «Причинение смерти по неосторожности» </a:t>
            </a:r>
          </a:p>
          <a:p>
            <a:pPr defTabSz="457200">
              <a:lnSpc>
                <a:spcPct val="90000"/>
              </a:lnSpc>
              <a:defRPr sz="1400"/>
            </a:pPr>
            <a:endParaRPr/>
          </a:p>
          <a:p>
            <a:pPr defTabSz="457200">
              <a:lnSpc>
                <a:spcPct val="90000"/>
              </a:lnSpc>
              <a:defRPr sz="1400"/>
            </a:pPr>
            <a:r>
              <a:t>1. Причинение смерти по неосторожности – наказывается исправительными работами на </a:t>
            </a:r>
            <a:r>
              <a:rPr>
                <a:solidFill>
                  <a:schemeClr val="tx1"/>
                </a:solidFill>
              </a:rPr>
              <a:t>срок до двух лет</a:t>
            </a:r>
            <a:r>
              <a:t>, либо ограничением свободы на срок до двух лет, либо принудительными работами на срок до двух лет, либо лишением свободы на тот же срок.</a:t>
            </a:r>
          </a:p>
          <a:p>
            <a:pPr defTabSz="457200">
              <a:lnSpc>
                <a:spcPct val="90000"/>
              </a:lnSpc>
              <a:defRPr sz="1400"/>
            </a:pPr>
            <a:endParaRPr/>
          </a:p>
          <a:p>
            <a:pPr defTabSz="457200">
              <a:lnSpc>
                <a:spcPct val="90000"/>
              </a:lnSpc>
              <a:defRPr sz="1400"/>
            </a:pPr>
            <a:r>
              <a:t>2. Причинение смерти по неосторожности вследствие </a:t>
            </a:r>
            <a:r>
              <a:rPr>
                <a:solidFill>
                  <a:srgbClr val="FF0000"/>
                </a:solidFill>
              </a:rPr>
              <a:t>ненадлежащего исполнения лицом своих профессиональных обязанностей</a:t>
            </a:r>
            <a:r>
              <a:t> – наказывается ограничением свободы на срок </a:t>
            </a:r>
            <a:r>
              <a:rPr>
                <a:solidFill>
                  <a:srgbClr val="FF0000"/>
                </a:solidFill>
              </a:rPr>
              <a:t>до трех лет</a:t>
            </a:r>
            <a:r>
              <a:t>, либо принудительными работами на срок до трех лет с лишением права занимать определенные должности или заниматься определенной деятельностью на срок до трех лет или без такового, либо лишением свободы на тот же срок с лишением права занимать определенные должности или заниматься определенной деятельностью на срок до трех лет или без такового.</a:t>
            </a:r>
          </a:p>
          <a:p>
            <a:pPr defTabSz="457200">
              <a:lnSpc>
                <a:spcPct val="90000"/>
              </a:lnSpc>
              <a:defRPr sz="1400"/>
            </a:pPr>
            <a:endParaRPr/>
          </a:p>
          <a:p>
            <a:pPr defTabSz="457200">
              <a:lnSpc>
                <a:spcPct val="90000"/>
              </a:lnSpc>
              <a:defRPr sz="1400"/>
            </a:pPr>
            <a:r>
              <a:t>3. Причинение смерти по неосторожности </a:t>
            </a:r>
            <a:r>
              <a:rPr>
                <a:solidFill>
                  <a:srgbClr val="FF0000"/>
                </a:solidFill>
              </a:rPr>
              <a:t>двум или более лицам </a:t>
            </a:r>
            <a:r>
              <a:t>– наказывается ограничением свободы на срок </a:t>
            </a:r>
            <a:r>
              <a:rPr>
                <a:solidFill>
                  <a:srgbClr val="FF0000"/>
                </a:solidFill>
              </a:rPr>
              <a:t>до четырех лет</a:t>
            </a:r>
            <a:r>
              <a:t>, либо принудительными работами на срок до четырех лет, либо лишением свободы на тот же срок с лишением права занимать определенные должности или заниматься определенной деятельностью на срок до трех лет или без такового.</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56" name="Прямоугольник"/>
          <p:cNvSpPr/>
          <p:nvPr/>
        </p:nvSpPr>
        <p:spPr>
          <a:xfrm>
            <a:off x="-7843" y="1110406"/>
            <a:ext cx="9159687" cy="1071796"/>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357"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58" name="Прямоугольник"/>
          <p:cNvSpPr/>
          <p:nvPr/>
        </p:nvSpPr>
        <p:spPr>
          <a:xfrm>
            <a:off x="-5647" y="2115261"/>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59"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360"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61" name="Ст. 109 УК РФ «Причинение смерти по неосторожности»"/>
          <p:cNvSpPr txBox="1"/>
          <p:nvPr/>
        </p:nvSpPr>
        <p:spPr>
          <a:xfrm>
            <a:off x="363546" y="1477080"/>
            <a:ext cx="8524908" cy="4904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1400" b="1"/>
            </a:lvl1pPr>
          </a:lstStyle>
          <a:p>
            <a:r>
              <a:t>Ст. 109 УК РФ «Причинение смерти по неосторожности» </a:t>
            </a:r>
          </a:p>
        </p:txBody>
      </p:sp>
      <p:sp>
        <p:nvSpPr>
          <p:cNvPr id="362" name="Комментарий…"/>
          <p:cNvSpPr txBox="1"/>
          <p:nvPr/>
        </p:nvSpPr>
        <p:spPr>
          <a:xfrm>
            <a:off x="309546" y="2454852"/>
            <a:ext cx="8524908" cy="26776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400" b="1">
                <a:solidFill>
                  <a:srgbClr val="FFFFFF"/>
                </a:solidFill>
              </a:defRPr>
            </a:pPr>
            <a:r>
              <a:t>Комментарий</a:t>
            </a:r>
          </a:p>
          <a:p>
            <a:pPr>
              <a:defRPr sz="1400" b="1">
                <a:solidFill>
                  <a:srgbClr val="FFFFFF"/>
                </a:solidFill>
              </a:defRPr>
            </a:pPr>
            <a:endParaRPr/>
          </a:p>
          <a:p>
            <a:pPr>
              <a:defRPr sz="1400" b="1">
                <a:solidFill>
                  <a:srgbClr val="FFFFFF"/>
                </a:solidFill>
              </a:defRPr>
            </a:pPr>
            <a:endParaRPr u="sng"/>
          </a:p>
          <a:p>
            <a:pPr>
              <a:defRPr sz="1400" u="sng">
                <a:solidFill>
                  <a:srgbClr val="FFFFFF"/>
                </a:solidFill>
              </a:defRPr>
            </a:pPr>
            <a:r>
              <a:t>Необходимым основанием для привлечения к ответственности по данной статье является причинение смерти пациенту</a:t>
            </a:r>
            <a:r>
              <a:rPr u="none"/>
              <a:t>. При этом для квалификации действия/бездействия как ненадлежащего исполнения профессиональных обязанностей осуществляется по </a:t>
            </a:r>
            <a:r>
              <a:rPr b="1" u="none"/>
              <a:t>нормам отраслевого законодательства</a:t>
            </a:r>
            <a:r>
              <a:rPr u="none"/>
              <a:t>, регулирующего деятельность медицинских работников, т.е. Федеральный закон от 21.11.2011 № 323-ФЗ «Об основах охраны здоровья граждан Российской Федерации», стандарты лечения, а не по положениям уголовного законодательства в котором </a:t>
            </a:r>
            <a:r>
              <a:t>не раскрывается, что понимается под «ненадлежащим исполнением профессиональных обязанностей». </a:t>
            </a:r>
          </a:p>
          <a:p>
            <a:pPr>
              <a:defRPr sz="1400" u="sng">
                <a:solidFill>
                  <a:srgbClr val="FFFFFF"/>
                </a:solidFill>
              </a:defRPr>
            </a:pPr>
            <a:endParaRPr/>
          </a:p>
          <a:p>
            <a:pPr>
              <a:defRPr sz="1400" u="sng">
                <a:solidFill>
                  <a:srgbClr val="FFFFFF"/>
                </a:solidFill>
              </a:defRPr>
            </a:pPr>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49" name="Прямоугольник"/>
          <p:cNvSpPr/>
          <p:nvPr/>
        </p:nvSpPr>
        <p:spPr>
          <a:xfrm>
            <a:off x="-7843" y="1110406"/>
            <a:ext cx="9159687" cy="4578437"/>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35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51" name="Прямоугольник"/>
          <p:cNvSpPr/>
          <p:nvPr/>
        </p:nvSpPr>
        <p:spPr>
          <a:xfrm>
            <a:off x="-5647" y="5619037"/>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52"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353"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54" name="Ст. 109 УК РФ «Причинение смерти по неосторожности»…"/>
          <p:cNvSpPr txBox="1"/>
          <p:nvPr/>
        </p:nvSpPr>
        <p:spPr>
          <a:xfrm>
            <a:off x="363546" y="1477080"/>
            <a:ext cx="8524908" cy="30008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b="1"/>
            </a:pPr>
            <a:r>
              <a:rPr lang="ru-RU" sz="1400" b="1" dirty="0" smtClean="0"/>
              <a:t>Ст. 118 УК РФ «Причинение тяжкого вреда здоровью по неосторожности»</a:t>
            </a:r>
          </a:p>
          <a:p>
            <a:pPr defTabSz="457200">
              <a:lnSpc>
                <a:spcPct val="90000"/>
              </a:lnSpc>
              <a:defRPr sz="1400"/>
            </a:pPr>
            <a:endParaRPr smtClean="0"/>
          </a:p>
          <a:p>
            <a:pPr defTabSz="457200">
              <a:lnSpc>
                <a:spcPct val="90000"/>
              </a:lnSpc>
              <a:defRPr sz="1400"/>
            </a:pPr>
            <a:r>
              <a:rPr smtClean="0"/>
              <a:t>1. </a:t>
            </a:r>
            <a:r>
              <a:rPr lang="ru-RU" sz="1400" dirty="0" smtClean="0"/>
              <a:t>Причинение тяжкого вреда здоровью по неосторожности – </a:t>
            </a:r>
            <a:r>
              <a:rPr lang="ru-RU" sz="1400" dirty="0" smtClean="0">
                <a:solidFill>
                  <a:schemeClr val="tx1"/>
                </a:solidFill>
              </a:rPr>
              <a:t>наказывается штрафом в размере до восьмидесяти тысяч рублей или в размере заработной платы или иного дохода осужденного за период до шести месяцев, либо обязательными работами на срок до четырехсот восьмидесяти часов, либо исправительными работами на срок до двух лет, либо ограничением свободы на срок до трех лет, либо арестом на срок до шести месяцев.</a:t>
            </a:r>
          </a:p>
          <a:p>
            <a:pPr defTabSz="457200">
              <a:lnSpc>
                <a:spcPct val="90000"/>
              </a:lnSpc>
              <a:defRPr sz="1400"/>
            </a:pPr>
            <a:endParaRPr smtClean="0"/>
          </a:p>
          <a:p>
            <a:pPr defTabSz="457200">
              <a:lnSpc>
                <a:spcPct val="90000"/>
              </a:lnSpc>
              <a:defRPr sz="1400"/>
            </a:pPr>
            <a:r>
              <a:rPr smtClean="0"/>
              <a:t>2.</a:t>
            </a:r>
            <a:r>
              <a:rPr lang="ru-RU" dirty="0" smtClean="0"/>
              <a:t> То же деяние, совершенное вследствие </a:t>
            </a:r>
            <a:r>
              <a:rPr lang="ru-RU" dirty="0" smtClean="0">
                <a:solidFill>
                  <a:srgbClr val="FF0000"/>
                </a:solidFill>
              </a:rPr>
              <a:t>ненадлежащего исполнения лицом своих профессиональных обязанностей</a:t>
            </a:r>
            <a:r>
              <a:rPr lang="ru-RU" dirty="0" smtClean="0"/>
              <a:t> – наказывается ограничением свободы на срок </a:t>
            </a:r>
            <a:r>
              <a:rPr lang="ru-RU" dirty="0" smtClean="0">
                <a:solidFill>
                  <a:srgbClr val="FF0000"/>
                </a:solidFill>
              </a:rPr>
              <a:t>до четырех лет</a:t>
            </a:r>
            <a:r>
              <a:rPr lang="ru-RU" dirty="0" smtClean="0"/>
              <a:t>, либо принудительными работами на срок до одного года с лишением права занимать определенные должности или заниматься определенной деятельностью на срок до трех лет или без такового, либо лишением свободы на срок до одного года с лишением права занимать определенные должности или заниматься определенной деятельностью на срок до трех лет или без такового.</a:t>
            </a:r>
            <a:endParaRPr smtClean="0"/>
          </a:p>
          <a:p>
            <a:pPr defTabSz="457200">
              <a:lnSpc>
                <a:spcPct val="90000"/>
              </a:lnSpc>
              <a:defRPr sz="1400"/>
            </a:pPr>
            <a:endParaRPr smtClean="0"/>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64" name="Прямоугольник"/>
          <p:cNvSpPr/>
          <p:nvPr/>
        </p:nvSpPr>
        <p:spPr>
          <a:xfrm>
            <a:off x="-7843" y="1110406"/>
            <a:ext cx="9159687" cy="1071796"/>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365"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66" name="Прямоугольник"/>
          <p:cNvSpPr/>
          <p:nvPr/>
        </p:nvSpPr>
        <p:spPr>
          <a:xfrm>
            <a:off x="-5647" y="2115261"/>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67"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368"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69" name="Ст. 109 УК РФ «Причинение смерти по неосторожности»"/>
          <p:cNvSpPr txBox="1"/>
          <p:nvPr/>
        </p:nvSpPr>
        <p:spPr>
          <a:xfrm>
            <a:off x="363546" y="1477080"/>
            <a:ext cx="8524908" cy="28623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1400" b="1"/>
            </a:lvl1pPr>
          </a:lstStyle>
          <a:p>
            <a:pPr>
              <a:defRPr sz="1400" b="1"/>
            </a:pPr>
            <a:r>
              <a:rPr lang="ru-RU" dirty="0" smtClean="0"/>
              <a:t>Ст. 118 УК РФ «Причинение тяжкого вреда здоровью по неосторожности»</a:t>
            </a:r>
          </a:p>
        </p:txBody>
      </p:sp>
      <p:sp>
        <p:nvSpPr>
          <p:cNvPr id="370" name="Комментарий…"/>
          <p:cNvSpPr txBox="1"/>
          <p:nvPr/>
        </p:nvSpPr>
        <p:spPr>
          <a:xfrm>
            <a:off x="309546" y="2454852"/>
            <a:ext cx="8524908" cy="4852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400" b="1">
                <a:solidFill>
                  <a:srgbClr val="FFFFFF"/>
                </a:solidFill>
              </a:defRPr>
            </a:pPr>
            <a:r>
              <a:t>Комментарий</a:t>
            </a:r>
          </a:p>
          <a:p>
            <a:pPr>
              <a:defRPr sz="1400" b="1">
                <a:solidFill>
                  <a:srgbClr val="FFFFFF"/>
                </a:solidFill>
              </a:defRPr>
            </a:pPr>
            <a:endParaRPr/>
          </a:p>
          <a:p>
            <a:pPr>
              <a:defRPr sz="1400">
                <a:solidFill>
                  <a:srgbClr val="FFFFFF"/>
                </a:solidFill>
              </a:defRPr>
            </a:pPr>
            <a:endParaRPr/>
          </a:p>
          <a:p>
            <a:pPr>
              <a:defRPr sz="1400">
                <a:solidFill>
                  <a:srgbClr val="FFFFFF"/>
                </a:solidFill>
              </a:defRPr>
            </a:pPr>
            <a:r>
              <a:t>Уголовная ответственность дифференцируется прежде всего в зависимости от тяжести вреда, причиненного здоровью. УК РФ предусматривает четыре категории вреда здоровью по степени тяжести: </a:t>
            </a:r>
          </a:p>
          <a:p>
            <a:pPr>
              <a:defRPr sz="1400">
                <a:solidFill>
                  <a:srgbClr val="FFFFFF"/>
                </a:solidFill>
              </a:defRPr>
            </a:pPr>
            <a:r>
              <a:t> - тяжкий вред здоровью (ст. 111 УК РФ); </a:t>
            </a:r>
          </a:p>
          <a:p>
            <a:pPr>
              <a:defRPr sz="1400">
                <a:solidFill>
                  <a:srgbClr val="FFFFFF"/>
                </a:solidFill>
              </a:defRPr>
            </a:pPr>
            <a:r>
              <a:t> - средней тяжести (ст. 112 УК РФ); </a:t>
            </a:r>
          </a:p>
          <a:p>
            <a:pPr>
              <a:defRPr sz="1400">
                <a:solidFill>
                  <a:srgbClr val="FFFFFF"/>
                </a:solidFill>
              </a:defRPr>
            </a:pPr>
            <a:r>
              <a:t> - легкий (ст. 115 УК РФ); </a:t>
            </a:r>
          </a:p>
          <a:p>
            <a:pPr>
              <a:defRPr sz="1400">
                <a:solidFill>
                  <a:srgbClr val="FFFFFF"/>
                </a:solidFill>
              </a:defRPr>
            </a:pPr>
            <a:r>
              <a:t>- побои или иные насильственные действия, причинившие физическую боль, но не повлекшие последствий, указанных в ст. 115 УК РФ (ст. 116 УК РФ). </a:t>
            </a:r>
          </a:p>
          <a:p>
            <a:pPr>
              <a:defRPr sz="1400">
                <a:solidFill>
                  <a:srgbClr val="FFFFFF"/>
                </a:solidFill>
              </a:defRPr>
            </a:pPr>
            <a:r>
              <a:t>Причинение по неосторожности среднего и легкого вреда здоровью не влечет уголовной ответственности. Под тяжким вредом понимается вред здоровью, опасный для жизни человека, или повлекший за собой потерю зрения, речи, слуха либо какого-либо органа или утрату органом его функций, прерывание беременности, психическое расстройство, заболевание наркоманией либо токсикоманией, или выразившийся в неизгладимом обезображивании лица, или вызвавший значительную стойкую утрату общей трудоспособности не менее чем на одну треть или заведомо для виновного полную утрату профессиональной трудоспособности (ч. 1 ст. 111 УК РФ).</a:t>
            </a:r>
            <a:endParaRPr u="sng"/>
          </a:p>
          <a:p>
            <a:pPr>
              <a:defRPr sz="1400" u="sng">
                <a:solidFill>
                  <a:srgbClr val="FFFFFF"/>
                </a:solidFill>
              </a:defRPr>
            </a:pPr>
            <a:endParaRPr/>
          </a:p>
          <a:p>
            <a:pPr>
              <a:defRPr sz="1400" u="sng">
                <a:solidFill>
                  <a:srgbClr val="FFFFFF"/>
                </a:solidFill>
              </a:defRPr>
            </a:pPr>
            <a:endParaRPr/>
          </a:p>
          <a:p>
            <a:pPr>
              <a:defRPr sz="1400" u="sng">
                <a:solidFill>
                  <a:srgbClr val="FFFFFF"/>
                </a:solidFill>
              </a:defRPr>
            </a:pPr>
            <a:endParaRP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72" name="Прямоугольник"/>
          <p:cNvSpPr/>
          <p:nvPr/>
        </p:nvSpPr>
        <p:spPr>
          <a:xfrm>
            <a:off x="-7843" y="1110406"/>
            <a:ext cx="9159687" cy="4578437"/>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373"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74" name="Прямоугольник"/>
          <p:cNvSpPr/>
          <p:nvPr/>
        </p:nvSpPr>
        <p:spPr>
          <a:xfrm>
            <a:off x="-5647" y="5619037"/>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75"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376"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77" name="Ст. 124 УК РФ «Неоказание помощи больному»…"/>
          <p:cNvSpPr txBox="1"/>
          <p:nvPr/>
        </p:nvSpPr>
        <p:spPr>
          <a:xfrm>
            <a:off x="363546" y="1477080"/>
            <a:ext cx="8524908" cy="2806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b="1"/>
            </a:pPr>
            <a:r>
              <a:t>Ст. 124 УК РФ «Неоказание помощи больному»</a:t>
            </a:r>
          </a:p>
          <a:p>
            <a:pPr defTabSz="457200">
              <a:lnSpc>
                <a:spcPct val="90000"/>
              </a:lnSpc>
              <a:defRPr sz="1400" b="1"/>
            </a:pPr>
            <a:endParaRPr/>
          </a:p>
          <a:p>
            <a:pPr defTabSz="457200">
              <a:lnSpc>
                <a:spcPct val="90000"/>
              </a:lnSpc>
              <a:defRPr sz="1400"/>
            </a:pPr>
            <a:r>
              <a:t>1. Неоказание помощи больному без уважительных причин лицом, обязанным ее оказывать в соответствии </a:t>
            </a:r>
          </a:p>
          <a:p>
            <a:pPr defTabSz="457200">
              <a:lnSpc>
                <a:spcPct val="90000"/>
              </a:lnSpc>
              <a:defRPr sz="1400"/>
            </a:pPr>
            <a:r>
              <a:t>с законом или со специальным правилом, если это повлекло по неосторожности </a:t>
            </a:r>
            <a:r>
              <a:rPr>
                <a:solidFill>
                  <a:srgbClr val="FF0000"/>
                </a:solidFill>
              </a:rPr>
              <a:t>причинение средней тяжести вреда здоровью </a:t>
            </a:r>
            <a:r>
              <a:t>больного, – наказывается штрафом в размере </a:t>
            </a:r>
            <a:r>
              <a:rPr>
                <a:solidFill>
                  <a:srgbClr val="FF0000"/>
                </a:solidFill>
              </a:rPr>
              <a:t>до сорока тысяч </a:t>
            </a:r>
            <a:r>
              <a:t>рублей или в размере заработной платы или иного дохода осужденного за период до трех месяцев, либо обязательными работами на срок до трехсот шестидесяти часов, либо </a:t>
            </a:r>
            <a:r>
              <a:rPr>
                <a:solidFill>
                  <a:srgbClr val="FF0000"/>
                </a:solidFill>
              </a:rPr>
              <a:t>исправительными работами </a:t>
            </a:r>
            <a:r>
              <a:t>на срок </a:t>
            </a:r>
            <a:r>
              <a:rPr>
                <a:solidFill>
                  <a:srgbClr val="FF0000"/>
                </a:solidFill>
              </a:rPr>
              <a:t>до одного года</a:t>
            </a:r>
            <a:r>
              <a:t>, либо </a:t>
            </a:r>
            <a:r>
              <a:rPr>
                <a:solidFill>
                  <a:srgbClr val="FF0000"/>
                </a:solidFill>
              </a:rPr>
              <a:t>арестом </a:t>
            </a:r>
            <a:r>
              <a:t>на срок </a:t>
            </a:r>
            <a:r>
              <a:rPr>
                <a:solidFill>
                  <a:srgbClr val="FF0000"/>
                </a:solidFill>
              </a:rPr>
              <a:t>до четырех месяцев</a:t>
            </a:r>
            <a:r>
              <a:t>.</a:t>
            </a:r>
          </a:p>
          <a:p>
            <a:pPr defTabSz="457200">
              <a:lnSpc>
                <a:spcPct val="90000"/>
              </a:lnSpc>
              <a:defRPr sz="1400"/>
            </a:pPr>
            <a:endParaRPr/>
          </a:p>
          <a:p>
            <a:pPr defTabSz="457200">
              <a:lnSpc>
                <a:spcPct val="90000"/>
              </a:lnSpc>
              <a:defRPr sz="1400"/>
            </a:pPr>
            <a:r>
              <a:t>2. То же деяние, если оно повлекло по неосторожности </a:t>
            </a:r>
            <a:r>
              <a:rPr>
                <a:solidFill>
                  <a:srgbClr val="FF0000"/>
                </a:solidFill>
              </a:rPr>
              <a:t>смерть больного либо причинение тяжкого вреда </a:t>
            </a:r>
            <a:r>
              <a:t>его здоровью, – наказывается </a:t>
            </a:r>
            <a:r>
              <a:rPr>
                <a:solidFill>
                  <a:srgbClr val="FF0000"/>
                </a:solidFill>
              </a:rPr>
              <a:t>принудительными работами </a:t>
            </a:r>
            <a:r>
              <a:t>на срок </a:t>
            </a:r>
            <a:r>
              <a:rPr>
                <a:solidFill>
                  <a:srgbClr val="FF0000"/>
                </a:solidFill>
              </a:rPr>
              <a:t>до четырех лет </a:t>
            </a:r>
            <a:r>
              <a:t>с лишением права занимать определенные должности или заниматься определенной деятельностью на срок до трех лет или без такового либо </a:t>
            </a:r>
            <a:r>
              <a:rPr>
                <a:solidFill>
                  <a:srgbClr val="FF0000"/>
                </a:solidFill>
              </a:rPr>
              <a:t>лишением свободы на срок до четырех лет</a:t>
            </a:r>
            <a:r>
              <a:t> с лишением права занимать определенные должности или заниматься определенной деятельностью на срок до трех лет или без такового.</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79" name="Прямоугольник"/>
          <p:cNvSpPr/>
          <p:nvPr/>
        </p:nvSpPr>
        <p:spPr>
          <a:xfrm>
            <a:off x="-7843" y="1110406"/>
            <a:ext cx="9159687" cy="1071796"/>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38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81" name="Прямоугольник"/>
          <p:cNvSpPr/>
          <p:nvPr/>
        </p:nvSpPr>
        <p:spPr>
          <a:xfrm>
            <a:off x="-5647" y="2115261"/>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82"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383"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84" name="Ст. 124 УК РФ «Неоказание помощи больному»"/>
          <p:cNvSpPr txBox="1"/>
          <p:nvPr/>
        </p:nvSpPr>
        <p:spPr>
          <a:xfrm>
            <a:off x="363546" y="1477080"/>
            <a:ext cx="8524908" cy="4904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1400" b="1"/>
            </a:lvl1pPr>
          </a:lstStyle>
          <a:p>
            <a:r>
              <a:t>Ст. 124 УК РФ «Неоказание помощи больному»</a:t>
            </a:r>
          </a:p>
        </p:txBody>
      </p:sp>
      <p:sp>
        <p:nvSpPr>
          <p:cNvPr id="385" name="Комментарий…"/>
          <p:cNvSpPr txBox="1"/>
          <p:nvPr/>
        </p:nvSpPr>
        <p:spPr>
          <a:xfrm>
            <a:off x="309546" y="2454852"/>
            <a:ext cx="8524908" cy="30240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400" b="1">
                <a:solidFill>
                  <a:srgbClr val="FFFFFF"/>
                </a:solidFill>
              </a:defRPr>
            </a:pPr>
            <a:r>
              <a:t>Комментарий</a:t>
            </a:r>
          </a:p>
          <a:p>
            <a:pPr>
              <a:defRPr sz="1400" b="1">
                <a:solidFill>
                  <a:srgbClr val="FFFFFF"/>
                </a:solidFill>
              </a:defRPr>
            </a:pPr>
            <a:endParaRPr/>
          </a:p>
          <a:p>
            <a:pPr>
              <a:defRPr sz="1400" b="1">
                <a:solidFill>
                  <a:srgbClr val="FFFFFF"/>
                </a:solidFill>
              </a:defRPr>
            </a:pPr>
            <a:endParaRPr u="sng"/>
          </a:p>
          <a:p>
            <a:pPr>
              <a:defRPr sz="1400">
                <a:solidFill>
                  <a:srgbClr val="FFFFFF"/>
                </a:solidFill>
              </a:defRPr>
            </a:pPr>
            <a:r>
              <a:t>Термин «неоказание» традиционно определяется как полное невыполнение чего-либо, в данном случае невыполнение обязанности медицинского работника по оказанию помощи пациенту. Игнорирование данной обязанности выступает в качестве необходимого условия применения одной из указанных в данной статье санкций. При отсутствии </a:t>
            </a:r>
            <a:r>
              <a:rPr u="sng"/>
              <a:t>зафиксированного факта отказа от выполнения установленной законом обязанности</a:t>
            </a:r>
            <a:r>
              <a:t> как такового «неоказания помощи» быть не может априори, и квалификация содеянного по признакам настоящей статьи исключается.</a:t>
            </a:r>
            <a:endParaRPr>
              <a:latin typeface="Arial"/>
              <a:ea typeface="Arial"/>
              <a:cs typeface="Arial"/>
              <a:sym typeface="Arial"/>
            </a:endParaRPr>
          </a:p>
          <a:p>
            <a:pPr>
              <a:defRPr sz="1400" u="sng">
                <a:solidFill>
                  <a:srgbClr val="FFFFFF"/>
                </a:solidFill>
              </a:defRPr>
            </a:pPr>
            <a:endParaRPr/>
          </a:p>
          <a:p>
            <a:pPr>
              <a:defRPr sz="1400" u="sng">
                <a:solidFill>
                  <a:srgbClr val="FFFFFF"/>
                </a:solidFill>
              </a:defRPr>
            </a:pPr>
            <a:endParaRPr/>
          </a:p>
          <a:p>
            <a:pPr>
              <a:defRPr sz="1400" u="sng">
                <a:solidFill>
                  <a:srgbClr val="FFFFFF"/>
                </a:solidFill>
              </a:defRPr>
            </a:pPr>
            <a:endParaRP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87" name="Прямоугольник"/>
          <p:cNvSpPr/>
          <p:nvPr/>
        </p:nvSpPr>
        <p:spPr>
          <a:xfrm>
            <a:off x="-7843" y="1110406"/>
            <a:ext cx="9159687" cy="4578437"/>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388"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89" name="Прямоугольник"/>
          <p:cNvSpPr/>
          <p:nvPr/>
        </p:nvSpPr>
        <p:spPr>
          <a:xfrm>
            <a:off x="-5647" y="5619037"/>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90"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391"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92" name="Ст. 235 УК РФ «Незаконное осуществление медицинской деятельности или фармацевтической деятельности»…"/>
          <p:cNvSpPr txBox="1"/>
          <p:nvPr/>
        </p:nvSpPr>
        <p:spPr>
          <a:xfrm>
            <a:off x="363546" y="1477080"/>
            <a:ext cx="8524908" cy="261302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b="1"/>
            </a:pPr>
            <a:r>
              <a:t>Ст. 235 УК РФ «Незаконное осуществление медицинской деятельности или фармацевтической деятельности»</a:t>
            </a:r>
          </a:p>
          <a:p>
            <a:pPr defTabSz="457200">
              <a:lnSpc>
                <a:spcPct val="90000"/>
              </a:lnSpc>
              <a:defRPr sz="1400"/>
            </a:pPr>
            <a:endParaRPr/>
          </a:p>
          <a:p>
            <a:pPr defTabSz="457200">
              <a:lnSpc>
                <a:spcPct val="90000"/>
              </a:lnSpc>
              <a:defRPr sz="1400"/>
            </a:pPr>
            <a:r>
              <a:t>1. Осуществление медицинской деятельности или фармацевтической деятельности </a:t>
            </a:r>
            <a:r>
              <a:rPr>
                <a:solidFill>
                  <a:srgbClr val="FF0000"/>
                </a:solidFill>
              </a:rPr>
              <a:t>лицом, не имеющим лицензии на данный вид деятельности</a:t>
            </a:r>
            <a:r>
              <a:t>, при условии, что такая лицензия обязательна, если это повлекло </a:t>
            </a:r>
            <a:r>
              <a:rPr>
                <a:solidFill>
                  <a:srgbClr val="FF0000"/>
                </a:solidFill>
              </a:rPr>
              <a:t>по неосторожности причинение вреда здоровью человека</a:t>
            </a:r>
            <a:r>
              <a:t>, – наказывается штрафом в размере до </a:t>
            </a:r>
            <a:r>
              <a:rPr>
                <a:solidFill>
                  <a:srgbClr val="FF0000"/>
                </a:solidFill>
              </a:rPr>
              <a:t>ста двадцати тысяч рублей </a:t>
            </a:r>
            <a:r>
              <a:t>или в размере заработной платы или иного </a:t>
            </a:r>
            <a:r>
              <a:rPr>
                <a:solidFill>
                  <a:schemeClr val="tx1"/>
                </a:solidFill>
              </a:rPr>
              <a:t>дохода осужденного за период до одного года, </a:t>
            </a:r>
            <a:r>
              <a:t>либо </a:t>
            </a:r>
            <a:r>
              <a:rPr>
                <a:solidFill>
                  <a:srgbClr val="FF0000"/>
                </a:solidFill>
              </a:rPr>
              <a:t>ограничением свободы </a:t>
            </a:r>
            <a:r>
              <a:t>на срок </a:t>
            </a:r>
            <a:r>
              <a:rPr>
                <a:solidFill>
                  <a:srgbClr val="FF0000"/>
                </a:solidFill>
              </a:rPr>
              <a:t>до трех лет</a:t>
            </a:r>
            <a:r>
              <a:t>, либо принудительными работами на срок до трех лет, либо лишением свободы на тот же срок.</a:t>
            </a:r>
          </a:p>
          <a:p>
            <a:pPr defTabSz="457200">
              <a:lnSpc>
                <a:spcPct val="90000"/>
              </a:lnSpc>
              <a:defRPr sz="1400"/>
            </a:pPr>
            <a:endParaRPr/>
          </a:p>
          <a:p>
            <a:pPr defTabSz="457200">
              <a:lnSpc>
                <a:spcPct val="90000"/>
              </a:lnSpc>
              <a:defRPr sz="1400"/>
            </a:pPr>
            <a:r>
              <a:t>2. То же деяние, повлекшее по неосторожности </a:t>
            </a:r>
            <a:r>
              <a:rPr>
                <a:solidFill>
                  <a:srgbClr val="FF0000"/>
                </a:solidFill>
              </a:rPr>
              <a:t>смерть человека</a:t>
            </a:r>
            <a:r>
              <a:t>, – наказывается принудительными работами на срок </a:t>
            </a:r>
            <a:r>
              <a:rPr>
                <a:solidFill>
                  <a:srgbClr val="FF0000"/>
                </a:solidFill>
              </a:rPr>
              <a:t>до пяти лет </a:t>
            </a:r>
            <a:r>
              <a:t>либо лишением свободы на тот же срок.</a:t>
            </a:r>
          </a:p>
          <a:p>
            <a:pPr defTabSz="457200">
              <a:lnSpc>
                <a:spcPct val="90000"/>
              </a:lnSpc>
              <a:defRPr sz="1400"/>
            </a:pPr>
            <a:endParaRP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94" name="Прямоугольник"/>
          <p:cNvSpPr/>
          <p:nvPr/>
        </p:nvSpPr>
        <p:spPr>
          <a:xfrm>
            <a:off x="-7843" y="1110406"/>
            <a:ext cx="9159687" cy="1164765"/>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395"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96" name="Прямоугольник"/>
          <p:cNvSpPr/>
          <p:nvPr/>
        </p:nvSpPr>
        <p:spPr>
          <a:xfrm>
            <a:off x="-5647" y="2216861"/>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97"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398"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99" name="Ст. 235 УК РФ «Незаконное осуществление медицинской деятельности или фармацевтической деятельности»"/>
          <p:cNvSpPr txBox="1"/>
          <p:nvPr/>
        </p:nvSpPr>
        <p:spPr>
          <a:xfrm>
            <a:off x="363546" y="1477080"/>
            <a:ext cx="8524908" cy="7001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1400" b="1"/>
            </a:lvl1pPr>
          </a:lstStyle>
          <a:p>
            <a:r>
              <a:t>Ст. 235 УК РФ «Незаконное осуществление медицинской деятельности или фармацевтической деятельности»</a:t>
            </a:r>
          </a:p>
        </p:txBody>
      </p:sp>
      <p:sp>
        <p:nvSpPr>
          <p:cNvPr id="400" name="Комментарий…"/>
          <p:cNvSpPr txBox="1"/>
          <p:nvPr/>
        </p:nvSpPr>
        <p:spPr>
          <a:xfrm>
            <a:off x="309546" y="2454852"/>
            <a:ext cx="8524908" cy="31393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400" b="1">
                <a:solidFill>
                  <a:srgbClr val="FFFFFF"/>
                </a:solidFill>
              </a:defRPr>
            </a:pPr>
            <a:r>
              <a:t>Комментарий</a:t>
            </a:r>
          </a:p>
          <a:p>
            <a:pPr>
              <a:defRPr sz="1400" b="1">
                <a:solidFill>
                  <a:srgbClr val="FFFFFF"/>
                </a:solidFill>
              </a:defRPr>
            </a:pPr>
            <a:endParaRPr/>
          </a:p>
          <a:p>
            <a:pPr>
              <a:defRPr sz="1600" b="1">
                <a:solidFill>
                  <a:srgbClr val="231F20"/>
                </a:solidFill>
              </a:defRPr>
            </a:pPr>
            <a:endParaRPr/>
          </a:p>
          <a:p>
            <a:pPr>
              <a:defRPr sz="1400">
                <a:solidFill>
                  <a:srgbClr val="FFFFFF"/>
                </a:solidFill>
              </a:defRPr>
            </a:pPr>
            <a:r>
              <a:t>Настоящая статья предусматривает ответственность за осуществление медицинской деятельности лицом, не имеющим лицензии на данный вид деятельности, если это повлекло по неосторожности причинение вреда здоровью или смерть человека</a:t>
            </a:r>
            <a:r>
              <a:rPr u="sng"/>
              <a:t>. В качестве обязательного признака данного состава преступления названо причинение вреда здоровью по неосторожности без уточнения, о какой степени вреда здоровью идет речь. </a:t>
            </a:r>
            <a:r>
              <a:t>Вообще же нормы указанной статьи носят явно полемический характер, поскольку </a:t>
            </a:r>
            <a:r>
              <a:rPr u="sng">
                <a:solidFill>
                  <a:schemeClr val="bg1"/>
                </a:solidFill>
              </a:rPr>
              <a:t>медицинские работники обязаны под угрозой применения уголовной ответственности по ст. 124 УК РФ «Неоказание помощи больному» </a:t>
            </a:r>
            <a:r>
              <a:rPr b="1" u="sng">
                <a:solidFill>
                  <a:schemeClr val="bg1"/>
                </a:solidFill>
              </a:rPr>
              <a:t>оказывать экстренную медицинскую</a:t>
            </a:r>
            <a:r>
              <a:rPr u="sng">
                <a:solidFill>
                  <a:schemeClr val="bg1"/>
                </a:solidFill>
              </a:rPr>
              <a:t> помощь при любых обстоятельствах, но в то же время воздерживаться от оказания конкретных видов медицинской помощи при отсутствии надлежащей лицензии. </a:t>
            </a:r>
            <a:r>
              <a:t>Эта коллизия на законодательном уровне на сегодняшний день разрешения не получила. </a:t>
            </a:r>
          </a:p>
          <a:p>
            <a:pPr>
              <a:defRPr sz="1400" u="sng">
                <a:solidFill>
                  <a:srgbClr val="FFFFFF"/>
                </a:solidFill>
              </a:defRPr>
            </a:pPr>
            <a:endParaRPr/>
          </a:p>
          <a:p>
            <a:pPr>
              <a:defRPr sz="1400" u="sng">
                <a:solidFill>
                  <a:srgbClr val="FFFFFF"/>
                </a:solidFill>
              </a:defRPr>
            </a:pPr>
            <a:endParaRP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02" name="Прямоугольник"/>
          <p:cNvSpPr/>
          <p:nvPr/>
        </p:nvSpPr>
        <p:spPr>
          <a:xfrm>
            <a:off x="-7843" y="1110406"/>
            <a:ext cx="9159687" cy="5524483"/>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03"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04" name="Прямоугольник"/>
          <p:cNvSpPr/>
          <p:nvPr/>
        </p:nvSpPr>
        <p:spPr>
          <a:xfrm>
            <a:off x="-5647" y="6571537"/>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05"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406"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07" name="Ст. 238 УК РФ «Производство, хранение, перевозка либо сбыт товаров и продукции, выполнение работ или оказание услуг, не отвечающих требованиям безопасности»…"/>
          <p:cNvSpPr txBox="1"/>
          <p:nvPr/>
        </p:nvSpPr>
        <p:spPr>
          <a:xfrm>
            <a:off x="363546" y="1477080"/>
            <a:ext cx="8524908" cy="4745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b="1"/>
            </a:pPr>
            <a:r>
              <a:t>Ст. 238 УК РФ «Производство, хранение, перевозка либо сбыт товаров и продукции, выполнение работ или оказание услуг, не отвечающих требованиям безопасности»</a:t>
            </a:r>
          </a:p>
          <a:p>
            <a:pPr defTabSz="457200">
              <a:lnSpc>
                <a:spcPct val="90000"/>
              </a:lnSpc>
              <a:defRPr sz="1400"/>
            </a:pPr>
            <a:endParaRPr/>
          </a:p>
          <a:p>
            <a:pPr defTabSz="457200">
              <a:lnSpc>
                <a:spcPct val="90000"/>
              </a:lnSpc>
              <a:defRPr sz="1400"/>
            </a:pPr>
            <a:r>
              <a:t>1. Производство, хранение или перевозка в целях сбыта либо сбыт товаров и продукции, выполнение работ или оказание услуг, не отвечающих требованиям безопасности жизни или здоровья потребителей, а равно неправомерные выдача или использование официального документа, удостоверяющего соответствие указанных товаров, работ или услуг требованиям безопасности, – наказываются штрафом в размере до трехсот тысяч рублей или в размере заработной платы или иного дохода осужденного за период до двух лет, либо обязательными работами на срок до трехсот шестидесяти часов, либо ограничением свободы на срок до двух лет, либо принудительными работами на срок до двух лет, либо лишением свободы на тот же срок.</a:t>
            </a:r>
          </a:p>
          <a:p>
            <a:pPr defTabSz="457200">
              <a:lnSpc>
                <a:spcPct val="90000"/>
              </a:lnSpc>
              <a:defRPr sz="1400"/>
            </a:pPr>
            <a:endParaRPr/>
          </a:p>
          <a:p>
            <a:pPr defTabSz="457200">
              <a:lnSpc>
                <a:spcPct val="90000"/>
              </a:lnSpc>
              <a:defRPr sz="1400"/>
            </a:pPr>
            <a:r>
              <a:t>2. Те же деяния, если они:</a:t>
            </a:r>
          </a:p>
          <a:p>
            <a:pPr defTabSz="457200">
              <a:lnSpc>
                <a:spcPct val="90000"/>
              </a:lnSpc>
              <a:defRPr sz="1400"/>
            </a:pPr>
            <a:r>
              <a:t>а) совершены группой лиц по предварительному сговору или организованной группой;</a:t>
            </a:r>
          </a:p>
          <a:p>
            <a:pPr defTabSz="457200">
              <a:lnSpc>
                <a:spcPct val="90000"/>
              </a:lnSpc>
              <a:defRPr sz="1400"/>
            </a:pPr>
            <a:r>
              <a:t>б) совершены в отношении товаров, работ или услуг, предназначенных для детей в возрасте до шести лет;</a:t>
            </a:r>
          </a:p>
          <a:p>
            <a:pPr defTabSz="457200">
              <a:lnSpc>
                <a:spcPct val="90000"/>
              </a:lnSpc>
              <a:defRPr sz="1400"/>
            </a:pPr>
            <a:r>
              <a:t>в) повлекли по неосторожности причинение </a:t>
            </a:r>
            <a:r>
              <a:rPr>
                <a:solidFill>
                  <a:srgbClr val="FF0000"/>
                </a:solidFill>
              </a:rPr>
              <a:t>тяжкого вреда здоровью либо смерть человека</a:t>
            </a:r>
            <a:r>
              <a:t>, – наказываются штрафом в размере от ста тысяч </a:t>
            </a:r>
            <a:r>
              <a:rPr>
                <a:solidFill>
                  <a:srgbClr val="FF0000"/>
                </a:solidFill>
              </a:rPr>
              <a:t>до пятисот тысяч рублей</a:t>
            </a:r>
            <a:r>
              <a:t> или в размере заработной платы или иного дохода осужденного за период от одного года до трех лет, либо принудительными работами на </a:t>
            </a:r>
            <a:r>
              <a:rPr>
                <a:solidFill>
                  <a:srgbClr val="FF0000"/>
                </a:solidFill>
              </a:rPr>
              <a:t>срок до пяти лет</a:t>
            </a:r>
            <a:r>
              <a:t>, либо лишением свободы на срок до шести лет со штрафом в размере до пятисот тысяч рублей или в размере заработной платы или иного дохода осужденного за период до трех лет или без такового.</a:t>
            </a:r>
          </a:p>
          <a:p>
            <a:pPr defTabSz="457200">
              <a:lnSpc>
                <a:spcPct val="90000"/>
              </a:lnSpc>
              <a:defRPr sz="1400"/>
            </a:pPr>
            <a:endParaRPr/>
          </a:p>
          <a:p>
            <a:pPr defTabSz="457200">
              <a:lnSpc>
                <a:spcPct val="90000"/>
              </a:lnSpc>
              <a:defRPr sz="1400"/>
            </a:pPr>
            <a:r>
              <a:t>3. Деяния, предусмотренные частями первой или второй  настоящей статьи, повлекшие по неосторожности </a:t>
            </a:r>
            <a:r>
              <a:rPr>
                <a:solidFill>
                  <a:srgbClr val="FF0000"/>
                </a:solidFill>
              </a:rPr>
              <a:t>смерть двух или более лиц</a:t>
            </a:r>
            <a:r>
              <a:t>, – наказываются принудительными работами на срок до пяти лет либо лишением свободы на срок </a:t>
            </a:r>
            <a:r>
              <a:rPr>
                <a:solidFill>
                  <a:srgbClr val="FF0000"/>
                </a:solidFill>
              </a:rPr>
              <a:t>до десяти лет</a:t>
            </a:r>
            <a:r>
              <a:t>.</a:t>
            </a:r>
          </a:p>
          <a:p>
            <a:pPr defTabSz="457200">
              <a:lnSpc>
                <a:spcPct val="90000"/>
              </a:lnSpc>
              <a:defRPr sz="1400"/>
            </a:pPr>
            <a:endParaRP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09" name="Прямоугольник"/>
          <p:cNvSpPr/>
          <p:nvPr/>
        </p:nvSpPr>
        <p:spPr>
          <a:xfrm>
            <a:off x="-7843" y="1110406"/>
            <a:ext cx="9159687" cy="1164765"/>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1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11" name="Прямоугольник"/>
          <p:cNvSpPr/>
          <p:nvPr/>
        </p:nvSpPr>
        <p:spPr>
          <a:xfrm>
            <a:off x="-5647" y="2216861"/>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12"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413"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14" name="Ст. 238 УК РФ «Производство, хранение, перевозка либо сбыт товаров и продукции, выполнение работ или оказание услуг, не отвечающих требованиям безопасности»"/>
          <p:cNvSpPr txBox="1"/>
          <p:nvPr/>
        </p:nvSpPr>
        <p:spPr>
          <a:xfrm>
            <a:off x="363546" y="1477080"/>
            <a:ext cx="8524908" cy="7001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1400" b="1"/>
            </a:lvl1pPr>
          </a:lstStyle>
          <a:p>
            <a:r>
              <a:t>Ст. 238 УК РФ «Производство, хранение, перевозка либо сбыт товаров и продукции, выполнение работ или оказание услуг, не отвечающих требованиям безопасности»</a:t>
            </a:r>
          </a:p>
        </p:txBody>
      </p:sp>
      <p:sp>
        <p:nvSpPr>
          <p:cNvPr id="415" name="Комментарий…"/>
          <p:cNvSpPr txBox="1"/>
          <p:nvPr/>
        </p:nvSpPr>
        <p:spPr>
          <a:xfrm>
            <a:off x="309546" y="2454852"/>
            <a:ext cx="8524908" cy="31393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400" b="1">
                <a:solidFill>
                  <a:srgbClr val="FFFFFF"/>
                </a:solidFill>
              </a:defRPr>
            </a:pPr>
            <a:r>
              <a:t>Комментарий</a:t>
            </a:r>
          </a:p>
          <a:p>
            <a:pPr>
              <a:defRPr sz="1400" b="1">
                <a:solidFill>
                  <a:srgbClr val="FFFFFF"/>
                </a:solidFill>
              </a:defRPr>
            </a:pPr>
            <a:endParaRPr/>
          </a:p>
          <a:p>
            <a:pPr>
              <a:defRPr sz="1600" b="1">
                <a:solidFill>
                  <a:srgbClr val="231F20"/>
                </a:solidFill>
              </a:defRPr>
            </a:pPr>
            <a:endParaRPr/>
          </a:p>
          <a:p>
            <a:pPr>
              <a:defRPr sz="1400">
                <a:solidFill>
                  <a:srgbClr val="FFFFFF"/>
                </a:solidFill>
              </a:defRPr>
            </a:pPr>
            <a:r>
              <a:t>В соответствии с положениями настоящей статьи медицинский работник, </a:t>
            </a:r>
            <a:r>
              <a:rPr u="sng"/>
              <a:t>умышленно оказавший медицинскую услугу с нарушением требований безопасности</a:t>
            </a:r>
            <a:r>
              <a:t>, должен быть привлечен к ответственности </a:t>
            </a:r>
            <a:r>
              <a:rPr u="sng"/>
              <a:t>независимо от наступления последствий</a:t>
            </a:r>
            <a:r>
              <a:t>. Правоприменительная практика исходит из того, что действия медицинских работников могут быть квалифицированы по настоящей статье </a:t>
            </a:r>
            <a:r>
              <a:rPr u="sng"/>
              <a:t>только в случае заключения договора на оказание медицинских услуг </a:t>
            </a:r>
            <a:r>
              <a:t>(как правило, возмездного), когда </a:t>
            </a:r>
            <a:r>
              <a:rPr u="sng"/>
              <a:t>характер работ и условия</a:t>
            </a:r>
            <a:r>
              <a:t> их выполнения устанавливаются непосредственно договором. (Здесь основное значение имеет чисто доктринальный вопрос о том как соотносятся понятия «медицинская услуга» и «медицинская помощь», но он имеет значение только для суда или сугубо теоретических дебатов). </a:t>
            </a:r>
            <a:endParaRPr>
              <a:latin typeface="Arial"/>
              <a:ea typeface="Arial"/>
              <a:cs typeface="Arial"/>
              <a:sym typeface="Arial"/>
            </a:endParaRPr>
          </a:p>
          <a:p>
            <a:pPr>
              <a:defRPr sz="1400">
                <a:solidFill>
                  <a:srgbClr val="FFFFFF"/>
                </a:solidFill>
              </a:defRPr>
            </a:pPr>
            <a:endParaRPr/>
          </a:p>
          <a:p>
            <a:pPr>
              <a:defRPr sz="1400" u="sng">
                <a:solidFill>
                  <a:srgbClr val="FFFFFF"/>
                </a:solidFill>
              </a:defRPr>
            </a:pPr>
            <a:endParaRPr/>
          </a:p>
          <a:p>
            <a:pPr>
              <a:defRPr sz="1400" u="sng">
                <a:solidFill>
                  <a:srgbClr val="FFFFFF"/>
                </a:solidFill>
              </a:defRPr>
            </a:pPr>
            <a:endParaRP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17" name="Прямоугольник"/>
          <p:cNvSpPr/>
          <p:nvPr/>
        </p:nvSpPr>
        <p:spPr>
          <a:xfrm>
            <a:off x="-7843" y="1110406"/>
            <a:ext cx="9159687" cy="5524483"/>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18"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19" name="Прямоугольник"/>
          <p:cNvSpPr/>
          <p:nvPr/>
        </p:nvSpPr>
        <p:spPr>
          <a:xfrm>
            <a:off x="-5647" y="6571537"/>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20"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421"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22" name="Ст. 293 УК РФ «Халатность»…"/>
          <p:cNvSpPr txBox="1"/>
          <p:nvPr/>
        </p:nvSpPr>
        <p:spPr>
          <a:xfrm>
            <a:off x="363546" y="1477080"/>
            <a:ext cx="8524908" cy="4745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lnSpc>
                <a:spcPct val="90000"/>
              </a:lnSpc>
              <a:defRPr sz="1400" b="1"/>
            </a:pPr>
            <a:r>
              <a:t>Ст. 293 УК РФ «Халатность»</a:t>
            </a:r>
          </a:p>
          <a:p>
            <a:pPr defTabSz="457200">
              <a:lnSpc>
                <a:spcPct val="90000"/>
              </a:lnSpc>
              <a:defRPr sz="1400"/>
            </a:pPr>
            <a:endParaRPr/>
          </a:p>
          <a:p>
            <a:pPr defTabSz="457200">
              <a:lnSpc>
                <a:spcPct val="90000"/>
              </a:lnSpc>
              <a:defRPr sz="1400"/>
            </a:pPr>
            <a:r>
              <a:t>1. Халатность, то есть </a:t>
            </a:r>
            <a:r>
              <a:rPr>
                <a:solidFill>
                  <a:srgbClr val="FF0000"/>
                </a:solidFill>
              </a:rPr>
              <a:t>неисполнение или ненадлежащее исполнение должностным лицом своих обязанностей</a:t>
            </a:r>
            <a:r>
              <a:t> вследствие недобросовестного или небрежного отношения к службе либо обязанностей по должности, если это повлекло </a:t>
            </a:r>
            <a:r>
              <a:rPr>
                <a:solidFill>
                  <a:schemeClr val="tx1"/>
                </a:solidFill>
              </a:rPr>
              <a:t>причинение крупного ущерба (ущерб сумма которого превышает 1 500 000 руб.) или существенное нарушение прав и законных интересов граждан или организаций либо охраняемых законом интересов общества или государства, – наказывается штрафом в размере до ста двадцати тысяч рублей или в размере заработной платы или иного дохода осужденного за период до одного года, либо обязательными работами на срок до трехсот шестидесяти часов, либо исправительными работами на срок до одного года, либо арестом на срок до трех месяцев.</a:t>
            </a:r>
          </a:p>
          <a:p>
            <a:pPr defTabSz="457200">
              <a:lnSpc>
                <a:spcPct val="90000"/>
              </a:lnSpc>
              <a:defRPr sz="1400"/>
            </a:pPr>
            <a:endParaRPr/>
          </a:p>
          <a:p>
            <a:pPr defTabSz="457200">
              <a:lnSpc>
                <a:spcPct val="90000"/>
              </a:lnSpc>
              <a:defRPr sz="1400"/>
            </a:pPr>
            <a:r>
              <a:t>2. Деяние, предусмотренное частью первой настоящей статьи, повлекшее </a:t>
            </a:r>
            <a:r>
              <a:rPr>
                <a:solidFill>
                  <a:srgbClr val="FF0000"/>
                </a:solidFill>
              </a:rPr>
              <a:t>по неосторожности причинение тяжкого вреда здоровью или смерть человека</a:t>
            </a:r>
            <a:r>
              <a:t>, – наказывается принудительными работами на срок</a:t>
            </a:r>
            <a:r>
              <a:rPr>
                <a:solidFill>
                  <a:srgbClr val="FF0000"/>
                </a:solidFill>
              </a:rPr>
              <a:t> до пяти лет </a:t>
            </a:r>
            <a:r>
              <a:t>с лишением права занимать определенные должности или заниматься определенной деятельностью на срок до трех лет или без такового либо лишением свободы на срок до пяти лет с лишением права занимать определенные должности или заниматься определенной деятельностью на срок до трех лет или без такового.</a:t>
            </a:r>
          </a:p>
          <a:p>
            <a:pPr defTabSz="457200">
              <a:lnSpc>
                <a:spcPct val="90000"/>
              </a:lnSpc>
              <a:defRPr sz="1400"/>
            </a:pPr>
            <a:endParaRPr/>
          </a:p>
          <a:p>
            <a:pPr defTabSz="457200">
              <a:lnSpc>
                <a:spcPct val="90000"/>
              </a:lnSpc>
              <a:defRPr sz="1400"/>
            </a:pPr>
            <a:r>
              <a:t>3. Деяние, предусмотренное частью первой настоящей статьи, повлекшее по неосторожности </a:t>
            </a:r>
            <a:r>
              <a:rPr>
                <a:solidFill>
                  <a:srgbClr val="FF0000"/>
                </a:solidFill>
              </a:rPr>
              <a:t>смерть двух или более лиц</a:t>
            </a:r>
            <a:r>
              <a:t>, – наказывается принудительными работами на </a:t>
            </a:r>
            <a:r>
              <a:rPr>
                <a:solidFill>
                  <a:schemeClr val="tx1"/>
                </a:solidFill>
              </a:rPr>
              <a:t>срок до пяти лет </a:t>
            </a:r>
            <a:r>
              <a:t>с лишением права занимать определенные должности или заниматься определенной деятельностью на срок до трех лет или без такового либо </a:t>
            </a:r>
            <a:r>
              <a:rPr>
                <a:solidFill>
                  <a:srgbClr val="FF0000"/>
                </a:solidFill>
              </a:rPr>
              <a:t>лишением свободы на срок до семи лет </a:t>
            </a:r>
            <a:r>
              <a:t>с лишением права занимать определенные должности или заниматься определенной деятельностью на срок до трех лет или без такового.</a:t>
            </a:r>
          </a:p>
          <a:p>
            <a:pPr defTabSz="457200">
              <a:lnSpc>
                <a:spcPct val="90000"/>
              </a:lnSpc>
              <a:defRPr sz="1400"/>
            </a:pPr>
            <a:endParaRP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24" name="Прямоугольник"/>
          <p:cNvSpPr/>
          <p:nvPr/>
        </p:nvSpPr>
        <p:spPr>
          <a:xfrm>
            <a:off x="-7843" y="1110406"/>
            <a:ext cx="9159687" cy="1071796"/>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25"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26" name="Прямоугольник"/>
          <p:cNvSpPr/>
          <p:nvPr/>
        </p:nvSpPr>
        <p:spPr>
          <a:xfrm>
            <a:off x="-5647" y="2115261"/>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27" name="Заголовок 1"/>
          <p:cNvSpPr txBox="1"/>
          <p:nvPr/>
        </p:nvSpPr>
        <p:spPr>
          <a:xfrm>
            <a:off x="1111322" y="418988"/>
            <a:ext cx="7188718" cy="2280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lvl1pPr defTabSz="731335">
              <a:spcBef>
                <a:spcPts val="200"/>
              </a:spcBef>
              <a:defRPr sz="1200" b="1" u="sng" cap="all">
                <a:solidFill>
                  <a:srgbClr val="FFFFFF"/>
                </a:solidFill>
                <a:latin typeface="AvantGardeGothicC"/>
                <a:ea typeface="AvantGardeGothicC"/>
                <a:cs typeface="AvantGardeGothicC"/>
                <a:sym typeface="AvantGardeGothicC"/>
              </a:defRPr>
            </a:lvl1pPr>
          </a:lstStyle>
          <a:p>
            <a:r>
              <a:t>УГОЛОВНЫЙ КОДЕКС РФ от 13.06.1996 № 63-ФЗ</a:t>
            </a:r>
          </a:p>
        </p:txBody>
      </p:sp>
      <p:sp>
        <p:nvSpPr>
          <p:cNvPr id="428" name="Прямоугольник"/>
          <p:cNvSpPr/>
          <p:nvPr/>
        </p:nvSpPr>
        <p:spPr>
          <a:xfrm>
            <a:off x="-8733" y="1147324"/>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29" name="Ст. 293 УК РФ «Халатность»"/>
          <p:cNvSpPr txBox="1"/>
          <p:nvPr/>
        </p:nvSpPr>
        <p:spPr>
          <a:xfrm>
            <a:off x="363546" y="1477080"/>
            <a:ext cx="8524908" cy="4904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defTabSz="457200">
              <a:lnSpc>
                <a:spcPct val="90000"/>
              </a:lnSpc>
              <a:defRPr sz="1400" b="1"/>
            </a:lvl1pPr>
          </a:lstStyle>
          <a:p>
            <a:r>
              <a:t>Ст. 293 УК РФ «Халатность»</a:t>
            </a:r>
          </a:p>
        </p:txBody>
      </p:sp>
      <p:sp>
        <p:nvSpPr>
          <p:cNvPr id="430" name="Комментарий…"/>
          <p:cNvSpPr txBox="1"/>
          <p:nvPr/>
        </p:nvSpPr>
        <p:spPr>
          <a:xfrm>
            <a:off x="309546" y="2454852"/>
            <a:ext cx="8524908" cy="4852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400" b="1">
                <a:solidFill>
                  <a:srgbClr val="FFFFFF"/>
                </a:solidFill>
              </a:defRPr>
            </a:pPr>
            <a:r>
              <a:t>Комментарий</a:t>
            </a:r>
          </a:p>
          <a:p>
            <a:pPr>
              <a:defRPr sz="1400" b="1">
                <a:solidFill>
                  <a:srgbClr val="FFFFFF"/>
                </a:solidFill>
              </a:defRPr>
            </a:pPr>
            <a:endParaRPr u="sng"/>
          </a:p>
          <a:p>
            <a:pPr>
              <a:defRPr sz="1400">
                <a:solidFill>
                  <a:srgbClr val="FFFFFF"/>
                </a:solidFill>
              </a:defRPr>
            </a:pPr>
            <a:r>
              <a:t>Неисполнение обязанностей заключается в </a:t>
            </a:r>
            <a:r>
              <a:rPr u="sng"/>
              <a:t>фактическом бездействии при наличии обязанности действовать</a:t>
            </a:r>
            <a:r>
              <a:t> тем или иным образом. Ненадлежащее исполнение обязанностей – это исполнение обязанностей с нарушением требований, предъявляемых к деятельности должностного лица (нарушение сроков, допущение ошибок, неточностей и т.п.). И </a:t>
            </a:r>
            <a:r>
              <a:rPr u="sng"/>
              <a:t>неисполнение, и ненадлежащее исполнение обязанностей должно являться следствием недобросовестного или небрежного отношения</a:t>
            </a:r>
            <a:r>
              <a:t> должностного лица к службе. Важным моментом для наличия состава преступления является </a:t>
            </a:r>
            <a:r>
              <a:rPr u="sng"/>
              <a:t>фактор наличия реальной возможности (объективной и субъективной) для исполнения (надлежащего исполнения) своих обязанностей</a:t>
            </a:r>
            <a:r>
              <a:t>. Наличие реальной возможности означает, что лицо могло исполнить свои обязанности при конкретных внешних условиях, а также имело к этому субъективную возможность, т.е. имело необходимый уровень профессиональной подготовки, опыт, не находилось в состоянии болезни, препятствующем выполнению служебных функций, и т.д. Если </a:t>
            </a:r>
            <a:r>
              <a:rPr u="sng"/>
              <a:t>реальная возможность для исполнения обязанностей отсутствует, то отсутствует и признак недобросовестного или небрежного отношения к службе, что исключает рассматриваемый состав преступления</a:t>
            </a:r>
            <a:r>
              <a:t>. Совершение указанного деяния (действия либо бездействия) для наличия состава преступления должно повлечь наступление последствия в виде причинения крупного ущерба или существенного нарушения прав и законных интересов граждан или организаций либо охраняемых законом интересов общества или государства.</a:t>
            </a:r>
          </a:p>
          <a:p>
            <a:pPr>
              <a:defRPr sz="1400" u="sng">
                <a:solidFill>
                  <a:srgbClr val="FFFFFF"/>
                </a:solidFill>
              </a:defRPr>
            </a:pPr>
            <a:endParaRPr/>
          </a:p>
          <a:p>
            <a:pPr>
              <a:defRPr sz="1400" u="sng">
                <a:solidFill>
                  <a:srgbClr val="FFFFFF"/>
                </a:solidFill>
              </a:defRPr>
            </a:pPr>
            <a:endParaRP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42" name="Прямоугольник"/>
          <p:cNvSpPr/>
          <p:nvPr/>
        </p:nvSpPr>
        <p:spPr>
          <a:xfrm>
            <a:off x="-23525" y="2217492"/>
            <a:ext cx="9191050" cy="2783144"/>
          </a:xfrm>
          <a:prstGeom prst="rect">
            <a:avLst/>
          </a:prstGeom>
          <a:solidFill>
            <a:srgbClr val="FFFFFF"/>
          </a:solidFill>
          <a:ln w="12700">
            <a:solidFill>
              <a:schemeClr val="accent1"/>
            </a:solidFill>
            <a:miter/>
          </a:ln>
        </p:spPr>
        <p:txBody>
          <a:bodyPr lIns="45719" rIns="45719" anchor="ctr"/>
          <a:lstStyle/>
          <a:p>
            <a:endParaRPr/>
          </a:p>
        </p:txBody>
      </p:sp>
      <p:pic>
        <p:nvPicPr>
          <p:cNvPr id="343"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45" name="Заголовок 1"/>
          <p:cNvSpPr txBox="1"/>
          <p:nvPr/>
        </p:nvSpPr>
        <p:spPr>
          <a:xfrm>
            <a:off x="2177917" y="1749366"/>
            <a:ext cx="5323041"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nchor="ctr">
            <a:spAutoFit/>
          </a:bodyPr>
          <a:lstStyle>
            <a:lvl1pPr defTabSz="731335">
              <a:spcBef>
                <a:spcPts val="200"/>
              </a:spcBef>
              <a:defRPr sz="1200" b="1" cap="all">
                <a:solidFill>
                  <a:srgbClr val="FFFFFF"/>
                </a:solidFill>
                <a:latin typeface="AvantGardeGothicC"/>
                <a:ea typeface="AvantGardeGothicC"/>
                <a:cs typeface="AvantGardeGothicC"/>
                <a:sym typeface="AvantGardeGothicC"/>
              </a:defRPr>
            </a:lvl1pPr>
          </a:lstStyle>
          <a:p>
            <a:r>
              <a:t>Профессиональные медицинские преступления</a:t>
            </a:r>
          </a:p>
        </p:txBody>
      </p:sp>
      <p:sp>
        <p:nvSpPr>
          <p:cNvPr id="346" name="Прямоугольник"/>
          <p:cNvSpPr/>
          <p:nvPr/>
        </p:nvSpPr>
        <p:spPr>
          <a:xfrm>
            <a:off x="-5647" y="2279772"/>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47" name="Законодательство РФ не выделяет отдельно группу преступлений, совершаемых медицинскими работниками и нормы об ответственности за профессиональные медицинские преступления помещены в разделе российского уголовного законодательства, регламентирующим престу"/>
          <p:cNvSpPr txBox="1"/>
          <p:nvPr/>
        </p:nvSpPr>
        <p:spPr>
          <a:xfrm>
            <a:off x="214282" y="2357430"/>
            <a:ext cx="8665947" cy="33886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lvl="0" defTabSz="457200">
              <a:lnSpc>
                <a:spcPct val="90000"/>
              </a:lnSpc>
              <a:defRPr sz="1400"/>
            </a:pPr>
            <a:r>
              <a:rPr lang="ru-RU" b="1" dirty="0" smtClean="0"/>
              <a:t>Статья 74  «Ограничения, налагаемые на медицинских работников и фармацевтических работников при осуществлении ими профессиональной деятельности» Федерального закона от 21.11.2011 № 323-ФЗ «Об основах охраны здоровья граждан в Российской Федерации» </a:t>
            </a:r>
          </a:p>
          <a:p>
            <a:pPr lvl="0" defTabSz="457200">
              <a:lnSpc>
                <a:spcPct val="90000"/>
              </a:lnSpc>
              <a:defRPr sz="1400"/>
            </a:pPr>
            <a:endParaRPr lang="ru-RU" dirty="0" smtClean="0"/>
          </a:p>
          <a:p>
            <a:pPr lvl="0" defTabSz="457200">
              <a:lnSpc>
                <a:spcPct val="90000"/>
              </a:lnSpc>
              <a:buFont typeface="Arial" pitchFamily="34" charset="0"/>
              <a:buChar char="•"/>
              <a:defRPr sz="1400"/>
            </a:pPr>
            <a:r>
              <a:rPr lang="ru-RU" dirty="0" smtClean="0"/>
              <a:t> Аутентичного или иного официального толкования статьи 74 Федерального закона № 323-ФЗ до настоящего времени не имеется.</a:t>
            </a:r>
          </a:p>
          <a:p>
            <a:pPr lvl="0" defTabSz="457200">
              <a:lnSpc>
                <a:spcPct val="90000"/>
              </a:lnSpc>
              <a:buFont typeface="Arial" pitchFamily="34" charset="0"/>
              <a:buChar char="•"/>
              <a:defRPr sz="1400"/>
            </a:pPr>
            <a:endParaRPr lang="ru-RU" dirty="0" smtClean="0"/>
          </a:p>
          <a:p>
            <a:pPr lvl="0" defTabSz="457200">
              <a:lnSpc>
                <a:spcPct val="90000"/>
              </a:lnSpc>
              <a:buFont typeface="Arial" pitchFamily="34" charset="0"/>
              <a:buChar char="•"/>
              <a:defRPr sz="1400"/>
            </a:pPr>
            <a:r>
              <a:rPr lang="ru-RU" dirty="0" smtClean="0"/>
              <a:t> Положения статьи 74 Федерального закона № 323-ФЗ предусматривают </a:t>
            </a:r>
            <a:r>
              <a:rPr lang="ru-RU" u="sng" dirty="0" smtClean="0">
                <a:solidFill>
                  <a:srgbClr val="FF0000"/>
                </a:solidFill>
              </a:rPr>
              <a:t>строгие ограничения взаимодействия медицинских и фармацевтических работников</a:t>
            </a:r>
            <a:r>
              <a:rPr lang="ru-RU" dirty="0" smtClean="0"/>
              <a:t>.</a:t>
            </a:r>
          </a:p>
          <a:p>
            <a:pPr lvl="0" defTabSz="457200">
              <a:lnSpc>
                <a:spcPct val="90000"/>
              </a:lnSpc>
              <a:buFont typeface="Arial" pitchFamily="34" charset="0"/>
              <a:buChar char="•"/>
              <a:defRPr sz="1400"/>
            </a:pPr>
            <a:endParaRPr lang="ru-RU" dirty="0" smtClean="0"/>
          </a:p>
          <a:p>
            <a:pPr lvl="0" defTabSz="457200">
              <a:lnSpc>
                <a:spcPct val="90000"/>
              </a:lnSpc>
              <a:buFont typeface="Arial" pitchFamily="34" charset="0"/>
              <a:buChar char="•"/>
              <a:defRPr sz="1400"/>
            </a:pPr>
            <a:r>
              <a:rPr lang="ru-RU" dirty="0" smtClean="0"/>
              <a:t> Субъектами правового регулирования данной статьи являются медицинские работники и руководители медицинских организаций, а также фармацевтические работники и руководители аптечных организаций.</a:t>
            </a:r>
          </a:p>
          <a:p>
            <a:pPr lvl="0" defTabSz="457200">
              <a:lnSpc>
                <a:spcPct val="90000"/>
              </a:lnSpc>
              <a:defRPr sz="1400"/>
            </a:pPr>
            <a:endParaRPr lang="ru-RU" dirty="0" smtClean="0"/>
          </a:p>
          <a:p>
            <a:pPr defTabSz="457200">
              <a:lnSpc>
                <a:spcPct val="90000"/>
              </a:lnSpc>
              <a:defRPr sz="1400"/>
            </a:pPr>
            <a:endParaRPr lang="ru-RU" dirty="0" smtClean="0"/>
          </a:p>
          <a:p>
            <a:pPr defTabSz="457200">
              <a:lnSpc>
                <a:spcPct val="90000"/>
              </a:lnSpc>
              <a:defRPr sz="1400"/>
            </a:pPr>
            <a:r>
              <a:t/>
            </a:r>
            <a:br/>
            <a:endParaRPr/>
          </a:p>
          <a:p>
            <a:pPr defTabSz="457200">
              <a:lnSpc>
                <a:spcPct val="90000"/>
              </a:lnSpc>
              <a:defRPr sz="1400"/>
            </a:pPr>
            <a:endParaRPr/>
          </a:p>
        </p:txBody>
      </p:sp>
      <p:sp>
        <p:nvSpPr>
          <p:cNvPr id="8" name="Прямоугольник"/>
          <p:cNvSpPr/>
          <p:nvPr/>
        </p:nvSpPr>
        <p:spPr>
          <a:xfrm>
            <a:off x="-32" y="4909010"/>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39"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4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41"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2" name="Заголовок 1"/>
          <p:cNvSpPr txBox="1"/>
          <p:nvPr/>
        </p:nvSpPr>
        <p:spPr>
          <a:xfrm>
            <a:off x="1111322" y="212048"/>
            <a:ext cx="7188718" cy="11678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t>Статья 74 </a:t>
            </a:r>
            <a:endParaRPr sz="1100"/>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«Ограничения, налагаемые на медицинских работников и фармацевтических работников при осуществлении ими профессиональной деятельности» Федерального закона от 21.11.2011 № 323-ФЗ «Об основах охраны здоровья граждан в Российской Федерации»</a:t>
            </a:r>
          </a:p>
        </p:txBody>
      </p:sp>
      <p:sp>
        <p:nvSpPr>
          <p:cNvPr id="443"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4" name="1. Медицинские работники и руководители медицинских организаций не вправе:…"/>
          <p:cNvSpPr txBox="1">
            <a:spLocks noGrp="1"/>
          </p:cNvSpPr>
          <p:nvPr>
            <p:ph type="body" idx="1"/>
          </p:nvPr>
        </p:nvSpPr>
        <p:spPr>
          <a:xfrm>
            <a:off x="142842" y="1473200"/>
            <a:ext cx="8858316" cy="5308600"/>
          </a:xfrm>
          <a:prstGeom prst="rect">
            <a:avLst/>
          </a:prstGeom>
        </p:spPr>
        <p:txBody>
          <a:bodyPr/>
          <a:lstStyle/>
          <a:p>
            <a:pPr>
              <a:lnSpc>
                <a:spcPct val="81000"/>
              </a:lnSpc>
              <a:buSzTx/>
              <a:buNone/>
              <a:defRPr sz="1000"/>
            </a:pPr>
            <a:r>
              <a:rPr sz="1100"/>
              <a:t>1. Медицинские работники и руководители медицинских организаций </a:t>
            </a:r>
            <a:r>
              <a:rPr sz="1100" b="1" u="sng"/>
              <a:t>не вправе</a:t>
            </a:r>
            <a:r>
              <a:rPr sz="1100"/>
              <a:t>: </a:t>
            </a:r>
          </a:p>
          <a:p>
            <a:pPr marL="514350" indent="-514350">
              <a:lnSpc>
                <a:spcPct val="81000"/>
              </a:lnSpc>
              <a:buSzTx/>
              <a:buNone/>
              <a:defRPr sz="1200" i="1">
                <a:solidFill>
                  <a:srgbClr val="FF0000"/>
                </a:solidFill>
              </a:defRPr>
            </a:pPr>
            <a:r>
              <a:t>1) </a:t>
            </a:r>
            <a:r>
              <a:rPr u="sng"/>
              <a:t>принимать от организаций, занимающихся разработкой, производством и (или) реализацией лекарственных препаратов, медицинских изделий, организаций, обладающих правами на использование торгового наименования лекарственного препарата, организаций оптовой торговли лекарственными средствами, аптечных организаций </a:t>
            </a:r>
            <a:r>
              <a:t>(их представителей, иных физических и юридических лиц, осуществляющих свою деятельность от имени этих организаций) (далее соответственно </a:t>
            </a:r>
            <a:r>
              <a:rPr/>
              <a:t>– </a:t>
            </a:r>
            <a:r>
              <a:rPr smtClean="0"/>
              <a:t>компания,</a:t>
            </a:r>
            <a:r>
              <a:rPr lang="ru-RU" dirty="0" smtClean="0"/>
              <a:t> </a:t>
            </a:r>
            <a:r>
              <a:rPr smtClean="0"/>
              <a:t>представитель </a:t>
            </a:r>
            <a:r>
              <a:t>компании) </a:t>
            </a:r>
            <a:r>
              <a:rPr u="sng"/>
              <a:t>подарки, денежные средства</a:t>
            </a:r>
            <a:r>
              <a:t> (за исключением вознаграждений по договорам при проведении клинических исследований лекарственных препаратов, клинических испытаний медицинских изделий, в связи с осуществлением медицинским работником педагогической и (или) научной деятельности), </a:t>
            </a:r>
            <a:r>
              <a:rPr u="sng"/>
              <a:t>в том числе на оплату развлечений, отдыха, проезда к месту отдыха, а также принимать участие в развлекательных мероприятиях, проводимых за счет средств компаний, представителей компаний; </a:t>
            </a:r>
            <a:endParaRPr sz="1000"/>
          </a:p>
          <a:p>
            <a:pPr marL="25400" indent="0">
              <a:lnSpc>
                <a:spcPct val="81000"/>
              </a:lnSpc>
              <a:spcBef>
                <a:spcPts val="900"/>
              </a:spcBef>
              <a:buFontTx/>
              <a:defRPr sz="1000"/>
            </a:pPr>
            <a:r>
              <a:t> </a:t>
            </a:r>
            <a:r>
              <a:rPr sz="1100"/>
              <a:t>Запрет на принятие денежных средств для фармацевтических работников и руководителей аптечных организаций является абсолютным, не содержащим исключений.</a:t>
            </a:r>
          </a:p>
          <a:p>
            <a:pPr marL="25400" indent="0">
              <a:lnSpc>
                <a:spcPct val="81000"/>
              </a:lnSpc>
              <a:spcBef>
                <a:spcPts val="900"/>
              </a:spcBef>
              <a:buFontTx/>
              <a:defRPr sz="1000"/>
            </a:pPr>
            <a:r>
              <a:rPr sz="1100"/>
              <a:t> Комментируя данную норму, следует отметить, что медицинская организация, как юридическое лицо, вправе получать благотворительные пожертвования от благотворительных некоммерческих организаций, созданных для осуществления благотворительной деятельности в интересах общества в целом или отдельных категорий лиц, в соответствии с положениями Федерального закона от 11.08.1995 </a:t>
            </a:r>
            <a:r>
              <a:rPr sz="1100" b="1" u="sng"/>
              <a:t>№ 135-ФЗ </a:t>
            </a:r>
            <a:r>
              <a:rPr sz="1100"/>
              <a:t>(ред. от 23.12.2010) «О благотворительной деятельности и благотворительных организациях» и уставом медицинской организации.</a:t>
            </a:r>
          </a:p>
          <a:p>
            <a:pPr marL="25400" indent="0">
              <a:lnSpc>
                <a:spcPct val="81000"/>
              </a:lnSpc>
              <a:spcBef>
                <a:spcPts val="900"/>
              </a:spcBef>
              <a:buFontTx/>
              <a:defRPr sz="1000"/>
            </a:pPr>
            <a:r>
              <a:rPr sz="1100"/>
              <a:t> Сложнее вопрос обстоит с коммерческими организациями, особенно с фармацевтическими компаниями. Можно предположить, что медицинская организация, как юридическое лицо, может получить на безвозмездной основе в качестве пожертвования, к примеру, партию лекарственных препаратов (естественно, имеющих сертификаты, и достаточный для дальнейшего отпуска срок годности), если это будет способствовать достижению уставной деятельности медицинской организации, защите интересов жителей, а также не будет иметь место коррупционная заинтересованность администрации и работников медицинской организации.</a:t>
            </a:r>
          </a:p>
          <a:p>
            <a:pPr marL="25400" indent="0">
              <a:lnSpc>
                <a:spcPct val="81000"/>
              </a:lnSpc>
              <a:spcBef>
                <a:spcPts val="900"/>
              </a:spcBef>
              <a:buFontTx/>
              <a:defRPr sz="1000"/>
            </a:pPr>
            <a:r>
              <a:rPr sz="1100"/>
              <a:t> Также, возможно получение медицинской организацией (ссудополучателем) на безвозмездной основе, к примеру, видеомониторов для демонстрации видеороликов социальной направленности (в защиту материнства и детства, о вреде курения и алкоголизма и т.п.) в местах наибольшей проходимости в медицинской организации. При этом необходимо получить подтверждение и предусмотреть в соответствующем договоре безвозмездного пользования, что демонстрация видеороликов рекомендована Минздравом РФ, в видеороликах не содержится коммерческая реклама деятельности каких-либо юридических лиц и продукции.</a:t>
            </a:r>
          </a:p>
          <a:p>
            <a:pPr marL="25400" indent="0">
              <a:lnSpc>
                <a:spcPct val="81000"/>
              </a:lnSpc>
              <a:spcBef>
                <a:spcPts val="900"/>
              </a:spcBef>
              <a:buFontTx/>
              <a:defRPr sz="1000"/>
            </a:pPr>
            <a:r>
              <a:rPr sz="1100"/>
              <a:t> При получении благотворительной помощи, </a:t>
            </a:r>
            <a:r>
              <a:rPr sz="1100" b="1" u="sng"/>
              <a:t>необходимо заключить договор об оказании безвозмездной помощи</a:t>
            </a:r>
            <a:r>
              <a:rPr sz="1100"/>
              <a:t>. Установить тщательный контроль, за целевым, безвозмездным использованием препаратов и оборудования. Необходимо помнить, что за неправомерную деятельность медицинских работников несет ответственность руководитель медицинской организации. </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46"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47"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48"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9" name="Заголовок 1"/>
          <p:cNvSpPr txBox="1"/>
          <p:nvPr/>
        </p:nvSpPr>
        <p:spPr>
          <a:xfrm>
            <a:off x="1111322" y="212048"/>
            <a:ext cx="7188718" cy="11678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t>Статья 74 </a:t>
            </a:r>
            <a:endParaRPr sz="1100"/>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«Ограничения, налагаемые на медицинских работников и фармацевтических работников при осуществлении ими профессиональной деятельности» Федерального закона от 21.11.2011 № 323-ФЗ «Об основах охраны здоровья граждан в Российской Федерации»</a:t>
            </a:r>
          </a:p>
        </p:txBody>
      </p:sp>
      <p:sp>
        <p:nvSpPr>
          <p:cNvPr id="450"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51" name="1. Медицинские работники и руководители медицинских организаций не вправе:…"/>
          <p:cNvSpPr txBox="1">
            <a:spLocks noGrp="1"/>
          </p:cNvSpPr>
          <p:nvPr>
            <p:ph type="body" sz="half" idx="1"/>
          </p:nvPr>
        </p:nvSpPr>
        <p:spPr>
          <a:xfrm>
            <a:off x="151569" y="1550941"/>
            <a:ext cx="8814787" cy="2792459"/>
          </a:xfrm>
          <a:prstGeom prst="rect">
            <a:avLst/>
          </a:prstGeom>
        </p:spPr>
        <p:txBody>
          <a:bodyPr/>
          <a:lstStyle/>
          <a:p>
            <a:pPr marL="214884" indent="-214884" defTabSz="859536">
              <a:lnSpc>
                <a:spcPct val="72000"/>
              </a:lnSpc>
              <a:spcBef>
                <a:spcPts val="900"/>
              </a:spcBef>
              <a:buSzTx/>
              <a:buNone/>
              <a:defRPr sz="1034"/>
            </a:pPr>
            <a:r>
              <a:t>1</a:t>
            </a:r>
            <a:r>
              <a:rPr sz="1100"/>
              <a:t>. Медицинские работники и руководители медицинских организаций </a:t>
            </a:r>
            <a:r>
              <a:rPr sz="1100" b="1" u="sng"/>
              <a:t>не вправе</a:t>
            </a:r>
            <a:r>
              <a:rPr sz="1100"/>
              <a:t>: </a:t>
            </a:r>
          </a:p>
          <a:p>
            <a:pPr marL="483488" indent="-483488" defTabSz="859536">
              <a:lnSpc>
                <a:spcPct val="72000"/>
              </a:lnSpc>
              <a:spcBef>
                <a:spcPts val="900"/>
              </a:spcBef>
              <a:buSzTx/>
              <a:buNone/>
              <a:defRPr sz="1410" i="1">
                <a:solidFill>
                  <a:srgbClr val="FF0000"/>
                </a:solidFill>
              </a:defRPr>
            </a:pPr>
            <a:r>
              <a:t>2) </a:t>
            </a:r>
            <a:r>
              <a:rPr u="sng"/>
              <a:t>заключать с компанией, представителем компании соглашения о назначении или рекомендации пациентам лекарственных препаратов, медицинских изделий</a:t>
            </a:r>
            <a:r>
              <a:t> (за исключением договоров о проведении клинических исследований лекарственных препаратов, клинических испытаний медицинских изделий);</a:t>
            </a:r>
            <a:endParaRPr sz="1034"/>
          </a:p>
          <a:p>
            <a:pPr marL="483488" indent="-483488" defTabSz="859536">
              <a:lnSpc>
                <a:spcPct val="72000"/>
              </a:lnSpc>
              <a:spcBef>
                <a:spcPts val="900"/>
              </a:spcBef>
              <a:buSzTx/>
              <a:buNone/>
              <a:defRPr sz="1410" i="1">
                <a:solidFill>
                  <a:srgbClr val="FF0000"/>
                </a:solidFill>
              </a:defRPr>
            </a:pPr>
            <a:r>
              <a:t>6) </a:t>
            </a:r>
            <a:r>
              <a:rPr u="sng"/>
              <a:t>выписывать лекарственные препараты, медицинские изделия на бланках, содержащих информацию рекламного характера, а также на рецептурных бланках, на которых заранее напечатано наименование лекарственного препарата</a:t>
            </a:r>
            <a:r>
              <a:t>, медицинского изделия;</a:t>
            </a:r>
            <a:endParaRPr sz="1034"/>
          </a:p>
          <a:p>
            <a:pPr marL="214884" indent="-214884" defTabSz="859536">
              <a:lnSpc>
                <a:spcPct val="72000"/>
              </a:lnSpc>
              <a:spcBef>
                <a:spcPts val="900"/>
              </a:spcBef>
              <a:defRPr sz="1034"/>
            </a:pPr>
            <a:r>
              <a:rPr sz="1100"/>
              <a:t>При этом, в соответствии с гражданским законодательством и правоприменительной практикой для квалификации действий медицинских работников и руководителей медицинских организаций как нарушающих ограничения, предусмотренные настоящей статьей, достаточно установить наличие соглашения (договоренности) в устной форме. На имеющийся сговор, к примеру, будет указывать неоднократное предоставление рекомендаций пациентам о показаниях к применению лекарственного препарата по торговому наименованию, который по фармакологическим свойствам уступает своим более дешевым аналогам.</a:t>
            </a:r>
          </a:p>
          <a:p>
            <a:pPr marL="214884" indent="-214884" defTabSz="859536">
              <a:lnSpc>
                <a:spcPct val="72000"/>
              </a:lnSpc>
              <a:spcBef>
                <a:spcPts val="900"/>
              </a:spcBef>
              <a:defRPr sz="1034"/>
            </a:pPr>
            <a:r>
              <a:rPr sz="1100"/>
              <a:t>Также о конфликте интересов будет свидетельствовать однократное выписывание лекарственного препарата на рецептурном бланке с символикой и (или) наименованием определенной фармацевтической организации.</a:t>
            </a: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53"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54"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55"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56" name="Заголовок 1"/>
          <p:cNvSpPr txBox="1"/>
          <p:nvPr/>
        </p:nvSpPr>
        <p:spPr>
          <a:xfrm>
            <a:off x="1111322" y="212048"/>
            <a:ext cx="7188718" cy="11678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t>Статья 74 </a:t>
            </a:r>
            <a:endParaRPr sz="1100"/>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«Ограничения, налагаемые на медицинских работников и фармацевтических работников при осуществлении ими профессиональной деятельности» Федерального закона от 21.11.2011 № 323-ФЗ «Об основах охраны здоровья граждан в Российской Федерации»</a:t>
            </a:r>
          </a:p>
        </p:txBody>
      </p:sp>
      <p:sp>
        <p:nvSpPr>
          <p:cNvPr id="457"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58" name="1. Медицинские работники и руководители медицинских организаций не вправе:…"/>
          <p:cNvSpPr txBox="1">
            <a:spLocks noGrp="1"/>
          </p:cNvSpPr>
          <p:nvPr>
            <p:ph type="body" idx="1"/>
          </p:nvPr>
        </p:nvSpPr>
        <p:spPr>
          <a:xfrm>
            <a:off x="160232" y="1549398"/>
            <a:ext cx="8671136" cy="4984753"/>
          </a:xfrm>
          <a:prstGeom prst="rect">
            <a:avLst/>
          </a:prstGeom>
        </p:spPr>
        <p:txBody>
          <a:bodyPr/>
          <a:lstStyle/>
          <a:p>
            <a:pPr>
              <a:lnSpc>
                <a:spcPct val="72000"/>
              </a:lnSpc>
              <a:buSzTx/>
              <a:buNone/>
              <a:defRPr sz="1100"/>
            </a:pPr>
            <a:r>
              <a:t>1. Медицинские работники и руководители медицинских организаций </a:t>
            </a:r>
            <a:r>
              <a:rPr b="1" u="sng"/>
              <a:t>не вправе</a:t>
            </a:r>
            <a:r>
              <a:t>: </a:t>
            </a:r>
          </a:p>
          <a:p>
            <a:pPr marL="514350" indent="-514350">
              <a:lnSpc>
                <a:spcPct val="72000"/>
              </a:lnSpc>
              <a:buSzTx/>
              <a:buNone/>
              <a:defRPr sz="1400" i="1">
                <a:solidFill>
                  <a:srgbClr val="FF0000"/>
                </a:solidFill>
              </a:defRPr>
            </a:pPr>
            <a:r>
              <a:t>3) </a:t>
            </a:r>
            <a:r>
              <a:rPr u="sng"/>
              <a:t>получать от компании, представителя компании образцы лекарственных препаратов, медицинских изделий для вручения пациентам </a:t>
            </a:r>
            <a:r>
              <a:t>(за исключением случаев, связанных с проведением клинических исследований лекарственных препаратов, клинических испытаний медицинских изделий);</a:t>
            </a:r>
            <a:endParaRPr sz="1100"/>
          </a:p>
          <a:p>
            <a:pPr>
              <a:lnSpc>
                <a:spcPct val="72000"/>
              </a:lnSpc>
              <a:defRPr sz="1100"/>
            </a:pPr>
            <a:r>
              <a:t>Запрещено передавать образцы медицинским работникам и руководителям для личного потребления или для передачи пациентам, для демонстрации новых препаратов и новых лекарственных форм.</a:t>
            </a:r>
          </a:p>
          <a:p>
            <a:pPr marL="514350" indent="-514350">
              <a:lnSpc>
                <a:spcPct val="72000"/>
              </a:lnSpc>
              <a:buSzTx/>
              <a:buNone/>
              <a:defRPr sz="1400">
                <a:solidFill>
                  <a:srgbClr val="FF0000"/>
                </a:solidFill>
              </a:defRPr>
            </a:pPr>
            <a:r>
              <a:t>4</a:t>
            </a:r>
            <a:r>
              <a:rPr/>
              <a:t>) </a:t>
            </a:r>
            <a:r>
              <a:rPr i="1" u="sng"/>
              <a:t>предоставлять при назначении курса лечения пациенту недостоверную, неполную или искаженную информацию об используемых лекарственных препаратах</a:t>
            </a:r>
            <a:r>
              <a:rPr i="1"/>
              <a:t>, о медицинских изделиях, в том числе </a:t>
            </a:r>
            <a:r>
              <a:rPr i="1" u="sng"/>
              <a:t>скрывать сведения о наличии в обращении аналогичных лекарственных препаратов</a:t>
            </a:r>
            <a:r>
              <a:rPr i="1"/>
              <a:t>, медицинских изделий;</a:t>
            </a:r>
            <a:endParaRPr sz="1100"/>
          </a:p>
          <a:p>
            <a:pPr>
              <a:lnSpc>
                <a:spcPct val="72000"/>
              </a:lnSpc>
              <a:defRPr sz="1100"/>
            </a:pPr>
            <a:r>
              <a:t>Запрещено скрывать от пациента факт наличия более дешевого аналогичного лекарственного препарата, предлагая более дорогой по стоимости лекарственный препарат, если при этом предполагается одинаковое лечебное действие лекарственных препаратов и их влияние на организм пациента.</a:t>
            </a:r>
          </a:p>
          <a:p>
            <a:pPr>
              <a:lnSpc>
                <a:spcPct val="72000"/>
              </a:lnSpc>
              <a:defRPr sz="1100"/>
            </a:pPr>
            <a:r>
              <a:t>В рамках настоящей статьи запрещается участие в акциях фармацевтических компаний, в которых вторая упаковка препарата предлагается бесплатно и выписывание препарата, распространяемого на льготных условиях, осуществляется за вознаграждение со стороны работников  фармацевтической  кампании.</a:t>
            </a:r>
          </a:p>
          <a:p>
            <a:pPr>
              <a:lnSpc>
                <a:spcPct val="72000"/>
              </a:lnSpc>
              <a:defRPr sz="1100"/>
            </a:pPr>
            <a:r>
              <a:t>Запрещено участие во всякого рода рекламе какого-либо лекарственного препарата, рекламирование его в устной, письменной форме, выписывание на льготных условиях.</a:t>
            </a: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60"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61"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62"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63" name="Заголовок 1"/>
          <p:cNvSpPr txBox="1"/>
          <p:nvPr/>
        </p:nvSpPr>
        <p:spPr>
          <a:xfrm>
            <a:off x="1111322" y="212048"/>
            <a:ext cx="7188718" cy="11678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t>Статья 74 </a:t>
            </a:r>
            <a:endParaRPr sz="1100"/>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«Ограничения, налагаемые на медицинских работников и фармацевтических работников при осуществлении ими профессиональной деятельности» Федерального закона от 21.11.2011 № 323-ФЗ «Об основах охраны здоровья граждан в Российской Федерации»</a:t>
            </a:r>
          </a:p>
        </p:txBody>
      </p:sp>
      <p:sp>
        <p:nvSpPr>
          <p:cNvPr id="464"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65" name="1. Медицинские работники и руководители медицинских организаций не вправе:…"/>
          <p:cNvSpPr txBox="1">
            <a:spLocks noGrp="1"/>
          </p:cNvSpPr>
          <p:nvPr>
            <p:ph type="body" idx="1"/>
          </p:nvPr>
        </p:nvSpPr>
        <p:spPr>
          <a:xfrm>
            <a:off x="176969" y="1549398"/>
            <a:ext cx="8229601" cy="5043513"/>
          </a:xfrm>
          <a:prstGeom prst="rect">
            <a:avLst/>
          </a:prstGeom>
        </p:spPr>
        <p:txBody>
          <a:bodyPr/>
          <a:lstStyle/>
          <a:p>
            <a:pPr>
              <a:lnSpc>
                <a:spcPct val="72000"/>
              </a:lnSpc>
              <a:buSzTx/>
              <a:buNone/>
              <a:defRPr sz="1100"/>
            </a:pPr>
            <a:r>
              <a:t>1. Медицинские работники и руководители медицинских организаций </a:t>
            </a:r>
            <a:r>
              <a:rPr b="1" u="sng"/>
              <a:t>не вправе</a:t>
            </a:r>
            <a:r>
              <a:t>: </a:t>
            </a:r>
          </a:p>
          <a:p>
            <a:pPr marL="514350" indent="-514350">
              <a:lnSpc>
                <a:spcPct val="72000"/>
              </a:lnSpc>
              <a:buSzTx/>
              <a:buNone/>
              <a:defRPr sz="1400" i="1">
                <a:solidFill>
                  <a:srgbClr val="FF0000"/>
                </a:solidFill>
              </a:defRPr>
            </a:pPr>
            <a:r>
              <a:t>5) </a:t>
            </a:r>
            <a:r>
              <a:rPr i="0" u="sng"/>
              <a:t>осуществлять прием представителей фармацевтических компаний, производителей или продавцов медицинских изделий</a:t>
            </a:r>
            <a:r>
              <a:rPr i="0"/>
              <a:t>, за исключением случаев, связанных с проведением клинических исследований лекарственных препаратов, клинических испытаний медицинских изделий, участия в порядке, установленном администрацией медицинской организации, в собраниях медицинских работников и иных мероприятиях, связанных с повышением их профессионального уровня или предоставлением информации, предусмотренной частью 3 статьи 64* Федерального закона от 12.04.2010 № 61-ФЗ «Об обращении лекарственных средств» и ч. 3 ст. 96** Федерального закона от 21.11.2011 № 323-ФЗ «Об основах охраны здоровья граждан в Российской Федерации»;</a:t>
            </a:r>
          </a:p>
        </p:txBody>
      </p:sp>
      <p:sp>
        <p:nvSpPr>
          <p:cNvPr id="466" name="Rectangle 1"/>
          <p:cNvSpPr txBox="1"/>
          <p:nvPr/>
        </p:nvSpPr>
        <p:spPr>
          <a:xfrm>
            <a:off x="216634" y="6198388"/>
            <a:ext cx="4381633" cy="3916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8" tIns="45718" rIns="45718" bIns="45718" anchor="ctr">
            <a:spAutoFit/>
          </a:bodyPr>
          <a:lstStyle/>
          <a:p>
            <a:pPr>
              <a:defRPr sz="1100" b="1">
                <a:latin typeface="Arial"/>
                <a:ea typeface="Arial"/>
                <a:cs typeface="Arial"/>
                <a:sym typeface="Arial"/>
              </a:defRPr>
            </a:pPr>
            <a:r>
              <a:t>*Статья 64. Фармаконадзор</a:t>
            </a:r>
            <a:endParaRPr sz="600"/>
          </a:p>
          <a:p>
            <a:pPr>
              <a:defRPr sz="1100" b="1">
                <a:latin typeface="Arial"/>
                <a:ea typeface="Arial"/>
                <a:cs typeface="Arial"/>
                <a:sym typeface="Arial"/>
              </a:defRPr>
            </a:pPr>
            <a:r>
              <a:t>**Статья 96. Мониторинг безопасности медицинских изделий</a:t>
            </a:r>
          </a:p>
        </p:txBody>
      </p:sp>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68"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69"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70"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71" name="Заголовок 1"/>
          <p:cNvSpPr txBox="1"/>
          <p:nvPr/>
        </p:nvSpPr>
        <p:spPr>
          <a:xfrm>
            <a:off x="1111322" y="212048"/>
            <a:ext cx="7188718" cy="11678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t>Статья 74 </a:t>
            </a:r>
            <a:endParaRPr sz="1100"/>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«Ограничения, налагаемые на медицинских работников и фармацевтических работников при осуществлении ими профессиональной деятельности» Федерального закона от 21.11.2011 № 323-ФЗ «Об основах охраны здоровья граждан в Российской Федерации»</a:t>
            </a:r>
          </a:p>
        </p:txBody>
      </p:sp>
      <p:sp>
        <p:nvSpPr>
          <p:cNvPr id="472"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73" name="Осуществлять прием представителей фармацевтических компаний, производителей или продавцов медицинских изделий, за исключением:…"/>
          <p:cNvSpPr txBox="1">
            <a:spLocks noGrp="1"/>
          </p:cNvSpPr>
          <p:nvPr>
            <p:ph type="body" idx="1"/>
          </p:nvPr>
        </p:nvSpPr>
        <p:spPr>
          <a:xfrm>
            <a:off x="119437" y="1501132"/>
            <a:ext cx="8905125" cy="5330955"/>
          </a:xfrm>
          <a:prstGeom prst="rect">
            <a:avLst/>
          </a:prstGeom>
        </p:spPr>
        <p:txBody>
          <a:bodyPr>
            <a:noAutofit/>
          </a:bodyPr>
          <a:lstStyle/>
          <a:p>
            <a:pPr marL="188732" indent="-188732" defTabSz="754928">
              <a:spcBef>
                <a:spcPts val="700"/>
              </a:spcBef>
              <a:buSzTx/>
              <a:buNone/>
              <a:defRPr sz="863"/>
            </a:pPr>
            <a:r>
              <a:rPr sz="1100"/>
              <a:t>Осуществлять прием представителей фармацевтических компаний, производителей или продавцов медицинских изделий, за исключением:</a:t>
            </a:r>
          </a:p>
          <a:p>
            <a:pPr marL="188732" indent="-188732" defTabSz="754928">
              <a:spcBef>
                <a:spcPts val="700"/>
              </a:spcBef>
              <a:buSzTx/>
              <a:buNone/>
              <a:defRPr sz="863"/>
            </a:pPr>
            <a:r>
              <a:rPr sz="1100"/>
              <a:t>1) Случаев, связанных с проведением клинических исследований лекарственных препаратов. Статья 38 Федерального закона от 12.04.2010 № 61-ФЗ «Об обращении лекарственных средств» (далее – Федеральный закон об обращении лекарственных средств) предусматривает аккредитацию медицинской организации уполномоченным федеральным органом исполнительной власти в порядке, установленном Правительством РФ, для проведения клинических исследований лекарственных препаратов для медицинского применения. </a:t>
            </a:r>
            <a:br>
              <a:rPr sz="1100"/>
            </a:br>
            <a:r>
              <a:rPr sz="1100" b="1">
                <a:solidFill>
                  <a:srgbClr val="FF0000"/>
                </a:solidFill>
              </a:rPr>
              <a:t>Таким образом, клинические исследования препаратов могут быть проведены на законных основаниях только в аккредитованной медицинской организации. Не допускается осуществление бесед на территории медицинской организации представителей и продавцов указанных коммерческих организаций, в том числе в нерабочее время.</a:t>
            </a:r>
          </a:p>
          <a:p>
            <a:pPr marL="188732" indent="-188732" defTabSz="754928">
              <a:spcBef>
                <a:spcPts val="700"/>
              </a:spcBef>
              <a:buSzTx/>
              <a:buNone/>
              <a:defRPr sz="863"/>
            </a:pPr>
            <a:r>
              <a:rPr sz="1100"/>
              <a:t>2) Клинических испытаний медицинских изделий. </a:t>
            </a:r>
            <a:br>
              <a:rPr sz="1100"/>
            </a:br>
            <a:r>
              <a:rPr sz="1100" b="1">
                <a:solidFill>
                  <a:srgbClr val="FF0000"/>
                </a:solidFill>
              </a:rPr>
              <a:t>Клинические исследования медицинских изделий могут быть проведены на законных основаниях только в аккредитованной медицинской организации.</a:t>
            </a:r>
          </a:p>
          <a:p>
            <a:pPr marL="188732" indent="-188732" defTabSz="754928">
              <a:spcBef>
                <a:spcPts val="700"/>
              </a:spcBef>
              <a:buSzTx/>
              <a:buNone/>
              <a:defRPr sz="863"/>
            </a:pPr>
            <a:r>
              <a:rPr sz="1100"/>
              <a:t>3) Участия в порядке, установленном администрацией медицинской организации:</a:t>
            </a:r>
          </a:p>
          <a:p>
            <a:pPr marL="188732" indent="-188732" defTabSz="754928">
              <a:spcBef>
                <a:spcPts val="700"/>
              </a:spcBef>
              <a:buSzTx/>
              <a:buNone/>
              <a:defRPr sz="863"/>
            </a:pPr>
            <a:r>
              <a:rPr sz="1100"/>
              <a:t>а) В собраниях медицинских работников и иных мероприятиях, связанных с повышением их профессионального уровня;</a:t>
            </a:r>
            <a:br>
              <a:rPr sz="1100"/>
            </a:br>
            <a:r>
              <a:rPr sz="1100" b="1">
                <a:solidFill>
                  <a:srgbClr val="FF0000"/>
                </a:solidFill>
              </a:rPr>
              <a:t>Здесь следует обратить внимание на то, что допускается участие представителей фармацевтических компаний в указанных собраниях, связанных с повышением профессионального уровня, но при этом необходимо исключить рекламу продукции, навязывание рекомендаций того или иного препарата. Участие данных представителей должно иметь одну цель – повышение профессионального уровня медицинских работников.</a:t>
            </a:r>
          </a:p>
          <a:p>
            <a:pPr marL="188732" indent="-188732" defTabSz="754928">
              <a:spcBef>
                <a:spcPts val="700"/>
              </a:spcBef>
              <a:buSzTx/>
              <a:buNone/>
              <a:defRPr sz="863"/>
            </a:pPr>
            <a:r>
              <a:rPr sz="1100"/>
              <a:t>б) В собраниях медицинских работников и иных мероприятиях, связанных с предоставлением информации, предусмотренной частью 3 ст. 64 Федераль ного закона об обращении лекарственных средств, а именно </a:t>
            </a:r>
            <a:r>
              <a:rPr sz="1100" b="1">
                <a:solidFill>
                  <a:srgbClr val="FF0000"/>
                </a:solidFill>
              </a:rPr>
              <a:t>обо всех случаях побочных действий, не указанных в инструкции по применению лекарственного препарата, о серьезных нежелательных реакциях, непредвиденных нежелательных реакциях при применении лекарственных препаратов, об особенностях взаимодействия лекарственных препаратов с другими лекарственными препаратами, которые были выявлены при проведении клинических исследований и применении лекарственных препаратов.</a:t>
            </a:r>
          </a:p>
          <a:p>
            <a:pPr marL="188732" indent="-188732" defTabSz="754928">
              <a:spcBef>
                <a:spcPts val="700"/>
              </a:spcBef>
              <a:buSzTx/>
              <a:buNone/>
              <a:defRPr sz="863"/>
            </a:pPr>
            <a:r>
              <a:rPr sz="1100"/>
              <a:t>в) В собраниях медицинских работников и иных мероприятиях, связанных с предоставлением информации, предусмотренной и частью 3 ст. 96 Федерального закона об обращении лекарственных средств, а именно </a:t>
            </a:r>
            <a:r>
              <a:rPr sz="1100" b="1">
                <a:solidFill>
                  <a:srgbClr val="FF0000"/>
                </a:solidFill>
              </a:rPr>
              <a:t>обо всех случаях выявления побочных действий, не указанных в инструкции по применению или руководстве по эксплуатации медицинского изделия, о нежелательных реакциях при его применении, об особенностях взаимодействия медицинских изделий между собой, о фактах и об обстоятельствах, создающих угрозу жизни и здоровью граждан и медицинских работников при применении и эксплуатации медицинских изделий</a:t>
            </a:r>
            <a:r>
              <a:rPr sz="1100" b="1" smtClean="0">
                <a:solidFill>
                  <a:srgbClr val="FF0000"/>
                </a:solidFill>
              </a:rPr>
              <a:t>.</a:t>
            </a:r>
            <a:endParaRPr sz="1100" b="1">
              <a:solidFill>
                <a:srgbClr val="FF0000"/>
              </a:solidFill>
            </a:endParaRPr>
          </a:p>
        </p:txBody>
      </p:sp>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68"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69"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70"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71" name="Заголовок 1"/>
          <p:cNvSpPr txBox="1"/>
          <p:nvPr/>
        </p:nvSpPr>
        <p:spPr>
          <a:xfrm>
            <a:off x="1111322" y="212048"/>
            <a:ext cx="7188718" cy="11678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t>Статья 74 </a:t>
            </a:r>
            <a:endParaRPr sz="1100"/>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«Ограничения, налагаемые на медицинских работников и фармацевтических работников при осуществлении ими профессиональной деятельности» Федерального закона от 21.11.2011 № 323-ФЗ «Об основах охраны здоровья граждан в Российской Федерации»</a:t>
            </a:r>
          </a:p>
        </p:txBody>
      </p:sp>
      <p:sp>
        <p:nvSpPr>
          <p:cNvPr id="472"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73" name="Осуществлять прием представителей фармацевтических компаний, производителей или продавцов медицинских изделий, за исключением:…"/>
          <p:cNvSpPr txBox="1">
            <a:spLocks noGrp="1"/>
          </p:cNvSpPr>
          <p:nvPr>
            <p:ph type="body" idx="1"/>
          </p:nvPr>
        </p:nvSpPr>
        <p:spPr>
          <a:xfrm>
            <a:off x="119437" y="1501132"/>
            <a:ext cx="8905125" cy="5330955"/>
          </a:xfrm>
          <a:prstGeom prst="rect">
            <a:avLst/>
          </a:prstGeom>
        </p:spPr>
        <p:txBody>
          <a:bodyPr>
            <a:normAutofit/>
          </a:bodyPr>
          <a:lstStyle/>
          <a:p>
            <a:pPr marL="188732" indent="-188732" defTabSz="754928">
              <a:spcBef>
                <a:spcPts val="700"/>
              </a:spcBef>
              <a:defRPr sz="863"/>
            </a:pPr>
            <a:r>
              <a:rPr sz="1600" smtClean="0"/>
              <a:t>Допускается </a:t>
            </a:r>
            <a:r>
              <a:rPr sz="1600"/>
              <a:t>прием медицинскими работниками представителей фармацевтических компаний в целях проведения мероприятий по фармакобезопасности (мониторинг безопасности лекарственных препаратов), как предусмотрено частью 3 статьи 64 Федерального закона об обращении лекарственных средств и частью 3 статьи 96 Федерального закона № 323-ФЗ.</a:t>
            </a:r>
          </a:p>
          <a:p>
            <a:pPr marL="188732" indent="-188732" defTabSz="754928">
              <a:spcBef>
                <a:spcPts val="700"/>
              </a:spcBef>
              <a:defRPr sz="863" b="1">
                <a:solidFill>
                  <a:srgbClr val="FF0000"/>
                </a:solidFill>
              </a:defRPr>
            </a:pPr>
            <a:r>
              <a:rPr sz="1600" u="sng"/>
              <a:t>В целях выполнения требований указанных положений, руководителям медицинских организаций необходимо разработать и утвердить внутренний правой акт, в котором предусмотреть порядок проведения в медицинской организации собраний медицинских работников и иных мероприятий, связанных с повышением их профессионального уровня</a:t>
            </a:r>
            <a:r>
              <a:rPr sz="1600"/>
              <a:t>.</a:t>
            </a:r>
          </a:p>
          <a:p>
            <a:pPr marL="188732" indent="-188732" defTabSz="754928">
              <a:spcBef>
                <a:spcPts val="700"/>
              </a:spcBef>
              <a:defRPr sz="863" b="1">
                <a:solidFill>
                  <a:srgbClr val="FF0000"/>
                </a:solidFill>
              </a:defRPr>
            </a:pPr>
            <a:r>
              <a:rPr sz="1600"/>
              <a:t>Необходимо также учитывать, что мероприятием, связанным с повышением профессионального уровня, может считаться семинар, курсы повышения квалификации и другие мероприятия, по результатам которых медицинским работникам </a:t>
            </a:r>
            <a:r>
              <a:rPr sz="1600" u="sng"/>
              <a:t>выдается письменный документ-свидетельство о повышении профессионального уровня</a:t>
            </a:r>
            <a:r>
              <a:rPr sz="1600"/>
              <a:t>. Другие </a:t>
            </a:r>
            <a:r>
              <a:rPr sz="1600" u="sng"/>
              <a:t>мероприятия, не связанные с получением письменных свидетельств и других документов об окончании, не могут считаться мероприятиями, связанным с повышением профессионального уровня</a:t>
            </a:r>
            <a:r>
              <a:rPr sz="1600"/>
              <a:t>.</a:t>
            </a:r>
          </a:p>
          <a:p>
            <a:pPr marL="188732" indent="-188732" defTabSz="754928">
              <a:spcBef>
                <a:spcPts val="700"/>
              </a:spcBef>
              <a:defRPr sz="863" b="1">
                <a:solidFill>
                  <a:srgbClr val="FF0000"/>
                </a:solidFill>
              </a:defRPr>
            </a:pPr>
            <a:r>
              <a:rPr sz="1600"/>
              <a:t>Принимая во внимание, что субъектом данной статьи является медицинский работник и руководитель медицинской организации, а не юридическое лицо, с целью персонифицирования ответственности, в случае допущенных нарушений, необходимо после утверждения вышеуказанных документов ознакомить с ними под роспись всех медицинских работников.</a:t>
            </a:r>
          </a:p>
        </p:txBody>
      </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75"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76"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77"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78" name="Заголовок 1"/>
          <p:cNvSpPr txBox="1"/>
          <p:nvPr/>
        </p:nvSpPr>
        <p:spPr>
          <a:xfrm>
            <a:off x="1111322" y="212048"/>
            <a:ext cx="7188718" cy="11678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t>Статья 74 </a:t>
            </a:r>
            <a:endParaRPr sz="1100"/>
          </a:p>
          <a:p>
            <a:pPr defTabSz="731335">
              <a:spcBef>
                <a:spcPts val="200"/>
              </a:spcBef>
              <a:defRPr sz="1200" b="1" cap="all">
                <a:solidFill>
                  <a:srgbClr val="FFFFFF"/>
                </a:solidFill>
                <a:latin typeface="AvantGardeGothicC"/>
                <a:ea typeface="AvantGardeGothicC"/>
                <a:cs typeface="AvantGardeGothicC"/>
                <a:sym typeface="AvantGardeGothicC"/>
              </a:defRPr>
            </a:pPr>
            <a:endParaRPr/>
          </a:p>
          <a:p>
            <a:pPr defTabSz="731335">
              <a:spcBef>
                <a:spcPts val="200"/>
              </a:spcBef>
              <a:defRPr sz="1200" b="1" cap="all">
                <a:solidFill>
                  <a:srgbClr val="FFFFFF"/>
                </a:solidFill>
                <a:latin typeface="AvantGardeGothicC"/>
                <a:ea typeface="AvantGardeGothicC"/>
                <a:cs typeface="AvantGardeGothicC"/>
                <a:sym typeface="AvantGardeGothicC"/>
              </a:defRPr>
            </a:pPr>
            <a:r>
              <a:t>«Ограничения, налагаемые на медицинских работников и фармацевтических работников при осуществлении ими профессиональной деятельности» Федерального закона от 21.11.2011 № 323-ФЗ «Об основах охраны здоровья граждан в Российской Федерации»</a:t>
            </a:r>
          </a:p>
        </p:txBody>
      </p:sp>
      <p:sp>
        <p:nvSpPr>
          <p:cNvPr id="479"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80" name="В целом по статье 74 нет ни одного состава уголовно наказуемого деяния, все это может быть квалифицировано как гражданский или административный деликт (правонарушение). Очень приблизительно по статье 74 можно привлечь к административной ответственности п"/>
          <p:cNvSpPr txBox="1">
            <a:spLocks noGrp="1"/>
          </p:cNvSpPr>
          <p:nvPr>
            <p:ph type="body" idx="1"/>
          </p:nvPr>
        </p:nvSpPr>
        <p:spPr>
          <a:xfrm>
            <a:off x="286284" y="1549400"/>
            <a:ext cx="8571432" cy="5043510"/>
          </a:xfrm>
          <a:prstGeom prst="rect">
            <a:avLst/>
          </a:prstGeom>
        </p:spPr>
        <p:txBody>
          <a:bodyPr/>
          <a:lstStyle/>
          <a:p>
            <a:pPr marL="219455" indent="-219455" defTabSz="877823">
              <a:lnSpc>
                <a:spcPct val="72000"/>
              </a:lnSpc>
              <a:spcBef>
                <a:spcPts val="900"/>
              </a:spcBef>
              <a:buSzTx/>
              <a:buNone/>
              <a:defRPr sz="1344">
                <a:solidFill>
                  <a:srgbClr val="FF0000"/>
                </a:solidFill>
              </a:defRPr>
            </a:pPr>
            <a:r>
              <a:t>В целом по статье 74 нет ни одного состава уголовно наказуемого деяния, все это может быть квалифицировано как гражданский или административный деликт (правонарушение). Очень приблизительно по статье 74 можно привлечь к административной ответственности по одной статье </a:t>
            </a:r>
            <a:r>
              <a:rPr b="1" u="sng"/>
              <a:t>Кодекса об административных правонарушениях</a:t>
            </a:r>
            <a:endParaRPr sz="1056"/>
          </a:p>
          <a:p>
            <a:pPr marL="219455" indent="-219455" defTabSz="877823">
              <a:lnSpc>
                <a:spcPct val="72000"/>
              </a:lnSpc>
              <a:spcBef>
                <a:spcPts val="900"/>
              </a:spcBef>
              <a:buSzTx/>
              <a:buNone/>
              <a:defRPr sz="1344" b="1" u="sng"/>
            </a:pPr>
            <a:r>
              <a:t>КоАП РФ Статья 6.29. Невыполнение обязанностей о представлении информации о конфликте интересов при осуществлении медицинской деятельности и фармацевтической деятельности</a:t>
            </a:r>
            <a:endParaRPr sz="1056"/>
          </a:p>
          <a:p>
            <a:pPr marL="493775" indent="-493775" defTabSz="877823">
              <a:lnSpc>
                <a:spcPct val="72000"/>
              </a:lnSpc>
              <a:spcBef>
                <a:spcPts val="900"/>
              </a:spcBef>
              <a:buSzTx/>
              <a:buNone/>
              <a:defRPr sz="1344"/>
            </a:pPr>
            <a:r>
              <a:t>1. Непредставление медицинским работником информации о возникновении конфликта интересов руководителю медицинской организации, в которой он работает, либо фармацевтическим работником информации о возникновении конфликта интересов руководителю аптечной организации, в которой он работает, </a:t>
            </a:r>
            <a:endParaRPr sz="1056"/>
          </a:p>
          <a:p>
            <a:pPr marL="493775" indent="-493775" defTabSz="877823">
              <a:lnSpc>
                <a:spcPct val="72000"/>
              </a:lnSpc>
              <a:spcBef>
                <a:spcPts val="900"/>
              </a:spcBef>
              <a:buSzTx/>
              <a:buNone/>
              <a:defRPr sz="1344">
                <a:solidFill>
                  <a:srgbClr val="FF0000"/>
                </a:solidFill>
              </a:defRPr>
            </a:pPr>
            <a:r>
              <a:t>- влечет наложение административного штрафа в размере от трех тысяч до пяти тысяч рублей.</a:t>
            </a:r>
            <a:endParaRPr sz="1056"/>
          </a:p>
          <a:p>
            <a:pPr marL="219455" indent="-219455" defTabSz="877823">
              <a:lnSpc>
                <a:spcPct val="72000"/>
              </a:lnSpc>
              <a:spcBef>
                <a:spcPts val="900"/>
              </a:spcBef>
              <a:buSzTx/>
              <a:buNone/>
              <a:defRPr sz="1344"/>
            </a:pPr>
            <a:r>
              <a:t>2. Непредставление или несвоевременное представление руководителем медицинской организации уведомления о возникновении конфликта интересов медицинского работника или руководителем аптечной организации уведомления о возникновении конфликта интересов фармацевтического работника в уполномоченный федеральный орган исполнительной власти </a:t>
            </a:r>
            <a:endParaRPr sz="1056"/>
          </a:p>
          <a:p>
            <a:pPr marL="219455" indent="-219455" defTabSz="877823">
              <a:lnSpc>
                <a:spcPct val="72000"/>
              </a:lnSpc>
              <a:spcBef>
                <a:spcPts val="900"/>
              </a:spcBef>
              <a:buSzTx/>
              <a:buNone/>
              <a:defRPr sz="1344">
                <a:solidFill>
                  <a:srgbClr val="FF0000"/>
                </a:solidFill>
              </a:defRPr>
            </a:pPr>
            <a:r>
              <a:t>- влечет наложение административного штрафа в размере от пяти тысяч до десяти тысяч рублей.</a:t>
            </a:r>
            <a:endParaRPr sz="1056"/>
          </a:p>
          <a:p>
            <a:pPr marL="219455" indent="-219455" defTabSz="877823">
              <a:lnSpc>
                <a:spcPct val="72000"/>
              </a:lnSpc>
              <a:spcBef>
                <a:spcPts val="900"/>
              </a:spcBef>
              <a:buSzTx/>
              <a:buNone/>
              <a:defRPr sz="1344"/>
            </a:pPr>
            <a:r>
              <a:t>3. Непредставление индивидуальным предпринимателем, осуществляющим медицинскую деятельность или фармацевтическую деятельность, информации о возникновении конфликта интересов в уполномоченный федеральный орган исполнительной власти </a:t>
            </a:r>
            <a:endParaRPr sz="1056"/>
          </a:p>
          <a:p>
            <a:pPr marL="219455" indent="-219455" defTabSz="877823">
              <a:lnSpc>
                <a:spcPct val="72000"/>
              </a:lnSpc>
              <a:spcBef>
                <a:spcPts val="900"/>
              </a:spcBef>
              <a:buSzTx/>
              <a:buNone/>
              <a:defRPr sz="1344">
                <a:solidFill>
                  <a:srgbClr val="FF0000"/>
                </a:solidFill>
              </a:defRPr>
            </a:pPr>
            <a:r>
              <a:t>- влечет наложение административного штрафа в размере от трех тысяч до пяти тысяч рублей.</a:t>
            </a:r>
            <a:endParaRPr sz="1056"/>
          </a:p>
          <a:p>
            <a:pPr marL="219455" indent="-219455" defTabSz="877823">
              <a:lnSpc>
                <a:spcPct val="72000"/>
              </a:lnSpc>
              <a:spcBef>
                <a:spcPts val="900"/>
              </a:spcBef>
              <a:buSzTx/>
              <a:buNone/>
              <a:defRPr sz="1344"/>
            </a:pPr>
            <a:r>
              <a:t>4. Совершение административного правонарушения, предусмотренного  частями 1, 2 и 3  настоящей статьи, лицом, ранее подвергнутым административному наказанию за аналогичное административное правонарушение, -</a:t>
            </a:r>
            <a:endParaRPr sz="1056"/>
          </a:p>
          <a:p>
            <a:pPr marL="219455" indent="-219455" defTabSz="877823">
              <a:lnSpc>
                <a:spcPct val="72000"/>
              </a:lnSpc>
              <a:spcBef>
                <a:spcPts val="900"/>
              </a:spcBef>
              <a:buSzTx/>
              <a:buNone/>
              <a:defRPr sz="1344">
                <a:solidFill>
                  <a:srgbClr val="FF0000"/>
                </a:solidFill>
              </a:defRPr>
            </a:pPr>
            <a:r>
              <a:t>- влечет наложение административного штрафа в размере от десяти тысяч до двадцати тысяч рублей либо дисквалификацию сроком на шесть месяцев.</a:t>
            </a:r>
          </a:p>
        </p:txBody>
      </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342" name="Прямоугольник"/>
          <p:cNvSpPr/>
          <p:nvPr/>
        </p:nvSpPr>
        <p:spPr>
          <a:xfrm>
            <a:off x="0" y="2214554"/>
            <a:ext cx="9191050" cy="2857520"/>
          </a:xfrm>
          <a:prstGeom prst="rect">
            <a:avLst/>
          </a:prstGeom>
          <a:solidFill>
            <a:srgbClr val="FFFFFF"/>
          </a:solidFill>
          <a:ln w="12700">
            <a:solidFill>
              <a:schemeClr val="accent1"/>
            </a:solidFill>
            <a:miter/>
          </a:ln>
        </p:spPr>
        <p:txBody>
          <a:bodyPr lIns="45719" rIns="45719" anchor="ctr"/>
          <a:lstStyle/>
          <a:p>
            <a:endParaRPr/>
          </a:p>
        </p:txBody>
      </p:sp>
      <p:pic>
        <p:nvPicPr>
          <p:cNvPr id="343"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344" name="Прямоугольник"/>
          <p:cNvSpPr/>
          <p:nvPr/>
        </p:nvSpPr>
        <p:spPr>
          <a:xfrm>
            <a:off x="-5647" y="4929198"/>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45" name="Заголовок 1"/>
          <p:cNvSpPr txBox="1"/>
          <p:nvPr/>
        </p:nvSpPr>
        <p:spPr>
          <a:xfrm>
            <a:off x="2177917" y="1749366"/>
            <a:ext cx="5323041"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nchor="ctr">
            <a:spAutoFit/>
          </a:bodyPr>
          <a:lstStyle>
            <a:lvl1pPr defTabSz="731335">
              <a:spcBef>
                <a:spcPts val="200"/>
              </a:spcBef>
              <a:defRPr sz="1200" b="1" cap="all">
                <a:solidFill>
                  <a:srgbClr val="FFFFFF"/>
                </a:solidFill>
                <a:latin typeface="AvantGardeGothicC"/>
                <a:ea typeface="AvantGardeGothicC"/>
                <a:cs typeface="AvantGardeGothicC"/>
                <a:sym typeface="AvantGardeGothicC"/>
              </a:defRPr>
            </a:lvl1pPr>
          </a:lstStyle>
          <a:p>
            <a:r>
              <a:t>Профессиональные медицинские преступления</a:t>
            </a:r>
          </a:p>
        </p:txBody>
      </p:sp>
      <p:sp>
        <p:nvSpPr>
          <p:cNvPr id="346" name="Прямоугольник"/>
          <p:cNvSpPr/>
          <p:nvPr/>
        </p:nvSpPr>
        <p:spPr>
          <a:xfrm>
            <a:off x="-5647" y="2279772"/>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347" name="Законодательство РФ не выделяет отдельно группу преступлений, совершаемых медицинскими работниками и нормы об ответственности за профессиональные медицинские преступления помещены в разделе российского уголовного законодательства, регламентирующим престу"/>
          <p:cNvSpPr txBox="1"/>
          <p:nvPr/>
        </p:nvSpPr>
        <p:spPr>
          <a:xfrm>
            <a:off x="309546" y="2531061"/>
            <a:ext cx="8665947" cy="35979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r>
              <a:rPr lang="ru-RU" sz="1400" b="1" dirty="0" smtClean="0"/>
              <a:t>Врачебная тайна относится к сведениям, непосредственно связанным с профессиональной деятельностью медицинских работников, доступ к которой ограничен на основании Конституции РФ и федеральных законов. </a:t>
            </a:r>
          </a:p>
          <a:p>
            <a:r>
              <a:rPr lang="ru-RU" sz="1400" dirty="0" smtClean="0"/>
              <a:t>Необходимость неукоснительного соблюдения требований о неразглашении сведений, составляющих врачебную тайну, непосредственно закреплена в ч. 1 ст. 23 Конституции РФ, где указано, что «каждый имеет право на неприкосновенность частной жизни, личную и семейную тайну».</a:t>
            </a:r>
          </a:p>
          <a:p>
            <a:r>
              <a:rPr lang="ru-RU" sz="1400" dirty="0" smtClean="0"/>
              <a:t>Врачебная тайна относится к частной жизни человека и её суть заключается в защите права граждан на личную и семейную тайну от необоснованного и незаконного проникновения государственных органов, органов местного самоуправления, государственных и негосударственных организаций, должностных и физических лиц.</a:t>
            </a:r>
          </a:p>
          <a:p>
            <a:endParaRPr lang="ru-RU" sz="1400" dirty="0" smtClean="0"/>
          </a:p>
          <a:p>
            <a:endParaRPr lang="ru-RU" dirty="0" smtClean="0"/>
          </a:p>
          <a:p>
            <a:endParaRPr lang="ru-RU" dirty="0" smtClean="0"/>
          </a:p>
          <a:p>
            <a:pPr defTabSz="457200">
              <a:lnSpc>
                <a:spcPct val="90000"/>
              </a:lnSpc>
              <a:defRPr sz="1400"/>
            </a:pPr>
            <a:r>
              <a:t/>
            </a:r>
            <a:br/>
            <a:endParaRPr/>
          </a:p>
          <a:p>
            <a:pPr defTabSz="457200">
              <a:lnSpc>
                <a:spcPct val="90000"/>
              </a:lnSpc>
              <a:defRPr sz="1400"/>
            </a:pPr>
            <a:endParaRP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39"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4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41"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2" name="Заголовок 1"/>
          <p:cNvSpPr txBox="1"/>
          <p:nvPr/>
        </p:nvSpPr>
        <p:spPr>
          <a:xfrm>
            <a:off x="1111322" y="437361"/>
            <a:ext cx="7188718"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rPr lang="ru-RU" dirty="0" smtClean="0"/>
              <a:t>Врачебная ТАЙНА</a:t>
            </a:r>
            <a:endParaRPr/>
          </a:p>
        </p:txBody>
      </p:sp>
      <p:sp>
        <p:nvSpPr>
          <p:cNvPr id="443"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4" name="1. Медицинские работники и руководители медицинских организаций не вправе:…"/>
          <p:cNvSpPr txBox="1">
            <a:spLocks noGrp="1"/>
          </p:cNvSpPr>
          <p:nvPr>
            <p:ph type="body" idx="1"/>
          </p:nvPr>
        </p:nvSpPr>
        <p:spPr>
          <a:xfrm>
            <a:off x="142842" y="1473200"/>
            <a:ext cx="8858316" cy="5308600"/>
          </a:xfrm>
          <a:prstGeom prst="rect">
            <a:avLst/>
          </a:prstGeom>
        </p:spPr>
        <p:txBody>
          <a:bodyPr>
            <a:noAutofit/>
          </a:bodyPr>
          <a:lstStyle/>
          <a:p>
            <a:pPr>
              <a:buNone/>
            </a:pPr>
            <a:r>
              <a:rPr lang="ru-RU" sz="1300" dirty="0" smtClean="0">
                <a:solidFill>
                  <a:srgbClr val="FF0000"/>
                </a:solidFill>
              </a:rPr>
              <a:t>Сведения о факте обращения гражданина за оказанием медицинской помощи, состоянии его здоровья и диагнозе, иные сведения, полученные при его медицинском обследовании и лечении, как раз и составляют врачебную тайну. </a:t>
            </a:r>
            <a:r>
              <a:rPr lang="ru-RU" sz="1300" u="sng" dirty="0" smtClean="0">
                <a:solidFill>
                  <a:srgbClr val="FF0000"/>
                </a:solidFill>
              </a:rPr>
              <a:t>Согласно ст. 13 Федерального закона от 21.11.2011 № 323-ФЗ </a:t>
            </a:r>
            <a:r>
              <a:rPr lang="ru-RU" sz="1300" dirty="0" smtClean="0">
                <a:solidFill>
                  <a:srgbClr val="FF0000"/>
                </a:solidFill>
              </a:rPr>
              <a:t>«Об основах охраны здоровья граждан в Российской Федерации», врачебную тайну составляют </a:t>
            </a:r>
            <a:r>
              <a:rPr lang="ru-RU" sz="1300" u="sng" dirty="0" smtClean="0">
                <a:solidFill>
                  <a:srgbClr val="FF0000"/>
                </a:solidFill>
              </a:rPr>
              <a:t>«сведения о факте обращения гражданина за оказанием медицинской помощи, состоянии его здоровья и диагнозе, иные сведения, полученные при его медицинском обследовании и лечении».</a:t>
            </a:r>
          </a:p>
          <a:p>
            <a:r>
              <a:rPr lang="ru-RU" sz="1300" dirty="0" smtClean="0"/>
              <a:t>Факт обращения лица за медицинской помощью может выражаться не только в личном обращении в медицинскую организацию, но и в вызове скорой медицинской помощи или врача участкового-терапевта на дом. Кроме того, даже звонок лица в скорую или больницу и сообщение о состоянии своего здоровья можно расценивать как факт обращения за медицинской помощью.</a:t>
            </a:r>
          </a:p>
          <a:p>
            <a:r>
              <a:rPr lang="ru-RU" sz="1300" dirty="0" smtClean="0"/>
              <a:t>Следует также принимать во внимание, что врачебной тайной охватываются и данные о состоянии здоровья человека при отсутствии у него каких-либо заболеваний. Врачебной тайной являются как медицинские данные, так и иная другая информация, полученная в процессе оказания медицинской помощи. То есть это могут быть сведения и немедицинского характера, полученные врачом от пациента о его личной жизни, взаимоотношениях с родственниками и так далее.</a:t>
            </a:r>
          </a:p>
          <a:p>
            <a:r>
              <a:rPr lang="ru-RU" sz="1300" dirty="0" smtClean="0"/>
              <a:t>Стоит отметить, что специфика врачебной тайны выражается в том, что тайными становятся не только сведения о реально существующих фактах, но и о предполагаемых. Например, предварительный диагноз может быть не подтвержден в последующем, тем не менее, медицинский работник не должен разглашать предполагаемые данные третьим лицам.</a:t>
            </a:r>
          </a:p>
          <a:p>
            <a:r>
              <a:rPr lang="ru-RU" sz="1300" dirty="0" smtClean="0"/>
              <a:t>Кроме того, врачебной тайной являются также сведения, не только оформленные на бумажном носителе, но и ставшие известны из разговора или находящиеся на электронных носителях (в том числе электронная история болезни, данные снимков КТ, МРТ, флюорография и т.д.).</a:t>
            </a:r>
          </a:p>
          <a:p>
            <a:r>
              <a:rPr lang="ru-RU" sz="1300" dirty="0" smtClean="0"/>
              <a:t> По общему правилу разглашение сведений, составляющих врачебную тайну, запрещено, в том числе после смерти человека.</a:t>
            </a:r>
          </a:p>
          <a:p>
            <a:pPr marL="25400" indent="0">
              <a:lnSpc>
                <a:spcPct val="81000"/>
              </a:lnSpc>
              <a:spcBef>
                <a:spcPts val="900"/>
              </a:spcBef>
              <a:buFontTx/>
              <a:defRPr sz="1000"/>
            </a:pPr>
            <a:endParaRPr sz="1300"/>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39"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4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41"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2" name="Заголовок 1"/>
          <p:cNvSpPr txBox="1"/>
          <p:nvPr/>
        </p:nvSpPr>
        <p:spPr>
          <a:xfrm>
            <a:off x="1111322" y="437361"/>
            <a:ext cx="7188718"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rPr lang="ru-RU" dirty="0" smtClean="0"/>
              <a:t>Врачебная ТАЙНА</a:t>
            </a:r>
            <a:endParaRPr/>
          </a:p>
        </p:txBody>
      </p:sp>
      <p:sp>
        <p:nvSpPr>
          <p:cNvPr id="443"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4" name="1. Медицинские работники и руководители медицинских организаций не вправе:…"/>
          <p:cNvSpPr txBox="1">
            <a:spLocks noGrp="1"/>
          </p:cNvSpPr>
          <p:nvPr>
            <p:ph type="body" idx="1"/>
          </p:nvPr>
        </p:nvSpPr>
        <p:spPr>
          <a:xfrm>
            <a:off x="142842" y="1473200"/>
            <a:ext cx="8858316" cy="5308600"/>
          </a:xfrm>
          <a:prstGeom prst="rect">
            <a:avLst/>
          </a:prstGeom>
        </p:spPr>
        <p:txBody>
          <a:bodyPr>
            <a:noAutofit/>
          </a:bodyPr>
          <a:lstStyle/>
          <a:p>
            <a:pPr>
              <a:buNone/>
            </a:pPr>
            <a:r>
              <a:rPr lang="ru-RU" sz="1600" dirty="0" smtClean="0"/>
              <a:t>Разглашение сведений, составляющих врачебную тайну может выражаться несколькими способами, а именно:</a:t>
            </a:r>
          </a:p>
          <a:p>
            <a:pPr>
              <a:buNone/>
            </a:pPr>
            <a:r>
              <a:rPr lang="ru-RU" sz="1600" dirty="0" smtClean="0"/>
              <a:t>1. Устное распространение сведений, составляющих врачебную тайну. Такое разглашение может совершаться как умышленно, так и по неосторожности. Особенно часто такая информация передается по телефону третьим лицам, представляющимся родственниками пациента.</a:t>
            </a:r>
          </a:p>
          <a:p>
            <a:pPr>
              <a:buNone/>
            </a:pPr>
            <a:r>
              <a:rPr lang="ru-RU" sz="1600" dirty="0" smtClean="0"/>
              <a:t>2. Разглашение сведений, составляющих врачебную тайну возможно при непосредственном общении врача и пациента в общественных местах при сообщении информации о состоянии здоровья в присутствии третьих лиц.</a:t>
            </a:r>
          </a:p>
          <a:p>
            <a:pPr>
              <a:buNone/>
            </a:pPr>
            <a:r>
              <a:rPr lang="ru-RU" sz="1600" dirty="0" smtClean="0"/>
              <a:t>3. Указание в научных текстах, исследованиях и иной литературе информации о состоянии здоровья пациента, его диагнозе, течении болезни и прочее без предварительного письменного согласия пациента.</a:t>
            </a:r>
          </a:p>
          <a:p>
            <a:pPr>
              <a:buNone/>
            </a:pPr>
            <a:r>
              <a:rPr lang="ru-RU" sz="1600" dirty="0" smtClean="0"/>
              <a:t>4. Небрежное отношение с медицинской документацией, в том числе, амбулаторной картой, историей болезни, листками нетрудоспособности.</a:t>
            </a:r>
          </a:p>
          <a:p>
            <a:pPr>
              <a:buNone/>
            </a:pPr>
            <a:endParaRPr lang="ru-RU" sz="1600" dirty="0" smtClean="0"/>
          </a:p>
          <a:p>
            <a:pPr marL="25400" indent="0">
              <a:lnSpc>
                <a:spcPct val="81000"/>
              </a:lnSpc>
              <a:spcBef>
                <a:spcPts val="900"/>
              </a:spcBef>
              <a:buFontTx/>
              <a:defRPr sz="1000"/>
            </a:pPr>
            <a:endParaRPr sz="1400"/>
          </a:p>
        </p:txBody>
      </p:sp>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39"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4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41"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2" name="Заголовок 1"/>
          <p:cNvSpPr txBox="1"/>
          <p:nvPr/>
        </p:nvSpPr>
        <p:spPr>
          <a:xfrm>
            <a:off x="1111322" y="437361"/>
            <a:ext cx="7188718"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rPr lang="ru-RU" dirty="0" smtClean="0"/>
              <a:t>Врачебная ТАЙНА</a:t>
            </a:r>
            <a:endParaRPr/>
          </a:p>
        </p:txBody>
      </p:sp>
      <p:sp>
        <p:nvSpPr>
          <p:cNvPr id="443"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4" name="1. Медицинские работники и руководители медицинских организаций не вправе:…"/>
          <p:cNvSpPr txBox="1">
            <a:spLocks noGrp="1"/>
          </p:cNvSpPr>
          <p:nvPr>
            <p:ph type="body" idx="1"/>
          </p:nvPr>
        </p:nvSpPr>
        <p:spPr>
          <a:xfrm>
            <a:off x="142842" y="1473200"/>
            <a:ext cx="8858316" cy="5308600"/>
          </a:xfrm>
          <a:prstGeom prst="rect">
            <a:avLst/>
          </a:prstGeom>
        </p:spPr>
        <p:txBody>
          <a:bodyPr>
            <a:noAutofit/>
          </a:bodyPr>
          <a:lstStyle/>
          <a:p>
            <a:pPr>
              <a:buNone/>
            </a:pPr>
            <a:r>
              <a:rPr lang="ru-RU" sz="1600" u="sng" dirty="0" smtClean="0">
                <a:solidFill>
                  <a:schemeClr val="tx1"/>
                </a:solidFill>
              </a:rPr>
              <a:t>С письменного согласия </a:t>
            </a:r>
            <a:r>
              <a:rPr lang="ru-RU" sz="1600" dirty="0" smtClean="0">
                <a:solidFill>
                  <a:schemeClr val="tx1"/>
                </a:solidFill>
              </a:rPr>
              <a:t>гражданина или его законного представителя могут быть разглашены сведения, составляющие врачебную тайну </a:t>
            </a:r>
            <a:r>
              <a:rPr lang="ru-RU" sz="1600" u="sng" dirty="0" smtClean="0">
                <a:solidFill>
                  <a:schemeClr val="tx1"/>
                </a:solidFill>
              </a:rPr>
              <a:t>в целях медицинского обследования и лечения пациента, проведения научных исследований, их опубликования в научных изданиях, использования данных сведений в учебном процессе</a:t>
            </a:r>
            <a:r>
              <a:rPr lang="ru-RU" sz="1600" dirty="0" smtClean="0">
                <a:solidFill>
                  <a:schemeClr val="tx1"/>
                </a:solidFill>
              </a:rPr>
              <a:t>.</a:t>
            </a:r>
          </a:p>
          <a:p>
            <a:pPr>
              <a:buNone/>
            </a:pPr>
            <a:r>
              <a:rPr lang="ru-RU" sz="1600" dirty="0" smtClean="0"/>
              <a:t>Законодательством установлены случаи, при которых возможно предоставление сведений, составляющих врачебную тайну, без согласия гражданина (его законного представителя).</a:t>
            </a:r>
          </a:p>
          <a:p>
            <a:pPr>
              <a:buNone/>
            </a:pPr>
            <a:r>
              <a:rPr lang="ru-RU" sz="1600" dirty="0" smtClean="0"/>
              <a:t>Например, </a:t>
            </a:r>
            <a:r>
              <a:rPr lang="ru-RU" sz="1600" u="sng" dirty="0" smtClean="0">
                <a:solidFill>
                  <a:srgbClr val="FF0000"/>
                </a:solidFill>
              </a:rPr>
              <a:t>при проведении медицинского обследования и лечения гражданина, который в результате своего состояния не способен выразить свою волю, угрозе распространения инфекционных заболеваний, наличии запроса органов дознания и следствия, суда в связи с проведением расследования или судебным разбирательством, запроса органов прокуратуры в связи с осуществлением ими прокурорского надзора</a:t>
            </a:r>
            <a:r>
              <a:rPr lang="ru-RU" sz="1600" dirty="0" smtClean="0"/>
              <a:t>, и др.</a:t>
            </a:r>
          </a:p>
          <a:p>
            <a:pPr>
              <a:buNone/>
            </a:pPr>
            <a:r>
              <a:rPr lang="ru-RU" sz="1600" dirty="0" smtClean="0"/>
              <a:t>Кроме того, </a:t>
            </a:r>
            <a:r>
              <a:rPr lang="ru-RU" sz="1600" u="sng" dirty="0" smtClean="0"/>
              <a:t>при неблагоприятном прогнозе </a:t>
            </a:r>
            <a:r>
              <a:rPr lang="ru-RU" sz="1600" dirty="0" smtClean="0"/>
              <a:t>развития заболевания допускается предоставление информации о состоянии здоровья пациента супругу (супруге), одному из близких родственников (детям, родителям, усыновленным, усыновителям, родным братьям и родным сестрам, внукам, дедушкам, бабушкам), </a:t>
            </a:r>
            <a:r>
              <a:rPr lang="ru-RU" sz="1600" u="sng" dirty="0" smtClean="0"/>
              <a:t>если пациент не запретил сообщать им об этом.</a:t>
            </a:r>
          </a:p>
          <a:p>
            <a:pPr>
              <a:buNone/>
            </a:pPr>
            <a:endParaRPr lang="ru-RU" sz="1600" dirty="0" smtClean="0"/>
          </a:p>
          <a:p>
            <a:pPr marL="25400" indent="0">
              <a:lnSpc>
                <a:spcPct val="81000"/>
              </a:lnSpc>
              <a:spcBef>
                <a:spcPts val="900"/>
              </a:spcBef>
              <a:buFontTx/>
              <a:defRPr sz="1000"/>
            </a:pPr>
            <a:endParaRPr sz="1400"/>
          </a:p>
        </p:txBody>
      </p:sp>
    </p:spTree>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39"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4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41"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2" name="Заголовок 1"/>
          <p:cNvSpPr txBox="1"/>
          <p:nvPr/>
        </p:nvSpPr>
        <p:spPr>
          <a:xfrm>
            <a:off x="1111322" y="437361"/>
            <a:ext cx="7188718"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rPr lang="ru-RU" dirty="0" smtClean="0"/>
              <a:t>Врачебная ТАЙНА</a:t>
            </a:r>
            <a:endParaRPr/>
          </a:p>
        </p:txBody>
      </p:sp>
      <p:sp>
        <p:nvSpPr>
          <p:cNvPr id="443"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4" name="1. Медицинские работники и руководители медицинских организаций не вправе:…"/>
          <p:cNvSpPr txBox="1">
            <a:spLocks noGrp="1"/>
          </p:cNvSpPr>
          <p:nvPr>
            <p:ph type="body" idx="1"/>
          </p:nvPr>
        </p:nvSpPr>
        <p:spPr>
          <a:xfrm>
            <a:off x="142842" y="1473200"/>
            <a:ext cx="8858316" cy="5308600"/>
          </a:xfrm>
          <a:prstGeom prst="rect">
            <a:avLst/>
          </a:prstGeom>
        </p:spPr>
        <p:txBody>
          <a:bodyPr>
            <a:noAutofit/>
          </a:bodyPr>
          <a:lstStyle/>
          <a:p>
            <a:pPr>
              <a:buNone/>
            </a:pPr>
            <a:r>
              <a:rPr lang="ru-RU" sz="1600" b="1" dirty="0" smtClean="0"/>
              <a:t>	Уголовная ответственность за разглашение врачебной тайны установлена ст. 137 УК РФ «Нарушение неприкосновенности частной жизни» Уголовного кодекса РФ. В соответствии с данной статьей:</a:t>
            </a:r>
          </a:p>
          <a:p>
            <a:r>
              <a:rPr lang="ru-RU" sz="1400" dirty="0" smtClean="0"/>
              <a:t>Незаконное собирание или распространение сведений о частной жизни лица, составляющих его личную или семейную тайну, без его согласия либо распространение этих сведений в публичном выступлении, публично демонстрирующемся произведении или средствах массовой информации – наказываются штрафом в размере до 200 тыс. руб. или в размере заработной платы или иного дохода осужденного за период до 18 месяцев, либо обязательными работами на срок до 360 часов, либо исправительными работами на срок до 1 года, либо принудительными работами на срок до 2 лет с лишением права занимать определенные должности или заниматься определенной деятельностью на срок до 3 лет или без такового, либо арестом на срок до 4 месяцев, либо лишением свободы на срок до 2 лет с лишением права занимать определенные должности или заниматься определенной деятельностью на срок до 3 лет.</a:t>
            </a:r>
          </a:p>
          <a:p>
            <a:r>
              <a:rPr lang="ru-RU" sz="1400" dirty="0" smtClean="0"/>
              <a:t>Незаконное  собирание или распространение  сведений о частной жизни лица, составляющих его личную или семейную тайну, без его согласия либо распространение этих сведений в публичном выступлении, публично демонстрирующемся произведении или средствах массовой информации, совершенные </a:t>
            </a:r>
            <a:r>
              <a:rPr lang="ru-RU" sz="1400" dirty="0" smtClean="0">
                <a:solidFill>
                  <a:srgbClr val="FF0000"/>
                </a:solidFill>
              </a:rPr>
              <a:t>лицом с использованием своего служебного положения (в т.ч. и медицинскими работниками), </a:t>
            </a:r>
            <a:r>
              <a:rPr lang="ru-RU" sz="1400" dirty="0" smtClean="0"/>
              <a:t>– наказываются штрафом в размере </a:t>
            </a:r>
            <a:r>
              <a:rPr lang="ru-RU" sz="1400" dirty="0" smtClean="0">
                <a:solidFill>
                  <a:srgbClr val="FF0000"/>
                </a:solidFill>
              </a:rPr>
              <a:t>от 100 тыс. руб. до 300 тыс. руб. </a:t>
            </a:r>
            <a:r>
              <a:rPr lang="ru-RU" sz="1400" dirty="0" smtClean="0"/>
              <a:t>или в размере заработной платы или иного </a:t>
            </a:r>
            <a:r>
              <a:rPr lang="ru-RU" sz="1400" dirty="0" smtClean="0">
                <a:solidFill>
                  <a:srgbClr val="FF0000"/>
                </a:solidFill>
              </a:rPr>
              <a:t>дохода осужденного за период от 1 года до 2 лет</a:t>
            </a:r>
            <a:r>
              <a:rPr lang="ru-RU" sz="1400" dirty="0" smtClean="0"/>
              <a:t>, либо лишением права </a:t>
            </a:r>
            <a:r>
              <a:rPr lang="ru-RU" sz="1400" dirty="0" smtClean="0">
                <a:solidFill>
                  <a:srgbClr val="FF0000"/>
                </a:solidFill>
              </a:rPr>
              <a:t>занимать определенные должности </a:t>
            </a:r>
            <a:r>
              <a:rPr lang="ru-RU" sz="1400" dirty="0" smtClean="0"/>
              <a:t>или заниматься определенной деятельностью на срок </a:t>
            </a:r>
            <a:r>
              <a:rPr lang="ru-RU" sz="1400" dirty="0" smtClean="0">
                <a:solidFill>
                  <a:srgbClr val="FF0000"/>
                </a:solidFill>
              </a:rPr>
              <a:t>от 2 до 5 лет</a:t>
            </a:r>
            <a:r>
              <a:rPr lang="ru-RU" sz="1400" dirty="0" smtClean="0"/>
              <a:t>, либо </a:t>
            </a:r>
            <a:r>
              <a:rPr lang="ru-RU" sz="1400" dirty="0" smtClean="0">
                <a:solidFill>
                  <a:srgbClr val="FF0000"/>
                </a:solidFill>
              </a:rPr>
              <a:t>принудительными работами на срок до 4 лет</a:t>
            </a:r>
            <a:r>
              <a:rPr lang="ru-RU" sz="1400" dirty="0" smtClean="0"/>
              <a:t> с лишением права занимать определенные должности или заниматься определенной деятельностью на срок до 5 лет или без такового, либо </a:t>
            </a:r>
            <a:r>
              <a:rPr lang="ru-RU" sz="1400" dirty="0" smtClean="0">
                <a:solidFill>
                  <a:srgbClr val="FF0000"/>
                </a:solidFill>
              </a:rPr>
              <a:t>арестом на срок до 6 месяцев</a:t>
            </a:r>
            <a:r>
              <a:rPr lang="ru-RU" sz="1400" dirty="0" smtClean="0"/>
              <a:t>, либо </a:t>
            </a:r>
            <a:r>
              <a:rPr lang="ru-RU" sz="1400" dirty="0" smtClean="0">
                <a:solidFill>
                  <a:srgbClr val="FF0000"/>
                </a:solidFill>
              </a:rPr>
              <a:t>лишением свободы на срок до 4 лет</a:t>
            </a:r>
            <a:r>
              <a:rPr lang="ru-RU" sz="1400" dirty="0" smtClean="0"/>
              <a:t> с лишением права занимать определенные должности или заниматься определенной деятельностью на срок до 5 лет.</a:t>
            </a:r>
          </a:p>
          <a:p>
            <a:pPr>
              <a:buNone/>
            </a:pPr>
            <a:endParaRPr lang="ru-RU" sz="1600" dirty="0" smtClean="0"/>
          </a:p>
          <a:p>
            <a:pPr marL="25400" indent="0">
              <a:lnSpc>
                <a:spcPct val="81000"/>
              </a:lnSpc>
              <a:spcBef>
                <a:spcPts val="900"/>
              </a:spcBef>
              <a:buFontTx/>
              <a:defRPr sz="1000"/>
            </a:pPr>
            <a:endParaRPr sz="1400"/>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5B316A"/>
        </a:solidFill>
        <a:effectLst/>
      </p:bgPr>
    </p:bg>
    <p:spTree>
      <p:nvGrpSpPr>
        <p:cNvPr id="1" name=""/>
        <p:cNvGrpSpPr/>
        <p:nvPr/>
      </p:nvGrpSpPr>
      <p:grpSpPr>
        <a:xfrm>
          <a:off x="0" y="0"/>
          <a:ext cx="0" cy="0"/>
          <a:chOff x="0" y="0"/>
          <a:chExt cx="0" cy="0"/>
        </a:xfrm>
      </p:grpSpPr>
      <p:sp>
        <p:nvSpPr>
          <p:cNvPr id="439" name="Прямоугольник"/>
          <p:cNvSpPr/>
          <p:nvPr/>
        </p:nvSpPr>
        <p:spPr>
          <a:xfrm>
            <a:off x="-7843" y="1392150"/>
            <a:ext cx="9159687" cy="5358010"/>
          </a:xfrm>
          <a:prstGeom prst="rect">
            <a:avLst/>
          </a:prstGeom>
          <a:solidFill>
            <a:srgbClr val="FFFFFF"/>
          </a:solidFill>
          <a:ln w="12700">
            <a:miter lim="400000"/>
          </a:ln>
        </p:spPr>
        <p:txBody>
          <a:bodyPr lIns="45719" rIns="45719" anchor="ctr"/>
          <a:lstStyle/>
          <a:p>
            <a:pPr>
              <a:defRPr>
                <a:latin typeface="Arial"/>
                <a:ea typeface="Arial"/>
                <a:cs typeface="Arial"/>
                <a:sym typeface="Arial"/>
              </a:defRPr>
            </a:pPr>
            <a:endParaRPr/>
          </a:p>
        </p:txBody>
      </p:sp>
      <p:pic>
        <p:nvPicPr>
          <p:cNvPr id="440" name="аватарка.png" descr="аватарка.png"/>
          <p:cNvPicPr>
            <a:picLocks noChangeAspect="1"/>
          </p:cNvPicPr>
          <p:nvPr/>
        </p:nvPicPr>
        <p:blipFill>
          <a:blip r:embed="rId2">
            <a:extLst/>
          </a:blip>
          <a:srcRect l="6024" t="6168" r="5867" b="6154"/>
          <a:stretch>
            <a:fillRect/>
          </a:stretch>
        </p:blipFill>
        <p:spPr>
          <a:xfrm>
            <a:off x="194291" y="202908"/>
            <a:ext cx="637965" cy="634848"/>
          </a:xfrm>
          <a:custGeom>
            <a:avLst/>
            <a:gdLst/>
            <a:ahLst/>
            <a:cxnLst>
              <a:cxn ang="0">
                <a:pos x="wd2" y="hd2"/>
              </a:cxn>
              <a:cxn ang="5400000">
                <a:pos x="wd2" y="hd2"/>
              </a:cxn>
              <a:cxn ang="10800000">
                <a:pos x="wd2" y="hd2"/>
              </a:cxn>
              <a:cxn ang="16200000">
                <a:pos x="wd2" y="hd2"/>
              </a:cxn>
            </a:cxnLst>
            <a:rect l="0" t="0" r="r" b="b"/>
            <a:pathLst>
              <a:path w="21316" h="21582" extrusionOk="0">
                <a:moveTo>
                  <a:pt x="10658" y="0"/>
                </a:moveTo>
                <a:cubicBezTo>
                  <a:pt x="10178" y="0"/>
                  <a:pt x="9698" y="21"/>
                  <a:pt x="9438" y="54"/>
                </a:cubicBezTo>
                <a:cubicBezTo>
                  <a:pt x="7878" y="251"/>
                  <a:pt x="6445" y="739"/>
                  <a:pt x="5168" y="1525"/>
                </a:cubicBezTo>
                <a:cubicBezTo>
                  <a:pt x="2582" y="3114"/>
                  <a:pt x="788" y="5698"/>
                  <a:pt x="208" y="8662"/>
                </a:cubicBezTo>
                <a:cubicBezTo>
                  <a:pt x="-223" y="10867"/>
                  <a:pt x="17" y="13129"/>
                  <a:pt x="911" y="15179"/>
                </a:cubicBezTo>
                <a:cubicBezTo>
                  <a:pt x="1318" y="16113"/>
                  <a:pt x="1903" y="17050"/>
                  <a:pt x="2582" y="17850"/>
                </a:cubicBezTo>
                <a:cubicBezTo>
                  <a:pt x="2910" y="18237"/>
                  <a:pt x="3556" y="18864"/>
                  <a:pt x="3934" y="19172"/>
                </a:cubicBezTo>
                <a:cubicBezTo>
                  <a:pt x="5673" y="20591"/>
                  <a:pt x="7591" y="21367"/>
                  <a:pt x="9888" y="21574"/>
                </a:cubicBezTo>
                <a:cubicBezTo>
                  <a:pt x="10182" y="21600"/>
                  <a:pt x="11567" y="21560"/>
                  <a:pt x="11891" y="21520"/>
                </a:cubicBezTo>
                <a:cubicBezTo>
                  <a:pt x="13423" y="21326"/>
                  <a:pt x="14878" y="20829"/>
                  <a:pt x="16148" y="20049"/>
                </a:cubicBezTo>
                <a:cubicBezTo>
                  <a:pt x="18733" y="18460"/>
                  <a:pt x="20527" y="15876"/>
                  <a:pt x="21107" y="12912"/>
                </a:cubicBezTo>
                <a:cubicBezTo>
                  <a:pt x="21215" y="12360"/>
                  <a:pt x="21282" y="11805"/>
                  <a:pt x="21306" y="11252"/>
                </a:cubicBezTo>
                <a:cubicBezTo>
                  <a:pt x="21377" y="9593"/>
                  <a:pt x="21074" y="7946"/>
                  <a:pt x="20404" y="6409"/>
                </a:cubicBezTo>
                <a:cubicBezTo>
                  <a:pt x="19997" y="5475"/>
                  <a:pt x="19399" y="4537"/>
                  <a:pt x="18720" y="3737"/>
                </a:cubicBezTo>
                <a:cubicBezTo>
                  <a:pt x="18391" y="3350"/>
                  <a:pt x="17746" y="2709"/>
                  <a:pt x="17368" y="2402"/>
                </a:cubicBezTo>
                <a:cubicBezTo>
                  <a:pt x="15750" y="1084"/>
                  <a:pt x="13954" y="316"/>
                  <a:pt x="11878" y="54"/>
                </a:cubicBezTo>
                <a:cubicBezTo>
                  <a:pt x="11618" y="21"/>
                  <a:pt x="11137" y="0"/>
                  <a:pt x="10658" y="0"/>
                </a:cubicBezTo>
                <a:close/>
              </a:path>
            </a:pathLst>
          </a:custGeom>
          <a:ln w="12700">
            <a:miter lim="400000"/>
          </a:ln>
          <a:effectLst>
            <a:outerShdw blurRad="355600" rotWithShape="0">
              <a:srgbClr val="000000">
                <a:alpha val="75000"/>
              </a:srgbClr>
            </a:outerShdw>
          </a:effectLst>
        </p:spPr>
      </p:pic>
      <p:sp>
        <p:nvSpPr>
          <p:cNvPr id="441" name="Прямоугольник"/>
          <p:cNvSpPr/>
          <p:nvPr/>
        </p:nvSpPr>
        <p:spPr>
          <a:xfrm>
            <a:off x="-5647" y="6708375"/>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2" name="Заголовок 1"/>
          <p:cNvSpPr txBox="1"/>
          <p:nvPr/>
        </p:nvSpPr>
        <p:spPr>
          <a:xfrm>
            <a:off x="1111322" y="437361"/>
            <a:ext cx="7188718"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spAutoFit/>
          </a:bodyPr>
          <a:lstStyle/>
          <a:p>
            <a:pPr defTabSz="731335">
              <a:spcBef>
                <a:spcPts val="200"/>
              </a:spcBef>
              <a:defRPr sz="1200" b="1" u="sng" cap="all">
                <a:solidFill>
                  <a:srgbClr val="FFFFFF"/>
                </a:solidFill>
                <a:latin typeface="AvantGardeGothicC"/>
                <a:ea typeface="AvantGardeGothicC"/>
                <a:cs typeface="AvantGardeGothicC"/>
                <a:sym typeface="AvantGardeGothicC"/>
              </a:defRPr>
            </a:pPr>
            <a:r>
              <a:rPr lang="ru-RU" dirty="0" smtClean="0"/>
              <a:t>Врачебная ТАЙНА</a:t>
            </a:r>
            <a:endParaRPr/>
          </a:p>
        </p:txBody>
      </p:sp>
      <p:sp>
        <p:nvSpPr>
          <p:cNvPr id="443" name="Прямоугольник"/>
          <p:cNvSpPr/>
          <p:nvPr/>
        </p:nvSpPr>
        <p:spPr>
          <a:xfrm>
            <a:off x="-8733" y="1410463"/>
            <a:ext cx="9155294" cy="20188"/>
          </a:xfrm>
          <a:prstGeom prst="rect">
            <a:avLst/>
          </a:prstGeom>
          <a:solidFill>
            <a:srgbClr val="472653"/>
          </a:solidFill>
          <a:ln w="12700">
            <a:miter lim="400000"/>
          </a:ln>
        </p:spPr>
        <p:txBody>
          <a:bodyPr lIns="45719" rIns="45719" anchor="ctr"/>
          <a:lstStyle/>
          <a:p>
            <a:pPr>
              <a:defRPr>
                <a:latin typeface="Arial"/>
                <a:ea typeface="Arial"/>
                <a:cs typeface="Arial"/>
                <a:sym typeface="Arial"/>
              </a:defRPr>
            </a:pPr>
            <a:endParaRPr/>
          </a:p>
        </p:txBody>
      </p:sp>
      <p:sp>
        <p:nvSpPr>
          <p:cNvPr id="444" name="1. Медицинские работники и руководители медицинских организаций не вправе:…"/>
          <p:cNvSpPr txBox="1">
            <a:spLocks noGrp="1"/>
          </p:cNvSpPr>
          <p:nvPr>
            <p:ph type="body" idx="1"/>
          </p:nvPr>
        </p:nvSpPr>
        <p:spPr>
          <a:xfrm>
            <a:off x="142842" y="1473200"/>
            <a:ext cx="8858316" cy="5308600"/>
          </a:xfrm>
          <a:prstGeom prst="rect">
            <a:avLst/>
          </a:prstGeom>
        </p:spPr>
        <p:txBody>
          <a:bodyPr>
            <a:noAutofit/>
          </a:bodyPr>
          <a:lstStyle/>
          <a:p>
            <a:pPr>
              <a:buNone/>
            </a:pPr>
            <a:r>
              <a:rPr lang="ru-RU" sz="1600" b="1" dirty="0" smtClean="0"/>
              <a:t>	Уголовная ответственность за разглашение врачебной тайны установлена ст. 137 УК РФ «Нарушение неприкосновенности частной жизни» Уголовного кодекса РФ. В соответствии с данной статьей:</a:t>
            </a:r>
          </a:p>
          <a:p>
            <a:r>
              <a:rPr lang="ru-RU" sz="1400" dirty="0" smtClean="0"/>
              <a:t>Незаконное распространение в публичном выступлении, публично демонстрирующемся произведении, средствах массовой информации или информационно-телекоммуникационных сетях информации, указывающей на личность несовершеннолетнего потерпевшего, </a:t>
            </a:r>
            <a:r>
              <a:rPr lang="ru-RU" sz="1400" dirty="0" smtClean="0">
                <a:solidFill>
                  <a:srgbClr val="FF0000"/>
                </a:solidFill>
              </a:rPr>
              <a:t>не достигшего шестнадцатилетнего возраста, </a:t>
            </a:r>
            <a:r>
              <a:rPr lang="ru-RU" sz="1400" dirty="0" smtClean="0">
                <a:solidFill>
                  <a:schemeClr val="tx1"/>
                </a:solidFill>
              </a:rPr>
              <a:t>по уголовному делу, либо информации</a:t>
            </a:r>
            <a:r>
              <a:rPr lang="ru-RU" sz="1400" dirty="0" smtClean="0"/>
              <a:t>, содержащей описание полученных им в связи с преступлением физических или нравственных страданий, повлекшее причинение вреда здоровью несовершеннолетнего, или психическое расстройство несовершеннолетнего, или иные тяжкие последствия, – наказывается </a:t>
            </a:r>
            <a:r>
              <a:rPr lang="ru-RU" sz="1400" dirty="0" smtClean="0">
                <a:solidFill>
                  <a:srgbClr val="FF0000"/>
                </a:solidFill>
              </a:rPr>
              <a:t>штрафом в размере от 150 тыс. руб. до 350 тыс. руб</a:t>
            </a:r>
            <a:r>
              <a:rPr lang="ru-RU" sz="1400" dirty="0" smtClean="0"/>
              <a:t>. или в размере </a:t>
            </a:r>
            <a:r>
              <a:rPr lang="ru-RU" sz="1400" dirty="0" smtClean="0">
                <a:solidFill>
                  <a:srgbClr val="FF0000"/>
                </a:solidFill>
              </a:rPr>
              <a:t>заработной платы </a:t>
            </a:r>
            <a:r>
              <a:rPr lang="ru-RU" sz="1400" dirty="0" smtClean="0"/>
              <a:t>или иного дохода осужденного за </a:t>
            </a:r>
            <a:r>
              <a:rPr lang="ru-RU" sz="1400" dirty="0" smtClean="0">
                <a:solidFill>
                  <a:srgbClr val="FF0000"/>
                </a:solidFill>
              </a:rPr>
              <a:t>период от 18 месяцев до 3 лет</a:t>
            </a:r>
            <a:r>
              <a:rPr lang="ru-RU" sz="1400" dirty="0" smtClean="0"/>
              <a:t>, либо лишением права занимать определенные должности или заниматься определенной деятельностью на срок от 3 до 5 лет, либо </a:t>
            </a:r>
            <a:r>
              <a:rPr lang="ru-RU" sz="1400" dirty="0" smtClean="0">
                <a:solidFill>
                  <a:srgbClr val="FF0000"/>
                </a:solidFill>
              </a:rPr>
              <a:t>принудительными работами на срок до 5 лет </a:t>
            </a:r>
            <a:r>
              <a:rPr lang="ru-RU" sz="1400" dirty="0" smtClean="0"/>
              <a:t>с лишением права занимать определенные должности или заниматься определенной деятельностью на срок до 6 лет или без такового, либо </a:t>
            </a:r>
            <a:r>
              <a:rPr lang="ru-RU" sz="1400" dirty="0" smtClean="0">
                <a:solidFill>
                  <a:srgbClr val="FF0000"/>
                </a:solidFill>
              </a:rPr>
              <a:t>арестом на срок до 6 месяцев</a:t>
            </a:r>
            <a:r>
              <a:rPr lang="ru-RU" sz="1400" dirty="0" smtClean="0"/>
              <a:t>, либо </a:t>
            </a:r>
            <a:r>
              <a:rPr lang="ru-RU" sz="1400" dirty="0" smtClean="0">
                <a:solidFill>
                  <a:srgbClr val="FF0000"/>
                </a:solidFill>
              </a:rPr>
              <a:t>лишением свободы на срок до 5 лет </a:t>
            </a:r>
            <a:r>
              <a:rPr lang="ru-RU" sz="1400" dirty="0" smtClean="0"/>
              <a:t>с лишением права занимать определенные должности или заниматься определенной деятельностью на срок до 6 лет.</a:t>
            </a:r>
          </a:p>
          <a:p>
            <a:pPr>
              <a:buNone/>
            </a:pPr>
            <a:r>
              <a:rPr lang="ru-RU" sz="1400" b="1" dirty="0" smtClean="0"/>
              <a:t>Кроме того, </a:t>
            </a:r>
            <a:r>
              <a:rPr lang="ru-RU" sz="1400" b="1" u="sng" dirty="0" smtClean="0"/>
              <a:t>согласно ст. 1068 Гражданского кодекса РФ юридическое лицо </a:t>
            </a:r>
            <a:r>
              <a:rPr lang="ru-RU" sz="1400" b="1" dirty="0" smtClean="0"/>
              <a:t>возмещает вред, причиненный его работником при исполнении трудовых (служебных, должностных) обязанностей. </a:t>
            </a:r>
            <a:r>
              <a:rPr lang="ru-RU" sz="1400" b="1" dirty="0" smtClean="0">
                <a:solidFill>
                  <a:srgbClr val="FF0000"/>
                </a:solidFill>
              </a:rPr>
              <a:t>Это означает, что медицинское учреждение в данной ситуации также может быть привлечено к гражданско-правовой ответственности.</a:t>
            </a:r>
          </a:p>
          <a:p>
            <a:pPr>
              <a:buNone/>
            </a:pPr>
            <a:endParaRPr lang="ru-RU" sz="1600" dirty="0" smtClean="0"/>
          </a:p>
          <a:p>
            <a:pPr marL="25400" indent="0">
              <a:lnSpc>
                <a:spcPct val="81000"/>
              </a:lnSpc>
              <a:spcBef>
                <a:spcPts val="900"/>
              </a:spcBef>
              <a:buFontTx/>
              <a:defRPr sz="1000"/>
            </a:pPr>
            <a:endParaRPr sz="1400"/>
          </a:p>
        </p:txBody>
      </p:sp>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logo эпилепсия56.png" descr="logo эпилепсия56.png"/>
          <p:cNvPicPr>
            <a:picLocks noChangeAspect="1" noChangeArrowheads="1"/>
          </p:cNvPicPr>
          <p:nvPr/>
        </p:nvPicPr>
        <p:blipFill>
          <a:blip r:embed="rId2"/>
          <a:srcRect/>
          <a:stretch>
            <a:fillRect/>
          </a:stretch>
        </p:blipFill>
        <p:spPr bwMode="auto">
          <a:xfrm>
            <a:off x="465138" y="420688"/>
            <a:ext cx="2330450" cy="604837"/>
          </a:xfrm>
          <a:prstGeom prst="rect">
            <a:avLst/>
          </a:prstGeom>
          <a:noFill/>
          <a:ln w="12700">
            <a:noFill/>
            <a:miter lim="400000"/>
            <a:headEnd/>
            <a:tailEnd/>
          </a:ln>
        </p:spPr>
      </p:pic>
      <p:sp>
        <p:nvSpPr>
          <p:cNvPr id="8195" name="Прямоугольник"/>
          <p:cNvSpPr>
            <a:spLocks noChangeArrowheads="1"/>
          </p:cNvSpPr>
          <p:nvPr/>
        </p:nvSpPr>
        <p:spPr bwMode="auto">
          <a:xfrm>
            <a:off x="-6350" y="2097088"/>
            <a:ext cx="9156700" cy="893762"/>
          </a:xfrm>
          <a:prstGeom prst="rect">
            <a:avLst/>
          </a:prstGeom>
          <a:solidFill>
            <a:srgbClr val="622E6D"/>
          </a:solidFill>
          <a:ln w="12700">
            <a:noFill/>
            <a:miter lim="400000"/>
            <a:headEnd/>
            <a:tailEnd/>
          </a:ln>
        </p:spPr>
        <p:txBody>
          <a:bodyPr lIns="45719" rIns="45719" anchor="ctr"/>
          <a:lstStyle/>
          <a:p>
            <a:pPr defTabSz="914400" eaLnBrk="1"/>
            <a:endParaRPr lang="ru-RU"/>
          </a:p>
        </p:txBody>
      </p:sp>
      <p:sp>
        <p:nvSpPr>
          <p:cNvPr id="190" name="Заголовок 1"/>
          <p:cNvSpPr txBox="1"/>
          <p:nvPr/>
        </p:nvSpPr>
        <p:spPr>
          <a:xfrm>
            <a:off x="325438" y="2146300"/>
            <a:ext cx="8493125" cy="795338"/>
          </a:xfrm>
          <a:prstGeom prst="rect">
            <a:avLst/>
          </a:prstGeom>
          <a:ln w="12700">
            <a:miter lim="400000"/>
          </a:ln>
        </p:spPr>
        <p:txBody>
          <a:bodyPr lIns="45718" tIns="45718" rIns="45718" bIns="45718" anchor="ctr">
            <a:normAutofit/>
          </a:bodyPr>
          <a:lstStyle>
            <a:lvl1pPr algn="ctr" defTabSz="914400">
              <a:lnSpc>
                <a:spcPct val="150000"/>
              </a:lnSpc>
              <a:defRPr sz="1700" cap="all">
                <a:solidFill>
                  <a:srgbClr val="FFFFFF"/>
                </a:solidFill>
                <a:latin typeface="AvantGardeGothicC"/>
                <a:ea typeface="AvantGardeGothicC"/>
                <a:cs typeface="AvantGardeGothicC"/>
                <a:sym typeface="AvantGardeGothicC"/>
              </a:defRPr>
            </a:lvl1pPr>
          </a:lstStyle>
          <a:p>
            <a:pPr eaLnBrk="1" fontAlgn="auto">
              <a:spcBef>
                <a:spcPts val="0"/>
              </a:spcBef>
              <a:spcAft>
                <a:spcPts val="0"/>
              </a:spcAft>
              <a:defRPr/>
            </a:pPr>
            <a:r>
              <a:rPr kern="0"/>
              <a:t>Спасибо за внимание</a:t>
            </a:r>
          </a:p>
        </p:txBody>
      </p:sp>
      <p:sp>
        <p:nvSpPr>
          <p:cNvPr id="191" name="ОРЕНБУРГ - 20.10.2023"/>
          <p:cNvSpPr txBox="1"/>
          <p:nvPr/>
        </p:nvSpPr>
        <p:spPr>
          <a:xfrm>
            <a:off x="1516063" y="5410200"/>
            <a:ext cx="1601787" cy="223838"/>
          </a:xfrm>
          <a:prstGeom prst="rect">
            <a:avLst/>
          </a:prstGeom>
          <a:ln w="12700">
            <a:miter lim="400000"/>
          </a:ln>
        </p:spPr>
        <p:txBody>
          <a:bodyPr wrap="none" lIns="45718" tIns="45718" rIns="45718" bIns="45718">
            <a:spAutoFit/>
          </a:bodyPr>
          <a:lstStyle>
            <a:lvl1pPr defTabSz="914400">
              <a:defRPr sz="1100" u="sng">
                <a:solidFill>
                  <a:srgbClr val="0000FF"/>
                </a:solidFill>
                <a:uFill>
                  <a:solidFill>
                    <a:srgbClr val="0000FF"/>
                  </a:solidFill>
                </a:uFill>
                <a:latin typeface="AvantGardeGothicC"/>
                <a:ea typeface="AvantGardeGothicC"/>
                <a:cs typeface="AvantGardeGothicC"/>
                <a:sym typeface="AvantGardeGothicC"/>
                <a:hlinkClick r:id="rId3"/>
              </a:defRPr>
            </a:lvl1pPr>
          </a:lstStyle>
          <a:p>
            <a:pPr eaLnBrk="1" fontAlgn="auto">
              <a:spcBef>
                <a:spcPts val="0"/>
              </a:spcBef>
              <a:spcAft>
                <a:spcPts val="0"/>
              </a:spcAft>
              <a:defRPr u="none">
                <a:solidFill>
                  <a:srgbClr val="000000"/>
                </a:solidFill>
                <a:uFillTx/>
              </a:defRPr>
            </a:pPr>
            <a:r>
              <a:rPr kern="0">
                <a:hlinkClick r:id="rId3"/>
              </a:rPr>
              <a:t>Подпишись на группу</a:t>
            </a:r>
          </a:p>
        </p:txBody>
      </p:sp>
      <p:sp>
        <p:nvSpPr>
          <p:cNvPr id="192" name="Прямоугольник 7"/>
          <p:cNvSpPr/>
          <p:nvPr/>
        </p:nvSpPr>
        <p:spPr>
          <a:xfrm>
            <a:off x="5670550" y="5407025"/>
            <a:ext cx="2008188" cy="228600"/>
          </a:xfrm>
          <a:prstGeom prst="rect">
            <a:avLst/>
          </a:prstGeom>
          <a:solidFill>
            <a:srgbClr val="FFFFFF"/>
          </a:solidFill>
          <a:ln w="12700">
            <a:miter lim="400000"/>
          </a:ln>
        </p:spPr>
        <p:txBody>
          <a:bodyPr lIns="45718" tIns="45718" rIns="45718" bIns="45718">
            <a:spAutoFit/>
          </a:bodyPr>
          <a:lstStyle>
            <a:lvl1pPr algn="ctr" defTabSz="914400">
              <a:defRPr sz="1200" b="1" u="sng">
                <a:solidFill>
                  <a:srgbClr val="5B316A"/>
                </a:solidFill>
                <a:uFill>
                  <a:solidFill>
                    <a:srgbClr val="0000FF"/>
                  </a:solidFill>
                </a:uFill>
                <a:latin typeface="AvantGardeGothicC"/>
                <a:ea typeface="AvantGardeGothicC"/>
                <a:cs typeface="AvantGardeGothicC"/>
                <a:sym typeface="AvantGardeGothicC"/>
                <a:hlinkClick r:id=""/>
              </a:defRPr>
            </a:lvl1pPr>
          </a:lstStyle>
          <a:p>
            <a:pPr eaLnBrk="1" fontAlgn="auto">
              <a:spcBef>
                <a:spcPts val="0"/>
              </a:spcBef>
              <a:spcAft>
                <a:spcPts val="0"/>
              </a:spcAft>
              <a:defRPr u="none">
                <a:uFillTx/>
              </a:defRPr>
            </a:pPr>
            <a:r>
              <a:rPr kern="0">
                <a:hlinkClick r:id=""/>
              </a:rPr>
              <a:t>ЭПИЛЕПСИЯ56.РФ</a:t>
            </a:r>
          </a:p>
        </p:txBody>
      </p:sp>
      <p:pic>
        <p:nvPicPr>
          <p:cNvPr id="8199" name="Picture 2" descr="Picture 2"/>
          <p:cNvPicPr>
            <a:picLocks noChangeAspect="1" noChangeArrowheads="1"/>
          </p:cNvPicPr>
          <p:nvPr/>
        </p:nvPicPr>
        <p:blipFill>
          <a:blip r:embed="rId4"/>
          <a:srcRect l="24460" t="21478" r="24460" b="42632"/>
          <a:stretch>
            <a:fillRect/>
          </a:stretch>
        </p:blipFill>
        <p:spPr bwMode="auto">
          <a:xfrm>
            <a:off x="1465263" y="3602038"/>
            <a:ext cx="1703387" cy="1698625"/>
          </a:xfrm>
          <a:prstGeom prst="rect">
            <a:avLst/>
          </a:prstGeom>
          <a:noFill/>
          <a:ln w="12700">
            <a:noFill/>
            <a:miter lim="400000"/>
            <a:headEnd/>
            <a:tailEnd/>
          </a:ln>
        </p:spPr>
      </p:pic>
      <p:pic>
        <p:nvPicPr>
          <p:cNvPr id="8200" name="vk.png" descr="vk.png">
            <a:hlinkClick r:id="rId3"/>
          </p:cNvPr>
          <p:cNvPicPr>
            <a:picLocks noChangeAspect="1" noChangeArrowheads="1"/>
          </p:cNvPicPr>
          <p:nvPr/>
        </p:nvPicPr>
        <p:blipFill>
          <a:blip r:embed="rId5" cstate="print"/>
          <a:srcRect/>
          <a:stretch>
            <a:fillRect/>
          </a:stretch>
        </p:blipFill>
        <p:spPr bwMode="auto">
          <a:xfrm>
            <a:off x="2127250" y="5741988"/>
            <a:ext cx="379413" cy="379412"/>
          </a:xfrm>
          <a:prstGeom prst="rect">
            <a:avLst/>
          </a:prstGeom>
          <a:noFill/>
          <a:ln w="12700">
            <a:noFill/>
            <a:miter lim="400000"/>
            <a:headEnd/>
            <a:tailEnd/>
          </a:ln>
        </p:spPr>
      </p:pic>
      <p:sp>
        <p:nvSpPr>
          <p:cNvPr id="8201" name="ОРЕНБУРГ - 20.10.2023"/>
          <p:cNvSpPr txBox="1">
            <a:spLocks noChangeArrowheads="1"/>
          </p:cNvSpPr>
          <p:nvPr/>
        </p:nvSpPr>
        <p:spPr bwMode="auto">
          <a:xfrm>
            <a:off x="7024688" y="474663"/>
            <a:ext cx="1435645" cy="261606"/>
          </a:xfrm>
          <a:prstGeom prst="rect">
            <a:avLst/>
          </a:prstGeom>
          <a:noFill/>
          <a:ln w="12700">
            <a:noFill/>
            <a:miter lim="400000"/>
            <a:headEnd/>
            <a:tailEnd/>
          </a:ln>
        </p:spPr>
        <p:txBody>
          <a:bodyPr wrap="none" lIns="45718" tIns="45718" rIns="45718" bIns="45718">
            <a:spAutoFit/>
          </a:bodyPr>
          <a:lstStyle/>
          <a:p>
            <a:pPr defTabSz="914400" eaLnBrk="1"/>
            <a:r>
              <a:rPr lang="ru-RU" sz="1100" dirty="0" smtClean="0">
                <a:latin typeface="AvantGardeGothicC"/>
                <a:ea typeface="AvantGardeGothicC"/>
                <a:cs typeface="AvantGardeGothicC"/>
                <a:sym typeface="AvantGardeGothicC"/>
              </a:rPr>
              <a:t>Москва</a:t>
            </a:r>
            <a:r>
              <a:rPr lang="ru-RU" sz="1100" dirty="0" smtClean="0">
                <a:latin typeface="AvantGardeGothicC"/>
                <a:ea typeface="AvantGardeGothicC"/>
                <a:cs typeface="AvantGardeGothicC"/>
                <a:sym typeface="AvantGardeGothicC"/>
              </a:rPr>
              <a:t> </a:t>
            </a:r>
            <a:r>
              <a:rPr lang="ru-RU" sz="1100" dirty="0" smtClean="0">
                <a:latin typeface="AvantGardeGothicC"/>
                <a:ea typeface="AvantGardeGothicC"/>
                <a:cs typeface="AvantGardeGothicC"/>
                <a:sym typeface="AvantGardeGothicC"/>
              </a:rPr>
              <a:t>– </a:t>
            </a:r>
            <a:r>
              <a:rPr lang="ru-RU" sz="1100" dirty="0" smtClean="0">
                <a:latin typeface="AvantGardeGothicC"/>
                <a:ea typeface="AvantGardeGothicC"/>
                <a:cs typeface="AvantGardeGothicC"/>
                <a:sym typeface="AvantGardeGothicC"/>
              </a:rPr>
              <a:t>15</a:t>
            </a:r>
            <a:r>
              <a:rPr lang="ru-RU" sz="1100" dirty="0" smtClean="0">
                <a:latin typeface="AvantGardeGothicC"/>
                <a:ea typeface="AvantGardeGothicC"/>
                <a:cs typeface="AvantGardeGothicC"/>
                <a:sym typeface="AvantGardeGothicC"/>
              </a:rPr>
              <a:t>.05.2025</a:t>
            </a:r>
            <a:endParaRPr lang="ru-RU" sz="1100" dirty="0">
              <a:latin typeface="AvantGardeGothicC"/>
              <a:ea typeface="AvantGardeGothicC"/>
              <a:cs typeface="AvantGardeGothicC"/>
              <a:sym typeface="AvantGardeGothicC"/>
            </a:endParaRPr>
          </a:p>
        </p:txBody>
      </p:sp>
      <p:pic>
        <p:nvPicPr>
          <p:cNvPr id="8202" name="qr-code.png" descr="qr-code.png"/>
          <p:cNvPicPr>
            <a:picLocks noChangeAspect="1" noChangeArrowheads="1"/>
          </p:cNvPicPr>
          <p:nvPr/>
        </p:nvPicPr>
        <p:blipFill>
          <a:blip r:embed="rId6"/>
          <a:srcRect/>
          <a:stretch>
            <a:fillRect/>
          </a:stretch>
        </p:blipFill>
        <p:spPr bwMode="auto">
          <a:xfrm>
            <a:off x="5770563" y="3556000"/>
            <a:ext cx="1790700" cy="1792288"/>
          </a:xfrm>
          <a:prstGeom prst="rect">
            <a:avLst/>
          </a:prstGeom>
          <a:noFill/>
          <a:ln w="12700">
            <a:noFill/>
            <a:miter lim="400000"/>
            <a:headEnd/>
            <a:tailEnd/>
          </a:ln>
        </p:spPr>
      </p:pic>
      <p:pic>
        <p:nvPicPr>
          <p:cNvPr id="8203" name="web-2.png" descr="web-2.png">
            <a:hlinkClick r:id=""/>
          </p:cNvPr>
          <p:cNvPicPr>
            <a:picLocks noChangeAspect="1" noChangeArrowheads="1"/>
          </p:cNvPicPr>
          <p:nvPr/>
        </p:nvPicPr>
        <p:blipFill>
          <a:blip r:embed="rId7" cstate="print"/>
          <a:srcRect/>
          <a:stretch>
            <a:fillRect/>
          </a:stretch>
        </p:blipFill>
        <p:spPr bwMode="auto">
          <a:xfrm>
            <a:off x="6475413" y="5741988"/>
            <a:ext cx="381000" cy="379412"/>
          </a:xfrm>
          <a:prstGeom prst="rect">
            <a:avLst/>
          </a:prstGeom>
          <a:noFill/>
          <a:ln w="12700">
            <a:noFill/>
            <a:miter lim="400000"/>
            <a:headEnd/>
            <a:tailEnd/>
          </a:ln>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Тема Office">
  <a:themeElements>
    <a:clrScheme name="Тема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Тема Office">
      <a:majorFont>
        <a:latin typeface="Calibri"/>
        <a:ea typeface="Calibri"/>
        <a:cs typeface="Calibri"/>
      </a:majorFont>
      <a:minorFont>
        <a:latin typeface="Helvetica"/>
        <a:ea typeface="Helvetica"/>
        <a:cs typeface="Helvetica"/>
      </a:minorFont>
    </a:fontScheme>
    <a:fmtScheme name="Тема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Тема Office">
  <a:themeElements>
    <a:clrScheme name="Тема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Тема Office">
      <a:majorFont>
        <a:latin typeface="Calibri"/>
        <a:ea typeface="Calibri"/>
        <a:cs typeface="Calibri"/>
      </a:majorFont>
      <a:minorFont>
        <a:latin typeface="Helvetica"/>
        <a:ea typeface="Helvetica"/>
        <a:cs typeface="Helvetica"/>
      </a:minorFont>
    </a:fontScheme>
    <a:fmtScheme name="Тема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11458</TotalTime>
  <Words>4627</Words>
  <PresentationFormat>Экран (4:3)</PresentationFormat>
  <Paragraphs>283</Paragraphs>
  <Slides>35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35</vt:i4>
      </vt:variant>
    </vt:vector>
  </HeadingPairs>
  <TitlesOfParts>
    <vt:vector size="36"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T440p</dc:creator>
  <cp:lastModifiedBy>T440p</cp:lastModifiedBy>
  <cp:revision>51</cp:revision>
  <dcterms:modified xsi:type="dcterms:W3CDTF">2025-04-27T03:55:02Z</dcterms:modified>
</cp:coreProperties>
</file>