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310" r:id="rId3"/>
    <p:sldId id="281" r:id="rId4"/>
    <p:sldId id="282" r:id="rId5"/>
    <p:sldId id="283" r:id="rId6"/>
    <p:sldId id="284" r:id="rId7"/>
    <p:sldId id="323" r:id="rId8"/>
    <p:sldId id="292" r:id="rId9"/>
    <p:sldId id="293" r:id="rId10"/>
    <p:sldId id="324" r:id="rId11"/>
    <p:sldId id="291" r:id="rId12"/>
    <p:sldId id="294" r:id="rId13"/>
    <p:sldId id="295" r:id="rId14"/>
    <p:sldId id="311" r:id="rId15"/>
    <p:sldId id="299" r:id="rId16"/>
    <p:sldId id="300" r:id="rId17"/>
    <p:sldId id="265" r:id="rId18"/>
    <p:sldId id="312" r:id="rId19"/>
    <p:sldId id="313" r:id="rId20"/>
    <p:sldId id="314" r:id="rId21"/>
    <p:sldId id="315" r:id="rId22"/>
    <p:sldId id="316" r:id="rId23"/>
    <p:sldId id="327" r:id="rId24"/>
    <p:sldId id="269" r:id="rId25"/>
    <p:sldId id="270" r:id="rId26"/>
    <p:sldId id="317" r:id="rId27"/>
    <p:sldId id="276" r:id="rId28"/>
    <p:sldId id="301" r:id="rId29"/>
    <p:sldId id="318" r:id="rId30"/>
    <p:sldId id="319" r:id="rId31"/>
    <p:sldId id="320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18" autoAdjust="0"/>
  </p:normalViewPr>
  <p:slideViewPr>
    <p:cSldViewPr snapToGrid="0">
      <p:cViewPr>
        <p:scale>
          <a:sx n="70" d="100"/>
          <a:sy n="70" d="100"/>
        </p:scale>
        <p:origin x="1003" y="2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F9658-3905-4049-9587-514AEE0226BA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37654-7E70-4BE7-BE34-ABD00CAC9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064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79B4C4A-8AE7-4E00-91A1-F6AF64462F20}" type="slidenum">
              <a:rPr lang="ru-RU" altLang="ru-RU">
                <a:solidFill>
                  <a:srgbClr val="000000"/>
                </a:solidFill>
              </a:rPr>
              <a:pPr/>
              <a:t>1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414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101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753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055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837654-7E70-4BE7-BE34-ABD00CAC935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91432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460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04860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104860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0484" name="TextBox 104860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latinLnBrk="1" hangingPunct="1"/>
            <a:fld id="{257F79B0-07D7-4A48-BD89-70020C21BA7E}" type="slidenum">
              <a:rPr lang="zh-CN" altLang="en-US" sz="1200">
                <a:latin typeface="Calibri" panose="020F0502020204030204" pitchFamily="34" charset="0"/>
              </a:rPr>
              <a:pPr algn="r" eaLnBrk="1" latinLnBrk="1" hangingPunct="1"/>
              <a:t>25</a:t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560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Картинка про то</a:t>
            </a:r>
            <a:r>
              <a:rPr lang="ru-RU" baseline="0" dirty="0" smtClean="0"/>
              <a:t> что интернет это помойка с кучей ложной информации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976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048589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8591" name="Заметки 1048590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  <a:defRPr/>
            </a:pPr>
            <a:r>
              <a:rPr lang="ru-RU" altLang="zh-CN" b="0" dirty="0" smtClean="0">
                <a:solidFill>
                  <a:srgbClr val="000000"/>
                </a:solidFill>
                <a:effectLst/>
                <a:latin typeface="Times New Roman" pitchFamily="18" charset="0"/>
                <a:ea typeface="ＭＳ Ｐゴシック" pitchFamily="34" charset="-128"/>
              </a:rPr>
              <a:t>Москва – 12.11.2022</a:t>
            </a:r>
          </a:p>
          <a:p>
            <a:pPr>
              <a:spcBef>
                <a:spcPct val="0"/>
              </a:spcBef>
              <a:defRPr/>
            </a:pPr>
            <a:endParaRPr lang="zh-CN" altLang="en-US" b="0" dirty="0">
              <a:solidFill>
                <a:srgbClr val="000000"/>
              </a:solidFill>
              <a:effectLst/>
              <a:latin typeface="Times New Roman" pitchFamily="18" charset="0"/>
              <a:ea typeface="ＭＳ Ｐゴシック" pitchFamily="34" charset="-128"/>
            </a:endParaRPr>
          </a:p>
        </p:txBody>
      </p:sp>
      <p:sp>
        <p:nvSpPr>
          <p:cNvPr id="33796" name="TextBox 104859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FE7489D9-6877-4BB7-AB4D-BA6BCCE688FF}" type="slidenum">
              <a:rPr lang="zh-CN" altLang="en-US" sz="1200"/>
              <a:pPr algn="r"/>
              <a:t>30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00838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062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81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341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468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136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152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646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25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299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51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9556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574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593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39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971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1794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2421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1164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6469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797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6357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655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C019A-26C2-49A8-AAA1-DAFA8C2569CF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45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72865-35D7-45F4-BA5C-FC5C0312195B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D90C3-5F1A-4256-9286-97C84631E7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30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Даня\Desktop\Мск Нояб 12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617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аня\Desktop\Уфа Сент 22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437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C:\Users\Даня\Desktop\Уфа Сент 22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413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 descr="C:\Users\Даня\Desktop\Уфа Сент 22\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282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C:\Users\Даня\Desktop\Уфа Сент 22\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9097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C:\Users\Даня\Desktop\Мск Нояб 12\п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300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аня\Desktop\Уфа Сент 22\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0" y="930938"/>
            <a:ext cx="9144000" cy="627611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70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6. Работы на высоте:</a:t>
            </a:r>
            <a:br>
              <a:rPr lang="ru-RU" dirty="0" smtClean="0"/>
            </a:br>
            <a:r>
              <a:rPr lang="ru-RU" dirty="0" smtClean="0"/>
              <a:t>6.1. работы с высоким риском падения работника с высоты, а также работы на высоте без применения средств </a:t>
            </a:r>
            <a:r>
              <a:rPr lang="ru-RU" dirty="0" err="1" smtClean="0"/>
              <a:t>подмащивания</a:t>
            </a:r>
            <a:r>
              <a:rPr lang="ru-RU" dirty="0" smtClean="0"/>
              <a:t>, выполняемые на высоте 5 м и более; работы, выполняемые на площадках на расстоянии менее 2 м от </a:t>
            </a:r>
            <a:r>
              <a:rPr lang="ru-RU" dirty="0" err="1" smtClean="0"/>
              <a:t>неогражденных</a:t>
            </a:r>
            <a:r>
              <a:rPr lang="ru-RU" dirty="0" smtClean="0"/>
              <a:t> (при отсутствии защитных ограждений) перепадов по высоте более 5 м либо при высоте ограждений, составляющей менее 1,1 м;</a:t>
            </a:r>
            <a:br>
              <a:rPr lang="ru-RU" dirty="0" smtClean="0"/>
            </a:br>
            <a:r>
              <a:rPr lang="ru-RU" dirty="0" smtClean="0"/>
              <a:t>6.2. прочие работы, относящиеся в соответствии с законодательством по охране труда к работам на высоте.</a:t>
            </a:r>
            <a:br>
              <a:rPr lang="ru-RU" dirty="0" smtClean="0"/>
            </a:br>
            <a:r>
              <a:rPr lang="ru-RU" dirty="0" smtClean="0"/>
              <a:t>7. Работа лифтера на лифтах скоростных (от 2,0 до 4,0 м/с) и высокоскоростных (свыше 4,0 м/с) при внутреннем сопровождении лифта.</a:t>
            </a:r>
            <a:br>
              <a:rPr lang="ru-RU" dirty="0" smtClean="0"/>
            </a:br>
            <a:r>
              <a:rPr lang="ru-RU" dirty="0" smtClean="0"/>
              <a:t>8. Работы в качестве крановщика (машиниста крана, машинист крана автомобильного).</a:t>
            </a:r>
            <a:br>
              <a:rPr lang="ru-RU" dirty="0" smtClean="0"/>
            </a:br>
            <a:r>
              <a:rPr lang="ru-RU" dirty="0" smtClean="0"/>
              <a:t>9. Работы, связанные с техническим обслуживанием электроустановок напряжением 50 В и выше переменного тока и 75 В и выше постоянного тока, проведением в них оперативных переключений, выполнением строительных, монтажных, наладочных, ремонтных работ, испытанием и измерением.</a:t>
            </a:r>
            <a:br>
              <a:rPr lang="ru-RU" dirty="0" smtClean="0"/>
            </a:br>
            <a:r>
              <a:rPr lang="ru-RU" dirty="0" smtClean="0"/>
              <a:t>10. Работы по валке, сплаву, транспортировке, первичной обработке, охране и восстановлению лесов.</a:t>
            </a:r>
            <a:br>
              <a:rPr lang="ru-RU" dirty="0" smtClean="0"/>
            </a:br>
            <a:r>
              <a:rPr lang="ru-RU" dirty="0" smtClean="0"/>
              <a:t>11. Работы в особых географических регионах с местами проведения работ, транспортная доступность которых от медицинских учреждений оказывающих специализированную медицинскую помощь в экстренной форме, превышает 60 мин., а именно: </a:t>
            </a:r>
            <a:br>
              <a:rPr lang="ru-RU" dirty="0" smtClean="0"/>
            </a:br>
            <a:r>
              <a:rPr lang="ru-RU" dirty="0" smtClean="0"/>
              <a:t>11.1. работы в нефтяной и газовой промышленности, выполняемые в районах Крайнего Севера и приравненных к ним местностях, а также при морском бурении; </a:t>
            </a:r>
            <a:br>
              <a:rPr lang="ru-RU" dirty="0" smtClean="0"/>
            </a:br>
            <a:r>
              <a:rPr lang="ru-RU" dirty="0" smtClean="0"/>
              <a:t>11.2. работы на гидрометеорологических станциях, сооружениях связи;</a:t>
            </a:r>
            <a:br>
              <a:rPr lang="ru-RU" dirty="0" smtClean="0"/>
            </a:br>
            <a:r>
              <a:rPr lang="ru-RU" dirty="0" smtClean="0"/>
              <a:t>11.3. работы, не указанные в подпунктах 6.1, 6.2, выполняемые по трудовым договорам в районах Крайнего Севера и приравненных к ним местностях (в отношении проведения предварительных медицинских осмотров для работников, приезжающих на работу в районы Крайнего Севера и приравненные к ним местности из других местностей);</a:t>
            </a:r>
            <a:br>
              <a:rPr lang="ru-RU" dirty="0" smtClean="0"/>
            </a:br>
            <a:r>
              <a:rPr lang="ru-RU" dirty="0" smtClean="0"/>
              <a:t>11.4. работы, выполняемые вахтовым методом в необжитых, отдаленных районах и районах с особыми природными условиями (в отношении проведения предварительных медицинских осмотров для работников, выполняющих работу вахтовым методом в указанных районах).</a:t>
            </a:r>
            <a:br>
              <a:rPr lang="ru-RU" dirty="0" smtClean="0"/>
            </a:br>
            <a:r>
              <a:rPr lang="ru-RU" dirty="0" smtClean="0"/>
              <a:t>12. Работы, непосредственно связанные с обслуживанием оборудования, работающего под избыточным давлением более 0,07 </a:t>
            </a:r>
            <a:r>
              <a:rPr lang="ru-RU" dirty="0" err="1" smtClean="0"/>
              <a:t>мегапаскаля</a:t>
            </a:r>
            <a:r>
              <a:rPr lang="ru-RU" dirty="0" smtClean="0"/>
              <a:t> (МПа) и подлежащего учету в органах </a:t>
            </a:r>
            <a:r>
              <a:rPr lang="ru-RU" dirty="0" err="1" smtClean="0"/>
              <a:t>Ростехнадзора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а) пара, газа (в газообразном, сжиженном состоянии);</a:t>
            </a:r>
            <a:br>
              <a:rPr lang="ru-RU" dirty="0" smtClean="0"/>
            </a:br>
            <a:r>
              <a:rPr lang="ru-RU" dirty="0" smtClean="0"/>
              <a:t>б) воды при температуре более 115 °C;</a:t>
            </a:r>
            <a:br>
              <a:rPr lang="ru-RU" dirty="0" smtClean="0"/>
            </a:br>
            <a:r>
              <a:rPr lang="ru-RU" dirty="0" smtClean="0"/>
              <a:t>в) иных жидкостей при температуре, превышающей температуру их кипения при избыточном давлении 0,07 МПа;</a:t>
            </a:r>
            <a:br>
              <a:rPr lang="ru-RU" dirty="0" smtClean="0"/>
            </a:br>
            <a:r>
              <a:rPr lang="ru-RU" dirty="0" smtClean="0"/>
              <a:t>13. Работы, непосредственно связанные с применением легковоспламеняющихся и взрывчатых материалов, работы во </a:t>
            </a:r>
            <a:r>
              <a:rPr lang="ru-RU" dirty="0" err="1" smtClean="0"/>
              <a:t>взрыво</a:t>
            </a:r>
            <a:r>
              <a:rPr lang="ru-RU" dirty="0" smtClean="0"/>
              <a:t>- и пожароопасных производствах, работы на коксовой батарее на открытых производственных зонах.</a:t>
            </a:r>
            <a:br>
              <a:rPr lang="ru-RU" dirty="0" smtClean="0"/>
            </a:br>
            <a:r>
              <a:rPr lang="ru-RU" dirty="0" smtClean="0"/>
              <a:t>14. Работы, выполняемые аварийно-спасательной службой, аварийно-спасательными формированиями, спасателями, а также работы, выполняемые пожарной охраной при тушении пожаров и многие другие.</a:t>
            </a:r>
          </a:p>
        </p:txBody>
      </p:sp>
    </p:spTree>
    <p:extLst>
      <p:ext uri="{BB962C8B-B14F-4D97-AF65-F5344CB8AC3E}">
        <p14:creationId xmlns:p14="http://schemas.microsoft.com/office/powerpoint/2010/main" val="101050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Даня\Desktop\Уфа Сент 22\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" y="941818"/>
            <a:ext cx="9143999" cy="627611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70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mtClean="0"/>
              <a:t>15. Работы, выполняемые непосредственно на механическом оборудовании, имеющем открытые движущиеся (вращающиеся) элементы конструкции, в случае если конструкцией оборудования не предусмотрена защита (ограждение) этих элементов (в том числе токарные, фрезерные и другие станки, штамповочные прессы).</a:t>
            </a:r>
            <a:br>
              <a:rPr lang="ru-RU" smtClean="0"/>
            </a:br>
            <a:r>
              <a:rPr lang="ru-RU" smtClean="0"/>
              <a:t>16. Подземные работы, включая работы на рудниках.</a:t>
            </a:r>
            <a:br>
              <a:rPr lang="ru-RU" smtClean="0"/>
            </a:br>
            <a:r>
              <a:rPr lang="ru-RU" smtClean="0"/>
              <a:t>17. Работы, выполняемые непосредственно с применением средств индивидуальной защиты органов дыхания изолирующих и средств индивидуальной защиты органов дыхания фильтрующих с полной лицевой частью.</a:t>
            </a:r>
            <a:br>
              <a:rPr lang="ru-RU" smtClean="0"/>
            </a:br>
            <a:r>
              <a:rPr lang="ru-RU" smtClean="0"/>
              <a:t>18. Управление наземными транспортными средствами:</a:t>
            </a:r>
            <a:br>
              <a:rPr lang="ru-RU" smtClean="0"/>
            </a:br>
            <a:r>
              <a:rPr lang="ru-RU" smtClean="0"/>
              <a:t>18.1. категории «A», «B», «BE», трактора и другие самоходные машины, мини-трактора, мотоблоки, автопогрузчики, электрокары, регулировщики и т.п., автомобили всех категорий с ручным управлением для инвалидов, мотоколяски для инвалидов;</a:t>
            </a:r>
            <a:br>
              <a:rPr lang="ru-RU" smtClean="0"/>
            </a:br>
            <a:r>
              <a:rPr lang="ru-RU" smtClean="0"/>
              <a:t>18.2. категории «C», «C1», «CE», «C1E», «D», «D1», «DE», «D1E», трамвай, троллейбус.</a:t>
            </a:r>
            <a:br>
              <a:rPr lang="ru-RU" smtClean="0"/>
            </a:br>
            <a:r>
              <a:rPr lang="ru-RU" smtClean="0"/>
              <a:t>19. Водолазные работы:</a:t>
            </a:r>
            <a:br>
              <a:rPr lang="ru-RU" smtClean="0"/>
            </a:br>
            <a:r>
              <a:rPr lang="ru-RU" smtClean="0"/>
              <a:t>19.1. водолазные работы на глубинах до 60 м (в аварийных случаях до 80 м с применением воздуха для дыхания), за исключением водолазных работ, указанных в п. 19.3;</a:t>
            </a:r>
            <a:br>
              <a:rPr lang="ru-RU" smtClean="0"/>
            </a:br>
            <a:r>
              <a:rPr lang="ru-RU" smtClean="0"/>
              <a:t>19.2. водолазные работы на глубинах более 60 м, выполняемых методом кратковременных погружений;</a:t>
            </a:r>
            <a:br>
              <a:rPr lang="ru-RU" smtClean="0"/>
            </a:br>
            <a:r>
              <a:rPr lang="ru-RU" smtClean="0"/>
              <a:t>19.3. водолазные работы, выполняемые методом длительного пребывания в условиях повышенного давления водной и газовой сред.</a:t>
            </a:r>
            <a:br>
              <a:rPr lang="ru-RU" smtClean="0"/>
            </a:br>
            <a:r>
              <a:rPr lang="ru-RU" smtClean="0"/>
              <a:t>20. Работы по оказанию медицинской помощи внутри барокамеры при проведении лечебной рекомпрессии или гипербарической оксигенации.</a:t>
            </a:r>
            <a:br>
              <a:rPr lang="ru-RU" smtClean="0"/>
            </a:br>
            <a:r>
              <a:rPr lang="ru-RU" smtClean="0"/>
              <a:t>21. Кессонные работы, работы в барокамерах и других устройствах в условиях повышенного давления воздушной и газовой среды (за исключением работ, указанных в п.п. 19 и 20).</a:t>
            </a:r>
            <a:br>
              <a:rPr lang="ru-RU" smtClean="0"/>
            </a:br>
            <a:r>
              <a:rPr lang="ru-RU" smtClean="0"/>
              <a:t>22. Работы, при выполнении которых разрешено ношение оружия и его применение (в случаях, когда требования о прохождении медицинских осмотров (освидетельствований) не установлены ст.ст. 12 и 13 Федерального закона от 13.12.1996 № 150-ФЗ «Об оружии» и (или) профильным (специальным) законом).</a:t>
            </a:r>
            <a:br>
              <a:rPr lang="ru-RU" smtClean="0"/>
            </a:br>
            <a:r>
              <a:rPr lang="ru-RU" smtClean="0"/>
              <a:t>23. Работы, где имеется контакт с пищевыми продуктами в процессе их производства, хранения, транспортировки, реализации (в организациях пищевых и перерабатывающих отраслей промышленности, сельского хозяйства, пунктах, базах, складах хранения и реализации, в транспортных организациях, организациях торговли, общественного питания, на пищеблоках всех учреждений и организаций).</a:t>
            </a:r>
            <a:br>
              <a:rPr lang="ru-RU" smtClean="0"/>
            </a:br>
            <a:r>
              <a:rPr lang="ru-RU" smtClean="0"/>
              <a:t>24. Работы на водопроводных сооружениях, имеющих непосредственное отношение к подготовке воды, а также обслуживанию водопроводных сетей.</a:t>
            </a:r>
            <a:br>
              <a:rPr lang="ru-RU" smtClean="0"/>
            </a:br>
            <a:r>
              <a:rPr lang="ru-RU" smtClean="0"/>
              <a:t>25. Работы в организациях, деятельность которых связана с воспитанием и обучением детей.</a:t>
            </a:r>
            <a:br>
              <a:rPr lang="ru-RU" smtClean="0"/>
            </a:br>
            <a:r>
              <a:rPr lang="ru-RU" smtClean="0"/>
              <a:t>26. Работы в организациях, деятельность которых связана с коммунальным и бытовым обслуживанием населения.</a:t>
            </a:r>
            <a:br>
              <a:rPr lang="ru-RU" smtClean="0"/>
            </a:br>
            <a:r>
              <a:rPr lang="ru-RU" smtClean="0"/>
              <a:t>27. Работа в медицинских организациях.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448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Даня\Desktop\Мск Нояб 12\п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2121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аня\Desktop\Уфа Сент 22\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7546923"/>
              </p:ext>
            </p:extLst>
          </p:nvPr>
        </p:nvGraphicFramePr>
        <p:xfrm>
          <a:off x="0" y="719945"/>
          <a:ext cx="9143999" cy="624496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3191">
                  <a:extLst>
                    <a:ext uri="{9D8B030D-6E8A-4147-A177-3AD203B41FA5}">
                      <a16:colId xmlns:a16="http://schemas.microsoft.com/office/drawing/2014/main" val="3375641003"/>
                    </a:ext>
                  </a:extLst>
                </a:gridCol>
                <a:gridCol w="2208179">
                  <a:extLst>
                    <a:ext uri="{9D8B030D-6E8A-4147-A177-3AD203B41FA5}">
                      <a16:colId xmlns:a16="http://schemas.microsoft.com/office/drawing/2014/main" val="1707946255"/>
                    </a:ext>
                  </a:extLst>
                </a:gridCol>
                <a:gridCol w="398834">
                  <a:extLst>
                    <a:ext uri="{9D8B030D-6E8A-4147-A177-3AD203B41FA5}">
                      <a16:colId xmlns:a16="http://schemas.microsoft.com/office/drawing/2014/main" val="281379151"/>
                    </a:ext>
                  </a:extLst>
                </a:gridCol>
                <a:gridCol w="1848256">
                  <a:extLst>
                    <a:ext uri="{9D8B030D-6E8A-4147-A177-3AD203B41FA5}">
                      <a16:colId xmlns:a16="http://schemas.microsoft.com/office/drawing/2014/main" val="1162836671"/>
                    </a:ext>
                  </a:extLst>
                </a:gridCol>
                <a:gridCol w="4445539">
                  <a:extLst>
                    <a:ext uri="{9D8B030D-6E8A-4147-A177-3AD203B41FA5}">
                      <a16:colId xmlns:a16="http://schemas.microsoft.com/office/drawing/2014/main" val="4249243008"/>
                    </a:ext>
                  </a:extLst>
                </a:gridCol>
              </a:tblGrid>
              <a:tr h="87514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50" dirty="0">
                          <a:effectLst/>
                        </a:rPr>
                        <a:t>17</a:t>
                      </a:r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50">
                          <a:effectLst/>
                        </a:rPr>
                        <a:t>Эпизодические и пароксизмальные расстройства нервной системы: прогрессирующие и с опасным прогнозом:</a:t>
                      </a:r>
                      <a:endParaRPr lang="ru-RU" sz="1150" b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150" dirty="0" smtClean="0">
                          <a:effectLst/>
                        </a:rPr>
                        <a:t>G40 - G47</a:t>
                      </a:r>
                    </a:p>
                    <a:p>
                      <a:pPr algn="l" fontAlgn="t"/>
                      <a:endParaRPr lang="en-US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50" b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562430"/>
                  </a:ext>
                </a:extLst>
              </a:tr>
              <a:tr h="1557474">
                <a:tc>
                  <a:txBody>
                    <a:bodyPr/>
                    <a:lstStyle/>
                    <a:p>
                      <a:pPr algn="l" fontAlgn="t"/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50">
                          <a:effectLst/>
                        </a:rPr>
                        <a:t>а) любые пароксизмальные состояния, сопровождавшиеся судорогами и/или прикусыванием языка и/или недержанием мочи</a:t>
                      </a:r>
                    </a:p>
                    <a:p>
                      <a:pPr algn="l" fontAlgn="t"/>
                      <a:r>
                        <a:rPr lang="ru-RU" sz="1150">
                          <a:effectLst/>
                        </a:rPr>
                        <a:t>Решение вопроса о профессиональной пригодности принимается врачебной комиссией с учетом заключения врача невролога</a:t>
                      </a:r>
                      <a:endParaRPr lang="ru-RU" sz="1150" b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50" b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I. Химические факторы</a:t>
                      </a:r>
                    </a:p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II. Биологические факторы</a:t>
                      </a:r>
                    </a:p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III. Аэрозоли преимущественно </a:t>
                      </a:r>
                      <a:r>
                        <a:rPr lang="ru-RU" sz="1150" dirty="0" err="1" smtClean="0">
                          <a:effectLst/>
                        </a:rPr>
                        <a:t>фиброгенного</a:t>
                      </a:r>
                      <a:r>
                        <a:rPr lang="ru-RU" sz="1150" dirty="0" smtClean="0">
                          <a:effectLst/>
                        </a:rPr>
                        <a:t> действия (АПФД) и пыли</a:t>
                      </a:r>
                    </a:p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IV. Физические факторы</a:t>
                      </a:r>
                    </a:p>
                    <a:p>
                      <a:pPr algn="l" fontAlgn="t"/>
                      <a:r>
                        <a:rPr lang="ru-RU" sz="1150" u="none" dirty="0" smtClean="0">
                          <a:effectLst/>
                        </a:rPr>
                        <a:t>V. Факторы трудового процесса</a:t>
                      </a:r>
                      <a:endParaRPr lang="ru-RU" sz="1150" b="0" u="non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Все</a:t>
                      </a:r>
                      <a:r>
                        <a:rPr lang="ru-RU" sz="1150" baseline="0" dirty="0" smtClean="0">
                          <a:effectLst/>
                        </a:rPr>
                        <a:t> виды в</a:t>
                      </a:r>
                      <a:r>
                        <a:rPr lang="ru-RU" sz="1150" dirty="0" smtClean="0">
                          <a:effectLst/>
                        </a:rPr>
                        <a:t>ыполняемых работ из приложения №1, </a:t>
                      </a:r>
                      <a:r>
                        <a:rPr lang="en-US" sz="1150" dirty="0" smtClean="0">
                          <a:effectLst/>
                        </a:rPr>
                        <a:t>VI</a:t>
                      </a:r>
                      <a:r>
                        <a:rPr lang="ru-RU" sz="1150" baseline="0" dirty="0" smtClean="0">
                          <a:effectLst/>
                        </a:rPr>
                        <a:t> раздела Приказа Минздрава России от 28.01.2021 N 29н.</a:t>
                      </a:r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570711"/>
                  </a:ext>
                </a:extLst>
              </a:tr>
              <a:tr h="3169302">
                <a:tc>
                  <a:txBody>
                    <a:bodyPr/>
                    <a:lstStyle/>
                    <a:p>
                      <a:pPr algn="l" fontAlgn="t"/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50" dirty="0">
                          <a:effectLst/>
                        </a:rPr>
                        <a:t>б) </a:t>
                      </a:r>
                      <a:r>
                        <a:rPr lang="ru-RU" sz="1150" dirty="0" err="1">
                          <a:effectLst/>
                        </a:rPr>
                        <a:t>синкопальные</a:t>
                      </a:r>
                      <a:r>
                        <a:rPr lang="ru-RU" sz="1150" dirty="0">
                          <a:effectLst/>
                        </a:rPr>
                        <a:t> состояния, спровоцированные внешними факторами (эмоции, стресс, интоксикации, боль, повышение температуры тела и пр.), при наличии рецидивов</a:t>
                      </a:r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50" b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1.47.2 Фосфорорганические (в том числе </a:t>
                      </a:r>
                      <a:r>
                        <a:rPr lang="ru-RU" sz="1150" dirty="0" err="1" smtClean="0">
                          <a:effectLst/>
                        </a:rPr>
                        <a:t>метафос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метилэтил</a:t>
                      </a:r>
                      <a:r>
                        <a:rPr lang="ru-RU" sz="1150" dirty="0" smtClean="0">
                          <a:effectLst/>
                        </a:rPr>
                        <a:t>-тиофос, </a:t>
                      </a:r>
                      <a:r>
                        <a:rPr lang="ru-RU" sz="1150" dirty="0" err="1" smtClean="0">
                          <a:effectLst/>
                        </a:rPr>
                        <a:t>меркаптофос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карбофос</a:t>
                      </a:r>
                      <a:r>
                        <a:rPr lang="ru-RU" sz="1150" dirty="0" smtClean="0">
                          <a:effectLst/>
                        </a:rPr>
                        <a:t>, М-81, </a:t>
                      </a:r>
                      <a:r>
                        <a:rPr lang="ru-RU" sz="1150" dirty="0" err="1" smtClean="0">
                          <a:effectLst/>
                        </a:rPr>
                        <a:t>рогор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дифлос</a:t>
                      </a:r>
                      <a:r>
                        <a:rPr lang="ru-RU" sz="1150" dirty="0" smtClean="0">
                          <a:effectLst/>
                        </a:rPr>
                        <a:t>, хлорофос, </a:t>
                      </a:r>
                      <a:r>
                        <a:rPr lang="ru-RU" sz="1150" dirty="0" err="1" smtClean="0">
                          <a:effectLst/>
                        </a:rPr>
                        <a:t>глифосфат</a:t>
                      </a:r>
                      <a:r>
                        <a:rPr lang="ru-RU" sz="1150" dirty="0" smtClean="0">
                          <a:effectLst/>
                        </a:rPr>
                        <a:t>, гордона, </a:t>
                      </a:r>
                      <a:r>
                        <a:rPr lang="ru-RU" sz="1150" dirty="0" err="1" smtClean="0">
                          <a:effectLst/>
                        </a:rPr>
                        <a:t>валексон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диазинон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диметоат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малатион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паратионметил</a:t>
                      </a:r>
                      <a:r>
                        <a:rPr lang="ru-RU" sz="1150" dirty="0" smtClean="0">
                          <a:effectLst/>
                        </a:rPr>
                        <a:t>, </a:t>
                      </a:r>
                      <a:r>
                        <a:rPr lang="ru-RU" sz="1150" dirty="0" err="1" smtClean="0">
                          <a:effectLst/>
                        </a:rPr>
                        <a:t>хлорфенвинфос</a:t>
                      </a:r>
                      <a:r>
                        <a:rPr lang="ru-RU" sz="1150" dirty="0" smtClean="0">
                          <a:effectLst/>
                        </a:rPr>
                        <a:t>)</a:t>
                      </a:r>
                    </a:p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1.47.3 Ртутьорганические (в том числе </a:t>
                      </a:r>
                      <a:r>
                        <a:rPr lang="ru-RU" sz="1150" dirty="0" err="1" smtClean="0">
                          <a:effectLst/>
                        </a:rPr>
                        <a:t>этилмеркурхлорид</a:t>
                      </a:r>
                      <a:r>
                        <a:rPr lang="ru-RU" sz="1150" dirty="0" smtClean="0">
                          <a:effectLst/>
                        </a:rPr>
                        <a:t> </a:t>
                      </a:r>
                      <a:r>
                        <a:rPr lang="ru-RU" sz="1150" dirty="0" err="1" smtClean="0">
                          <a:effectLst/>
                        </a:rPr>
                        <a:t>диметилртуть</a:t>
                      </a:r>
                      <a:r>
                        <a:rPr lang="ru-RU" sz="1150" dirty="0" smtClean="0">
                          <a:effectLst/>
                        </a:rPr>
                        <a:t>)</a:t>
                      </a:r>
                    </a:p>
                    <a:p>
                      <a:pPr algn="l" fontAlgn="t"/>
                      <a:r>
                        <a:rPr lang="ru-RU" sz="1150" dirty="0" smtClean="0">
                          <a:effectLst/>
                        </a:rPr>
                        <a:t>1.52.6 Наркотики, психотропные препараты (производство)</a:t>
                      </a:r>
                    </a:p>
                    <a:p>
                      <a:pPr algn="l" fontAlgn="t"/>
                      <a:endParaRPr lang="ru-RU" sz="1150" b="0" dirty="0">
                        <a:effectLst/>
                      </a:endParaRPr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150" dirty="0" smtClean="0"/>
                        <a:t>6. Работы на высоте: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150" dirty="0" smtClean="0"/>
                        <a:t>6.1. работы с высоким риском падения работника с высоты, а также работы на высоте без применения средств </a:t>
                      </a:r>
                      <a:r>
                        <a:rPr lang="ru-RU" sz="1150" dirty="0" err="1" smtClean="0"/>
                        <a:t>подмащивания</a:t>
                      </a:r>
                      <a:r>
                        <a:rPr lang="ru-RU" sz="1150" dirty="0" smtClean="0"/>
                        <a:t>, выполняемые на высоте 5 м и более; работы, выполняемые на площадках на расстоянии менее 2 м от </a:t>
                      </a:r>
                      <a:r>
                        <a:rPr lang="ru-RU" sz="1150" dirty="0" err="1" smtClean="0"/>
                        <a:t>неогражденных</a:t>
                      </a:r>
                      <a:r>
                        <a:rPr lang="ru-RU" sz="1150" dirty="0" smtClean="0"/>
                        <a:t> (при отсутствии защитных ограждений) перепадов по высоте более 5 м либо при высоте ограждений, составляющей менее 1,1 м;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150" dirty="0" smtClean="0"/>
                        <a:t>6.2. прочие работы, относящиеся в соответствии с законодательством по охране труда к работам на высоте.</a:t>
                      </a:r>
                    </a:p>
                    <a:p>
                      <a:pPr algn="l" fontAlgn="t"/>
                      <a:r>
                        <a:rPr lang="ru-RU" sz="1150" dirty="0" smtClean="0"/>
                        <a:t>19. Водолазные работы:</a:t>
                      </a:r>
                      <a:br>
                        <a:rPr lang="ru-RU" sz="1150" dirty="0" smtClean="0"/>
                      </a:br>
                      <a:r>
                        <a:rPr lang="ru-RU" sz="1150" dirty="0" smtClean="0"/>
                        <a:t>19.1. водолазные работы на глубинах до 60 м (в аварийных случаях до 80 м с применением воздуха для дыхания), за исключением водолазных работ, указанных в пункте 19.3;</a:t>
                      </a:r>
                      <a:br>
                        <a:rPr lang="ru-RU" sz="1150" dirty="0" smtClean="0"/>
                      </a:br>
                      <a:r>
                        <a:rPr lang="ru-RU" sz="1150" dirty="0" smtClean="0"/>
                        <a:t>19.2. водолазные работы на глубинах более 60 м, выполняемых методом кратковременных погружений;</a:t>
                      </a:r>
                      <a:br>
                        <a:rPr lang="ru-RU" sz="1150" dirty="0" smtClean="0"/>
                      </a:br>
                      <a:r>
                        <a:rPr lang="ru-RU" sz="1150" dirty="0" smtClean="0"/>
                        <a:t>19.3. водолазные работы, выполняемые методом длительного пребывания в условиях повышенного давления водной и газовой сред.</a:t>
                      </a:r>
                      <a:br>
                        <a:rPr lang="ru-RU" sz="1150" dirty="0" smtClean="0"/>
                      </a:br>
                      <a:r>
                        <a:rPr lang="ru-RU" sz="1150" dirty="0" smtClean="0"/>
                        <a:t>21. Кессонные работы, работы в барокамерах и других устройствах в условиях повышенного давления воздушной и газовой среды </a:t>
                      </a:r>
                      <a:endParaRPr lang="ru-RU" sz="1150" u="sng" dirty="0" smtClean="0">
                        <a:effectLst/>
                      </a:endParaRPr>
                    </a:p>
                    <a:p>
                      <a:pPr algn="l" fontAlgn="t"/>
                      <a:endParaRPr lang="ru-RU" sz="1150" b="0" dirty="0" smtClean="0"/>
                    </a:p>
                  </a:txBody>
                  <a:tcPr marL="12318" marR="12318" marT="18477" marB="18477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611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815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Заголовок 104859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300" b="0" i="0" baseline="0">
                <a:solidFill>
                  <a:schemeClr val="dk1"/>
                </a:solidFill>
                <a:latin typeface="Calibri Light" pitchFamily="34" charset="0"/>
                <a:sym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48595" name="Объект 1048594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171450" indent="-171450" algn="l" rtl="0" eaLnBrk="1" fontAlgn="base" latinLnBrk="1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SzPct val="100000"/>
              <a:buFont typeface="Arial" charset="0"/>
              <a:buChar char="•"/>
              <a:defRPr sz="21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1pPr>
            <a:lvl2pPr marL="5143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8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2pPr>
            <a:lvl3pPr marL="8572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5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3pPr>
            <a:lvl4pPr marL="12001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4pPr>
            <a:lvl5pPr marL="15430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endParaRPr lang="zh-CN" altLang="en-US"/>
          </a:p>
        </p:txBody>
      </p:sp>
      <p:pic>
        <p:nvPicPr>
          <p:cNvPr id="2097156" name="Рисунок 2097155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587"/>
            <a:ext cx="9142412" cy="68564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998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аня\Desktop\Уфа Сент 22\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3"/>
          <a:srcRect l="30179" r="30538" b="28182"/>
          <a:stretch/>
        </p:blipFill>
        <p:spPr>
          <a:xfrm>
            <a:off x="1164772" y="-103841"/>
            <a:ext cx="6768036" cy="696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2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аня\Desktop\Мск Нояб 12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"/>
            <a:ext cx="9142413" cy="6856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669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Даня\Desktop\Москва окт\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8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аня\Desktop\Москва окт\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844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1268" name="Picture 2" descr="C:\Users\Даня\Desktop\Сургут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211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3074" name="Picture 2" descr="C:\Users\Даня\Desktop\Мск Нояб 12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7"/>
            <a:ext cx="9142413" cy="6856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274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аня\Desktop\Мск Нояб 12\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68485" y="467890"/>
            <a:ext cx="8280670" cy="82588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100" b="1" dirty="0" smtClean="0"/>
              <a:t>Приказ МВД России от 2 апреля 2018 г. № 190 "О требованиях к состоянию здоровья граждан, поступающих на службу в органы внутренних дел Российской Федерации, и сотрудников органов внутренних дел Российской Федерации, перечнях дополнительных обязательных диагностических исследований, проводимых до начала медицинского освидетельствования, формах документации, необходимых для деятельности военно-врачебных комиссий, порядке проведения контрольного обследования и повторного освидетельствования и о признании утратившими силу некоторых нормативных правовых актов"</a:t>
            </a:r>
            <a:endParaRPr lang="ru-RU" sz="1100" b="1" dirty="0"/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1003206"/>
              </p:ext>
            </p:extLst>
          </p:nvPr>
        </p:nvGraphicFramePr>
        <p:xfrm>
          <a:off x="210027" y="1783725"/>
          <a:ext cx="6375598" cy="257426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859100">
                  <a:extLst>
                    <a:ext uri="{9D8B030D-6E8A-4147-A177-3AD203B41FA5}">
                      <a16:colId xmlns:a16="http://schemas.microsoft.com/office/drawing/2014/main" val="3563015320"/>
                    </a:ext>
                  </a:extLst>
                </a:gridCol>
                <a:gridCol w="2866293">
                  <a:extLst>
                    <a:ext uri="{9D8B030D-6E8A-4147-A177-3AD203B41FA5}">
                      <a16:colId xmlns:a16="http://schemas.microsoft.com/office/drawing/2014/main" val="4192355872"/>
                    </a:ext>
                  </a:extLst>
                </a:gridCol>
                <a:gridCol w="945141">
                  <a:extLst>
                    <a:ext uri="{9D8B030D-6E8A-4147-A177-3AD203B41FA5}">
                      <a16:colId xmlns:a16="http://schemas.microsoft.com/office/drawing/2014/main" val="675779646"/>
                    </a:ext>
                  </a:extLst>
                </a:gridCol>
                <a:gridCol w="945141">
                  <a:extLst>
                    <a:ext uri="{9D8B030D-6E8A-4147-A177-3AD203B41FA5}">
                      <a16:colId xmlns:a16="http://schemas.microsoft.com/office/drawing/2014/main" val="1791485991"/>
                    </a:ext>
                  </a:extLst>
                </a:gridCol>
                <a:gridCol w="759923">
                  <a:extLst>
                    <a:ext uri="{9D8B030D-6E8A-4147-A177-3AD203B41FA5}">
                      <a16:colId xmlns:a16="http://schemas.microsoft.com/office/drawing/2014/main" val="2527220471"/>
                    </a:ext>
                  </a:extLst>
                </a:gridCol>
              </a:tblGrid>
              <a:tr h="19849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Статья расписания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болезней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Наименования болезней, степень нарушения функции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Категория годности к службе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205644"/>
                  </a:ext>
                </a:extLst>
              </a:tr>
              <a:tr h="1984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Графа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862459"/>
                  </a:ext>
                </a:extLst>
              </a:tr>
              <a:tr h="390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908292"/>
                  </a:ext>
                </a:extLst>
              </a:tr>
              <a:tr h="17864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Эпилепсия, эпилептический припадок, эпилептиформный синдром (в </a:t>
                      </a:r>
                      <a:r>
                        <a:rPr lang="ru-RU" sz="1100" dirty="0" err="1">
                          <a:effectLst/>
                        </a:rPr>
                        <a:t>т.ч</a:t>
                      </a:r>
                      <a:r>
                        <a:rPr lang="ru-RU" sz="1100" dirty="0">
                          <a:effectLst/>
                        </a:rPr>
                        <a:t>. неуточненного генеза):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а) при частых (три и более раза в год) эпилептических или эпилептиформных припадках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б) при редких (менее трех раз в год) эпилептических или эпилептиформных припадках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НГ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Д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В-4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709228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4969228"/>
            <a:ext cx="9144000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900" b="1"/>
              <a:t>Эпилепсия – состояние, характеризующееся повторными (2 и/или более) эпилептическими приступами, не спровоцированными какими-либо немедленно определяемыми причинами. Эпилептический припадок – клиническое проявление аномального или избыточного разряда нейронов мозга. Клиническая картина представлена внезапными и транзиторными патологическими феноменами (изменения сознания, двигательные, чувствительные, вегетативные, психические симптомы, отмеченные пациентом или наблюдателем).</a:t>
            </a:r>
          </a:p>
          <a:p>
            <a:pPr algn="just"/>
            <a:r>
              <a:rPr lang="ru-RU" sz="900" b="1"/>
              <a:t>При простых парциальных припадках, бессудорожных пароксизмах без эквивалентов и других характерных для эпилепсии психических изменений, эпилептических и эпилептиформных припадках, развивающихся только во сне, вне зависимости от частоты припадков освидетельствование проводится по пункту «б».</a:t>
            </a:r>
          </a:p>
          <a:p>
            <a:pPr algn="just"/>
            <a:r>
              <a:rPr lang="ru-RU" sz="900" b="1"/>
              <a:t>При наличии эпилептиформной активности, выявленной по результатам электроэнцефалографии (пики, острые волны, все виды комплексов пик-волна, полиспайки, фотопароксизмальная реакция), без клинических проявлений освидетельствование проводится по пункту «б».</a:t>
            </a:r>
          </a:p>
          <a:p>
            <a:pPr algn="just"/>
            <a:r>
              <a:rPr lang="ru-RU" sz="900" b="1"/>
              <a:t>Лица, перенесшие эпилептический статус с подтвержденным стационарно диагнозом эпилепсии, освидетельствуются по пункту «а» независимо от частоты эпилептических припадков.</a:t>
            </a:r>
          </a:p>
          <a:p>
            <a:pPr algn="just"/>
            <a:r>
              <a:rPr lang="ru-RU" sz="900" b="1"/>
              <a:t>Наличие припадка должно быть подтверждено врачебным наблюдением, также могут быть приняты во внимание другие медицинские документы, подтверждающие эпилептический припадок.</a:t>
            </a:r>
          </a:p>
          <a:p>
            <a:pPr algn="just"/>
            <a:r>
              <a:rPr lang="ru-RU" sz="900" b="1"/>
              <a:t>Лица с припадками не годны к управлению транспортными средствами, к работе на высоте, у движущихся механизмов, огня и воды, к суточным дежурствам.</a:t>
            </a:r>
          </a:p>
        </p:txBody>
      </p:sp>
    </p:spTree>
    <p:extLst>
      <p:ext uri="{BB962C8B-B14F-4D97-AF65-F5344CB8AC3E}">
        <p14:creationId xmlns:p14="http://schemas.microsoft.com/office/powerpoint/2010/main" val="139896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Даня\Desktop\Мск Нояб 12\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68485" y="467890"/>
            <a:ext cx="8280670" cy="82588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100" b="1" dirty="0" smtClean="0"/>
              <a:t>Приказ МВД России от 2 апреля 2018 г. № 190 "О требованиях к состоянию здоровья граждан, поступающих на службу в органы внутренних дел Российской Федерации, и сотрудников органов внутренних дел Российской Федерации, перечнях дополнительных обязательных диагностических исследований, проводимых до начала медицинского освидетельствования, формах документации, необходимых для деятельности военно-врачебных комиссий, порядке проведения контрольного обследования и повторного освидетельствования и о признании утратившими силу некоторых нормативных правовых актов"</a:t>
            </a:r>
            <a:endParaRPr lang="ru-RU" sz="1100" b="1" dirty="0"/>
          </a:p>
        </p:txBody>
      </p:sp>
    </p:spTree>
    <p:extLst>
      <p:ext uri="{BB962C8B-B14F-4D97-AF65-F5344CB8AC3E}">
        <p14:creationId xmlns:p14="http://schemas.microsoft.com/office/powerpoint/2010/main" val="79297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Даня\Desktop\Мск Нояб 12\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921254"/>
              </p:ext>
            </p:extLst>
          </p:nvPr>
        </p:nvGraphicFramePr>
        <p:xfrm>
          <a:off x="210027" y="1783725"/>
          <a:ext cx="6375598" cy="2574266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859100">
                  <a:extLst>
                    <a:ext uri="{9D8B030D-6E8A-4147-A177-3AD203B41FA5}">
                      <a16:colId xmlns:a16="http://schemas.microsoft.com/office/drawing/2014/main" val="3563015320"/>
                    </a:ext>
                  </a:extLst>
                </a:gridCol>
                <a:gridCol w="2866293">
                  <a:extLst>
                    <a:ext uri="{9D8B030D-6E8A-4147-A177-3AD203B41FA5}">
                      <a16:colId xmlns:a16="http://schemas.microsoft.com/office/drawing/2014/main" val="4192355872"/>
                    </a:ext>
                  </a:extLst>
                </a:gridCol>
                <a:gridCol w="945141">
                  <a:extLst>
                    <a:ext uri="{9D8B030D-6E8A-4147-A177-3AD203B41FA5}">
                      <a16:colId xmlns:a16="http://schemas.microsoft.com/office/drawing/2014/main" val="675779646"/>
                    </a:ext>
                  </a:extLst>
                </a:gridCol>
                <a:gridCol w="945141">
                  <a:extLst>
                    <a:ext uri="{9D8B030D-6E8A-4147-A177-3AD203B41FA5}">
                      <a16:colId xmlns:a16="http://schemas.microsoft.com/office/drawing/2014/main" val="1791485991"/>
                    </a:ext>
                  </a:extLst>
                </a:gridCol>
                <a:gridCol w="759923">
                  <a:extLst>
                    <a:ext uri="{9D8B030D-6E8A-4147-A177-3AD203B41FA5}">
                      <a16:colId xmlns:a16="http://schemas.microsoft.com/office/drawing/2014/main" val="2527220471"/>
                    </a:ext>
                  </a:extLst>
                </a:gridCol>
              </a:tblGrid>
              <a:tr h="19849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Статья расписания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болезней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Наименования болезней, степень нарушения функции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Категория годности к службе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5205644"/>
                  </a:ext>
                </a:extLst>
              </a:tr>
              <a:tr h="1984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Графа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862459"/>
                  </a:ext>
                </a:extLst>
              </a:tr>
              <a:tr h="390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908292"/>
                  </a:ext>
                </a:extLst>
              </a:tr>
              <a:tr h="17864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Эпилепсия, эпилептический припадок, эпилептиформный синдром (в </a:t>
                      </a:r>
                      <a:r>
                        <a:rPr lang="ru-RU" sz="1100" dirty="0" err="1">
                          <a:effectLst/>
                        </a:rPr>
                        <a:t>т.ч</a:t>
                      </a:r>
                      <a:r>
                        <a:rPr lang="ru-RU" sz="1100" dirty="0">
                          <a:effectLst/>
                        </a:rPr>
                        <a:t>. неуточненного генеза):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а) при частых (три и более раза в год) эпилептических или эпилептиформных припадках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б) при редких (менее трех раз в год) эпилептических или эпилептиформных припадках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НГ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НГ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Д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В-4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7092281"/>
                  </a:ext>
                </a:extLst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321012" y="365126"/>
            <a:ext cx="8708687" cy="99674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000" b="1" dirty="0" smtClean="0"/>
              <a:t>Приказ МЧС России от 30.08.2018 № 356 «О требованиях к состоянию здоровья граждан, поступающих на службу в федеральную противопожарную службу Государственной противопожарной службы, и сотрудников федеральной противопожарной службы Государственной противопожарной службы, перечнях дополнительных обязательных диагностических исследований, проводимых до начала медицинского освидетельствования граждан, поступающих на службу в федеральную противопожарную службу Государственной противопожарной службы, и сотрудников федеральной противопожарной службы Государственной противопожарной службы, порядке проведения контрольного обследования и повторного освидетельствования по результатам независимой военно-врачебной экспертизы и формах документации, необходимых для деятельности военно-врачебных комиссий в системе МЧС России». </a:t>
            </a:r>
            <a:endParaRPr lang="ru-RU" sz="1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4969228"/>
            <a:ext cx="9144000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900" b="1" dirty="0"/>
              <a:t>Эпилепсия – состояние, характеризующееся повторными (2 и/или более) эпилептическими приступами, не спровоцированными какими-либо немедленно определяемыми причинами. Эпилептический припадок – клиническое проявление аномального или избыточного разряда нейронов мозга. Клиническая картина представлена внезапными и транзиторными патологическими феноменами (изменения сознания, двигательные, чувствительные, вегетативные, психические симптомы, отмеченные пациентом или наблюдателем).</a:t>
            </a:r>
          </a:p>
          <a:p>
            <a:pPr algn="just"/>
            <a:r>
              <a:rPr lang="ru-RU" sz="900" b="1" dirty="0"/>
              <a:t>При простых парциальных припадках, </a:t>
            </a:r>
            <a:r>
              <a:rPr lang="ru-RU" sz="900" b="1" dirty="0" err="1"/>
              <a:t>бессудорожных</a:t>
            </a:r>
            <a:r>
              <a:rPr lang="ru-RU" sz="900" b="1" dirty="0"/>
              <a:t> пароксизмах без эквивалентов и других характерных для эпилепсии психических изменений, эпилептических и эпилептиформных припадках, развивающихся только во сне, вне зависимости от частоты припадков освидетельствование проводится по пункту «б».</a:t>
            </a:r>
          </a:p>
          <a:p>
            <a:pPr algn="just"/>
            <a:r>
              <a:rPr lang="ru-RU" sz="900" b="1" dirty="0"/>
              <a:t>При наличии эпилептиформной активности, выявленной по результатам электроэнцефалографии (пики, острые волны, все виды комплексов пик-волна, </a:t>
            </a:r>
            <a:r>
              <a:rPr lang="ru-RU" sz="900" b="1" dirty="0" err="1"/>
              <a:t>полиспайки</a:t>
            </a:r>
            <a:r>
              <a:rPr lang="ru-RU" sz="900" b="1" dirty="0"/>
              <a:t>, </a:t>
            </a:r>
            <a:r>
              <a:rPr lang="ru-RU" sz="900" b="1" dirty="0" err="1"/>
              <a:t>фотопароксизмальная</a:t>
            </a:r>
            <a:r>
              <a:rPr lang="ru-RU" sz="900" b="1" dirty="0"/>
              <a:t> реакция), без клинических проявлений освидетельствование проводится по пункту «б».</a:t>
            </a:r>
          </a:p>
          <a:p>
            <a:pPr algn="just"/>
            <a:r>
              <a:rPr lang="ru-RU" sz="900" b="1" dirty="0"/>
              <a:t>Лица, перенесшие эпилептический статус с подтвержденным стационарно диагнозом эпилепсии, освидетельствуются по пункту «а» независимо от частоты эпилептических припадков.</a:t>
            </a:r>
          </a:p>
          <a:p>
            <a:pPr algn="just"/>
            <a:r>
              <a:rPr lang="ru-RU" sz="900" b="1" dirty="0"/>
              <a:t>Наличие припадка должно быть подтверждено врачебным наблюдением, также могут быть приняты во внимание другие медицинские документы, подтверждающие эпилептический припадок.</a:t>
            </a:r>
          </a:p>
          <a:p>
            <a:pPr algn="just"/>
            <a:r>
              <a:rPr lang="ru-RU" sz="900" b="1" dirty="0"/>
              <a:t>Лица с припадками не годны к управлению транспортными средствами, к работе на высоте, у движущихся механизмов, огня и воды, к суточным дежурствам.</a:t>
            </a:r>
          </a:p>
        </p:txBody>
      </p:sp>
    </p:spTree>
    <p:extLst>
      <p:ext uri="{BB962C8B-B14F-4D97-AF65-F5344CB8AC3E}">
        <p14:creationId xmlns:p14="http://schemas.microsoft.com/office/powerpoint/2010/main" val="387102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аня\Desktop\Мск Нояб 12\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"/>
            <a:ext cx="9142412" cy="685641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7549" y="549952"/>
            <a:ext cx="8621138" cy="111347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050" b="1" dirty="0" smtClean="0"/>
              <a:t>Приказ МЧС России от 30.08.2018 № 356 «О требованиях к состоянию здоровья граждан, поступающих на службу в федеральную противопожарную службу Государственной противопожарной службы, и сотрудников федеральной противопожарной службы Государственной противопожарной службы, перечнях дополнительных обязательных диагностических исследований, проводимых до начала медицинского освидетельствования граждан, поступающих на службу в федеральную противопожарную службу Государственной противопожарной службы, и сотрудников федеральной противопожарной службы Государственной противопожарной службы, порядке проведения контрольного обследования и повторного освидетельствования по результатам независимой военно-врачебной экспертизы и формах документации, необходимых для деятельности военно-врачебных комиссий в системе МЧС России». </a:t>
            </a:r>
          </a:p>
        </p:txBody>
      </p:sp>
    </p:spTree>
    <p:extLst>
      <p:ext uri="{BB962C8B-B14F-4D97-AF65-F5344CB8AC3E}">
        <p14:creationId xmlns:p14="http://schemas.microsoft.com/office/powerpoint/2010/main" val="39235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аня\Desktop\Мск Нояб 12\п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289336"/>
              </p:ext>
            </p:extLst>
          </p:nvPr>
        </p:nvGraphicFramePr>
        <p:xfrm>
          <a:off x="167069" y="1624523"/>
          <a:ext cx="6441454" cy="26443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849534">
                  <a:extLst>
                    <a:ext uri="{9D8B030D-6E8A-4147-A177-3AD203B41FA5}">
                      <a16:colId xmlns:a16="http://schemas.microsoft.com/office/drawing/2014/main" val="830900543"/>
                    </a:ext>
                  </a:extLst>
                </a:gridCol>
                <a:gridCol w="4097447">
                  <a:extLst>
                    <a:ext uri="{9D8B030D-6E8A-4147-A177-3AD203B41FA5}">
                      <a16:colId xmlns:a16="http://schemas.microsoft.com/office/drawing/2014/main" val="4099412763"/>
                    </a:ext>
                  </a:extLst>
                </a:gridCol>
                <a:gridCol w="755480">
                  <a:extLst>
                    <a:ext uri="{9D8B030D-6E8A-4147-A177-3AD203B41FA5}">
                      <a16:colId xmlns:a16="http://schemas.microsoft.com/office/drawing/2014/main" val="2543960953"/>
                    </a:ext>
                  </a:extLst>
                </a:gridCol>
                <a:gridCol w="738993">
                  <a:extLst>
                    <a:ext uri="{9D8B030D-6E8A-4147-A177-3AD203B41FA5}">
                      <a16:colId xmlns:a16="http://schemas.microsoft.com/office/drawing/2014/main" val="416923459"/>
                    </a:ext>
                  </a:extLst>
                </a:gridCol>
              </a:tblGrid>
              <a:tr h="64253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Статья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расписания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болезней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Наименование болезней, степень нарушения функции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Категория годности к службе в таможенных органах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670845"/>
                  </a:ext>
                </a:extLst>
              </a:tr>
              <a:tr h="2056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I графа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II графа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extLst>
                  <a:ext uri="{0D108BD9-81ED-4DB2-BD59-A6C34878D82A}">
                    <a16:rowId xmlns:a16="http://schemas.microsoft.com/office/drawing/2014/main" val="967559966"/>
                  </a:ext>
                </a:extLst>
              </a:tr>
              <a:tr h="205616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21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Эпилепсия и эпилептические приступы: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 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 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extLst>
                  <a:ext uri="{0D108BD9-81ED-4DB2-BD59-A6C34878D82A}">
                    <a16:rowId xmlns:a16="http://schemas.microsoft.com/office/drawing/2014/main" val="3856306729"/>
                  </a:ext>
                </a:extLst>
              </a:tr>
              <a:tr h="2409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а) при эпилептических приступах с частотой пять и более раз в год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9358138"/>
                  </a:ext>
                </a:extLst>
              </a:tr>
              <a:tr h="6425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б) при однократном эпилептическом приступе в анамнезе в течение последних пяти лет или редких эпилептических приступах с частотой менее пяти раз в год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 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В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 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Б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extLst>
                  <a:ext uri="{0D108BD9-81ED-4DB2-BD59-A6C34878D82A}">
                    <a16:rowId xmlns:a16="http://schemas.microsoft.com/office/drawing/2014/main" val="39311068"/>
                  </a:ext>
                </a:extLst>
              </a:tr>
              <a:tr h="707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в) при однократном эпилептическом приступе в анамнезе (более пяти лет) или наличии </a:t>
                      </a:r>
                      <a:r>
                        <a:rPr lang="ru-RU" sz="900" dirty="0" err="1">
                          <a:effectLst/>
                        </a:rPr>
                        <a:t>эпилептиформной</a:t>
                      </a:r>
                      <a:r>
                        <a:rPr lang="ru-RU" sz="900" dirty="0">
                          <a:effectLst/>
                        </a:rPr>
                        <a:t> активности, выявленной по результатам электроэнцефалографии, без клинических проявлений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 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Б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 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Б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120" marR="64120" marT="0" marB="0"/>
                </a:tc>
                <a:extLst>
                  <a:ext uri="{0D108BD9-81ED-4DB2-BD59-A6C34878D82A}">
                    <a16:rowId xmlns:a16="http://schemas.microsoft.com/office/drawing/2014/main" val="451762836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8428" y="340271"/>
            <a:ext cx="8911272" cy="49732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/>
            <a:r>
              <a:rPr lang="ru-RU" sz="1050" b="1" dirty="0" smtClean="0"/>
              <a:t>Приказ </a:t>
            </a:r>
            <a:r>
              <a:rPr lang="ru-RU" sz="1050" b="1" dirty="0"/>
              <a:t>Федеральной таможенной службы от 30.12.2013 № 2460 «Об утверждении Требований к состоянию здоровья граждан, поступающих на службу в таможенные органы по контракту, сотрудников таможенных органов и граждан, прошедших службу в таможенных органах Российской Федерации».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4707085"/>
            <a:ext cx="9144000" cy="21883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Эпилепсия – состояние, характеризующееся повторными (два или более) эпилептическими приступами, не спровоцированными какими-либо немедленно определяемыми причинами. Эпилептический приступ – клиническое проявление аномального или избыточного разряда нейронов мозга. Клиническая картина представлена внезапными и транзиторными патологическими феноменами (изменения сознания, двигательные, чувствительные, вегетативные, психические симптомы, отмеченные больным или наблюдателем).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 данной статье не относятся приступы, связанные с отменой алкоголя, </a:t>
            </a:r>
            <a:r>
              <a:rPr lang="ru-RU" sz="7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развившиеся</a:t>
            </a: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сразу после или в раннем периоде (до десяти недель) черепно-мозговой травмы, вызванные опухолью головного мозга, лекарственными препаратами или другими химическими агентами, возникшие при </a:t>
            </a:r>
            <a:r>
              <a:rPr lang="ru-RU" sz="7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соматогенно</a:t>
            </a: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обусловленных метаболических энцефалопатиях, энцефалопатиях, вызванных воздействием неблагоприятных физических факторов, фебрильные судороги.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Наличие приступа должно быть подтверждено врачебным наблюдением, также могут быть приняты во внимание другие медицинские документы, подтверждающие эпилептический приступ.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сомнительных случаях следует запрашивать данные по месту жительства, учебы, работы, службы. При этом подлинность подписей очевидцев эпилептических приступов должна быть нотариально удостоверена или письменно заверена начальником таможенного органа.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Лица, перенесшие эпилептический статус, с подтвержденным стационарно диагнозом эпилепсии освидетельствуются по пункту «а» независимо от частоты эпилептических приступов.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случаях, когда документами медицинской организации подтверждается установленный диагноз эпилепсии в прошлом, но за последние 5 лет эпилептические приступы не наблюдались, освидетельствование проводится по пункту «б» независимо от результатов электроэнцефалографии  при обследовании.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эпилепсии, проявляющейся только простыми парциальными эпилептическими приступами или эпилептическими приступами, развивающимися только во сне, освидетельствование проводится по пункту «б» вне зависимости от частоты приступов.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наличии эпилептиформной активности на ЭЭГ (пики, острые волны, все виды комплексов пик-волна, </a:t>
            </a:r>
            <a:r>
              <a:rPr lang="ru-RU" sz="7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полиспайки</a:t>
            </a: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7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фотопароксизмальная</a:t>
            </a: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реакция) без клинических проявлений освидетельствование проводится по пункту «в».</a:t>
            </a:r>
            <a:endParaRPr lang="ru-RU" sz="7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7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Лица с эпилептическими приступами негодны к управлению транспортными средствами, к работе на высоте, у движущихся механизмов, огня и воды.</a:t>
            </a:r>
            <a:endParaRPr lang="ru-RU" sz="7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37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4" name="Picture 2" descr="C:\Users\Даня\Desktop\Уфа Сент 22\2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99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6388" name="Picture 2" descr="C:\Users\Даня\Desktop\Сургут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373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04859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19459" name="Содержимое 104860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pic>
        <p:nvPicPr>
          <p:cNvPr id="8194" name="Picture 2" descr="C:\Users\Даня\Desktop\Мск Нояб 12\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28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0486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25603" name="Содержимое 10486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pic>
        <p:nvPicPr>
          <p:cNvPr id="25604" name="Рисунок 209716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3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Даня\Desktop\Москва окт\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724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Даня\Desktop\Мск Нояб 12\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1488" t="1505" r="30885" b="2126"/>
          <a:stretch/>
        </p:blipFill>
        <p:spPr>
          <a:xfrm>
            <a:off x="4601369" y="285750"/>
            <a:ext cx="4492931" cy="64728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31316" t="1542" r="31287" b="3117"/>
          <a:stretch/>
        </p:blipFill>
        <p:spPr>
          <a:xfrm>
            <a:off x="104775" y="120303"/>
            <a:ext cx="4667250" cy="6638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81000" y="3308351"/>
            <a:ext cx="4292600" cy="776456"/>
          </a:xfrm>
          <a:prstGeom prst="roundRect">
            <a:avLst/>
          </a:prstGeom>
          <a:solidFill>
            <a:srgbClr val="FF0000">
              <a:alpha val="14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27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аня\Desktop\Мск Нояб 12\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338" y="104082"/>
            <a:ext cx="4910138" cy="6753918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4524375" y="5710237"/>
            <a:ext cx="4138614" cy="423863"/>
          </a:xfrm>
          <a:prstGeom prst="roundRect">
            <a:avLst/>
          </a:prstGeom>
          <a:solidFill>
            <a:srgbClr val="FF0000">
              <a:alpha val="14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30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04858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sp>
        <p:nvSpPr>
          <p:cNvPr id="32771" name="Объект 104858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pic>
        <p:nvPicPr>
          <p:cNvPr id="11266" name="Picture 2" descr="C:\Users\Даня\Desktop\Мск Нояб 12\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530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15671</TotalTime>
  <Words>1659</Words>
  <Application>Microsoft Office PowerPoint</Application>
  <PresentationFormat>Экран (4:3)</PresentationFormat>
  <Paragraphs>156</Paragraphs>
  <Slides>30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9" baseType="lpstr">
      <vt:lpstr>ＭＳ Ｐゴシック</vt:lpstr>
      <vt:lpstr>Arial</vt:lpstr>
      <vt:lpstr>Calibri</vt:lpstr>
      <vt:lpstr>Calibri Light</vt:lpstr>
      <vt:lpstr>等线</vt:lpstr>
      <vt:lpstr>等线 Light</vt:lpstr>
      <vt:lpstr>Times New Roman</vt:lpstr>
      <vt:lpstr>Тема Office</vt:lpstr>
      <vt:lpstr>1_Тема Office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Приказ Федеральной таможенной службы от 30.12.2013 № 2460 «Об утверждении Требований к состоянию здоровья граждан, поступающих на службу в таможенные органы по контракту, сотрудников таможенных органов и граждан, прошедших службу в таможенных органах Российской Федерации».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T440p</dc:creator>
  <cp:lastModifiedBy>T440p</cp:lastModifiedBy>
  <cp:revision>107</cp:revision>
  <dcterms:created xsi:type="dcterms:W3CDTF">2021-10-16T14:21:25Z</dcterms:created>
  <dcterms:modified xsi:type="dcterms:W3CDTF">2022-11-04T08:44:51Z</dcterms:modified>
</cp:coreProperties>
</file>