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1" r:id="rId9"/>
    <p:sldId id="269" r:id="rId10"/>
    <p:sldId id="307" r:id="rId11"/>
    <p:sldId id="270" r:id="rId12"/>
    <p:sldId id="293" r:id="rId13"/>
    <p:sldId id="303" r:id="rId14"/>
    <p:sldId id="304" r:id="rId15"/>
    <p:sldId id="305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4" r:id="rId25"/>
    <p:sldId id="308" r:id="rId26"/>
    <p:sldId id="309" r:id="rId27"/>
    <p:sldId id="310" r:id="rId28"/>
    <p:sldId id="294" r:id="rId29"/>
    <p:sldId id="295" r:id="rId30"/>
    <p:sldId id="296" r:id="rId31"/>
    <p:sldId id="297" r:id="rId32"/>
    <p:sldId id="301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82" autoAdjust="0"/>
  </p:normalViewPr>
  <p:slideViewPr>
    <p:cSldViewPr snapToGrid="0"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9D6D7-4425-4E72-A689-12D10EC0C2BF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9E267-E5EB-4F7C-BCB2-A25F21B20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2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88F297-F8D5-4C5D-B646-8CF0EFE46F6E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00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979180-16C6-4A95-8206-C5D48E4E16D2}" type="slidenum">
              <a:rPr lang="ru-RU" altLang="ru-RU" smtClean="0"/>
              <a:pPr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23478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195C83-D1A4-4670-A267-11711F882716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33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95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90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75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79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9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75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6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8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0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8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84E9-CDBD-4130-B512-D022F4564B4B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DE35-96E6-4E7E-A173-A3D8229BC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3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026" name="Picture 2" descr="C:\Users\Даня\Desktop\Эпилепсия 56\Оре 12.11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2412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112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6628" name="Picture 1" descr="C:\Users\Даня\Desktop\Эпилепсия 56\доклад\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4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5604" name="Picture 2" descr="C:\Users\Даня\Desktop\Эпилепсия 56\доклад\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85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ня\Desktop\Эпилепсия 56\Оре 12.11\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759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ня\Desktop\Эпилепсия 56\Оре 12.11\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4" name="Прямоугольник 23"/>
          <p:cNvSpPr/>
          <p:nvPr/>
        </p:nvSpPr>
        <p:spPr>
          <a:xfrm>
            <a:off x="85700" y="2071678"/>
            <a:ext cx="9000000" cy="3929090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92381" y="2070099"/>
          <a:ext cx="8980213" cy="3939924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995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9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6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28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3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n>
                            <a:noFill/>
                          </a:ln>
                        </a:rPr>
                        <a:t>Фармако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</a:rPr>
                        <a:t>терапевтическая</a:t>
                      </a:r>
                      <a:endParaRPr lang="ru-RU" sz="1400" dirty="0">
                        <a:ln>
                          <a:noFill/>
                        </a:ln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группа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АТХ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</a:rPr>
                        <a:t>Группа</a:t>
                      </a:r>
                      <a:r>
                        <a:rPr lang="ru-RU" sz="1800" dirty="0" smtClean="0">
                          <a:ln>
                            <a:noFill/>
                          </a:ln>
                        </a:rPr>
                        <a:t>*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    Международное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   непатентованное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     наименование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Частота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назна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-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чения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 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ОДД**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n>
                          <a:noFill/>
                        </a:ln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</a:rPr>
                        <a:t>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  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ЭКД***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n>
                          <a:noFill/>
                        </a:ln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</a:rPr>
                        <a:t>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86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Средства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, влияющие 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на центральную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нервную 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систему              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0,6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52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Анксиолитики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(транквилизаторы)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0,4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b="1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Диазепам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         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1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10 мг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noFill/>
                          </a:ln>
                        </a:rPr>
                        <a:t>80 мг  </a:t>
                      </a: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Противосудорожные средства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0,6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3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Мидазолам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        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noFill/>
                          </a:ln>
                        </a:rPr>
                        <a:t>0,3    </a:t>
                      </a:r>
                      <a:endParaRPr lang="ru-RU" sz="14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3,5 мг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7 мг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Фенитоин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         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0,3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140 мг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140 мг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n>
                            <a:noFill/>
                          </a:ln>
                        </a:rPr>
                        <a:t>Вальпроевая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кислота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n>
                            <a:noFill/>
                          </a:ln>
                        </a:rPr>
                        <a:t> </a:t>
                      </a:r>
                      <a:r>
                        <a:rPr lang="ru-RU" sz="1400" dirty="0">
                          <a:ln>
                            <a:noFill/>
                          </a:ln>
                        </a:rPr>
                        <a:t>и ее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noFill/>
                          </a:ln>
                        </a:rPr>
                        <a:t>натриевая </a:t>
                      </a:r>
                      <a:r>
                        <a:rPr lang="ru-RU" sz="1400" dirty="0" smtClean="0">
                          <a:ln>
                            <a:noFill/>
                          </a:ln>
                        </a:rPr>
                        <a:t>соль         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n>
                            <a:noFill/>
                          </a:ln>
                        </a:rPr>
                        <a:t>0,4    </a:t>
                      </a:r>
                      <a:endParaRPr lang="ru-RU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n>
                            <a:noFill/>
                          </a:ln>
                        </a:rPr>
                        <a:t>150 мг </a:t>
                      </a:r>
                      <a:endParaRPr lang="ru-RU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n>
                            <a:noFill/>
                          </a:ln>
                        </a:rPr>
                        <a:t>300 мг </a:t>
                      </a:r>
                      <a:endParaRPr lang="ru-RU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803" marR="19803" marT="37129" marB="3712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1406" y="6000768"/>
            <a:ext cx="4357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&lt;</a:t>
            </a:r>
            <a:r>
              <a:rPr lang="ru-RU" sz="1600" dirty="0" smtClean="0">
                <a:solidFill>
                  <a:srgbClr val="C00000"/>
                </a:solidFill>
              </a:rPr>
              <a:t>*</a:t>
            </a:r>
            <a:r>
              <a:rPr lang="ru-RU" sz="1200" dirty="0" smtClean="0"/>
              <a:t>&gt; </a:t>
            </a:r>
            <a:r>
              <a:rPr lang="ru-RU" sz="1200" dirty="0" err="1" smtClean="0"/>
              <a:t>Анатомо-терапевтическо-химическая</a:t>
            </a:r>
            <a:r>
              <a:rPr lang="ru-RU" sz="1200" dirty="0" smtClean="0"/>
              <a:t> классификация.</a:t>
            </a:r>
          </a:p>
          <a:p>
            <a:r>
              <a:rPr lang="ru-RU" sz="1200" dirty="0" smtClean="0"/>
              <a:t>&lt;</a:t>
            </a:r>
            <a:r>
              <a:rPr lang="ru-RU" sz="1600" dirty="0" smtClean="0">
                <a:solidFill>
                  <a:srgbClr val="C00000"/>
                </a:solidFill>
              </a:rPr>
              <a:t>**</a:t>
            </a:r>
            <a:r>
              <a:rPr lang="ru-RU" sz="1200" dirty="0" smtClean="0"/>
              <a:t>&gt; Ориентировочная дневная доза.</a:t>
            </a:r>
          </a:p>
          <a:p>
            <a:r>
              <a:rPr lang="ru-RU" sz="1200" dirty="0" smtClean="0"/>
              <a:t>&lt;</a:t>
            </a:r>
            <a:r>
              <a:rPr lang="ru-RU" sz="1600" dirty="0" smtClean="0">
                <a:solidFill>
                  <a:srgbClr val="C00000"/>
                </a:solidFill>
              </a:rPr>
              <a:t>***</a:t>
            </a:r>
            <a:r>
              <a:rPr lang="ru-RU" sz="1200" dirty="0" smtClean="0"/>
              <a:t>&gt; Эквивалентная курсовая доза.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4775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ня\Desktop\Эпилепсия 56\Оре 12.11\1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3"/>
          </a:xfrm>
          <a:prstGeom prst="rect">
            <a:avLst/>
          </a:prstGeom>
          <a:noFill/>
        </p:spPr>
      </p:pic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251522" y="2690083"/>
          <a:ext cx="8496942" cy="293935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851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3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2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23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1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1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Код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Анатомо-терапевтическо-химическая классификация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 лекарственного препарата </a:t>
                      </a:r>
                      <a:r>
                        <a:rPr lang="ru-RU" sz="1100" u="none" strike="noStrike" dirty="0">
                          <a:hlinkClick r:id="" action="ppaction://hlinkfile" tooltip="&lt;**&gt; Международное непатентованное или химическое наименование лекарственного препарата, а в случаях их отсутствия - торговое наименование лекарственного препарата."/>
                        </a:rPr>
                        <a:t>&lt;**&gt;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Усредненный показатель частоты предоставления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Единицы измерения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ССД </a:t>
                      </a:r>
                      <a:r>
                        <a:rPr lang="ru-RU" sz="1100" u="none" strike="noStrike">
                          <a:hlinkClick r:id="" action="ppaction://hlinkfile" tooltip="&lt;***&gt; Средняя суточная доза."/>
                        </a:rPr>
                        <a:t>&lt;***&gt;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СКД </a:t>
                      </a:r>
                      <a:r>
                        <a:rPr lang="ru-RU" sz="1100" u="none" strike="noStrike">
                          <a:hlinkClick r:id="" action="ppaction://hlinkfile" tooltip="&lt;****&gt; Средняя курсовая доза."/>
                        </a:rPr>
                        <a:t>&lt;****&gt;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N01AF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Барбитураты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0,25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Тиопентал</a:t>
                      </a:r>
                      <a:r>
                        <a:rPr lang="ru-RU" sz="1100" dirty="0"/>
                        <a:t> натрия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мг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500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500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N03AG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Производные жирных кислот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0,7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Вальпроевая кислота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мг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70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70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N05BA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Производные </a:t>
                      </a:r>
                      <a:r>
                        <a:rPr lang="ru-RU" sz="1100" dirty="0" err="1"/>
                        <a:t>бензодиазепина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0,9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Диазепам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мг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10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10</a:t>
                      </a: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39309" marR="39309" marT="64669" marB="64669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251520" y="5733256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1558DD"/>
                </a:solidFill>
              </a:rPr>
              <a:t>&lt;**&gt; </a:t>
            </a:r>
            <a:r>
              <a:rPr lang="ru-RU" sz="1100" b="1" dirty="0" smtClean="0"/>
              <a:t>Международное непатентованное или химическое наименование лекарственного препарата, а в случаях их отсутствия - торговое наименование лекарственного препарата.</a:t>
            </a:r>
          </a:p>
          <a:p>
            <a:r>
              <a:rPr lang="ru-RU" sz="1100" b="1" dirty="0" smtClean="0">
                <a:solidFill>
                  <a:srgbClr val="1558DD"/>
                </a:solidFill>
              </a:rPr>
              <a:t>&lt;***&gt; </a:t>
            </a:r>
            <a:r>
              <a:rPr lang="ru-RU" sz="1100" b="1" dirty="0" smtClean="0"/>
              <a:t>Средняя суточная доза.</a:t>
            </a:r>
          </a:p>
          <a:p>
            <a:r>
              <a:rPr lang="ru-RU" sz="1100" b="1" dirty="0" smtClean="0">
                <a:solidFill>
                  <a:srgbClr val="1558DD"/>
                </a:solidFill>
              </a:rPr>
              <a:t>&lt;****&gt; </a:t>
            </a:r>
            <a:r>
              <a:rPr lang="ru-RU" sz="1100" b="1" dirty="0" smtClean="0"/>
              <a:t>Средняя курсовая доза.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390345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аня\Desktop\Эпилепсия 56\Оре 12.11\2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191086"/>
            <a:ext cx="4238171" cy="605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313" y="1085850"/>
            <a:ext cx="4103024" cy="5635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35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ня\Desktop\Эпилепсия 56\Оре 12.11\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00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аня\Desktop\Эпилепсия 56\Оре 12.11\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590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0A935E5-08A8-430F-B8FD-0DB40BF7FB37}" type="slidenum">
              <a:rPr lang="ru-RU" altLang="ru-RU" smtClean="0"/>
              <a:pPr/>
              <a:t>18</a:t>
            </a:fld>
            <a:endParaRPr lang="ru-RU" altLang="ru-RU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аня\Desktop\Эпилепсия 56\Оре 12.11\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02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ня\Desktop\Эпилепсия 56\Оре 12.11\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</p:spPr>
      </p:pic>
      <p:pic>
        <p:nvPicPr>
          <p:cNvPr id="2" name="Рисунок 1" descr="http://neuronews.com.ua/img/tabl/15_01_12.gif"/>
          <p:cNvPicPr/>
          <p:nvPr/>
        </p:nvPicPr>
        <p:blipFill>
          <a:blip r:embed="rId3" cstate="print"/>
          <a:srcRect l="1216" t="3125" r="1229"/>
          <a:stretch>
            <a:fillRect/>
          </a:stretch>
        </p:blipFill>
        <p:spPr bwMode="auto">
          <a:xfrm>
            <a:off x="1281113" y="571480"/>
            <a:ext cx="6881812" cy="6215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75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6388" name="Picture 2" descr="C:\Users\Даня\Desktop\Эпилепсия 56\доклад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065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ня\Desktop\Эпилепсия 56\Оре 12.11\2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3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42844" y="1142984"/>
            <a:ext cx="8786874" cy="550072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379" name="Group 2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127091"/>
              </p:ext>
            </p:extLst>
          </p:nvPr>
        </p:nvGraphicFramePr>
        <p:xfrm>
          <a:off x="157195" y="1157305"/>
          <a:ext cx="8772525" cy="5486405"/>
        </p:xfrm>
        <a:graphic>
          <a:graphicData uri="http://schemas.openxmlformats.org/drawingml/2006/table">
            <a:tbl>
              <a:tblPr/>
              <a:tblGrid>
                <a:gridCol w="292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7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Этиология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% Дети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 16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лет)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% Взрослые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 16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лет)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Цереброваскулярная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3,3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25,2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Смена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антиконвульсанта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18,9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Гипоксия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5,3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10,7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Алкоголь/медикаменты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2,4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12,2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Метаболические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8,2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Неизвестно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9,3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8,1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Лихорадка/инфекции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35,7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Травма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Тумор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0,7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Инфекции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ц.н.с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Врожденные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7,0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22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ня\Desktop\Эпилепсия 56\Оре 12.11\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049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ня\Desktop\Эпилепсия 56\Оре 12.11\2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204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ня\Desktop\Эпилепсия 56\Оре 12.11\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0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аня\Desktop\Эпилепсия 56\Оре 12.11\3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  <p:pic>
        <p:nvPicPr>
          <p:cNvPr id="2" name="Рисунок 1" descr="http://neuronews.com.ua/img/tabl/15_01_13.gif"/>
          <p:cNvPicPr/>
          <p:nvPr/>
        </p:nvPicPr>
        <p:blipFill>
          <a:blip r:embed="rId3" cstate="print">
            <a:lum bright="-10000" contrast="20000"/>
          </a:blip>
          <a:srcRect t="5901"/>
          <a:stretch>
            <a:fillRect/>
          </a:stretch>
        </p:blipFill>
        <p:spPr bwMode="auto">
          <a:xfrm>
            <a:off x="88900" y="1994406"/>
            <a:ext cx="8978900" cy="486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3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Даня\Desktop\Эпилепсия 56\Оре 12.11\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05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Даня\Desktop\Эпилепсия 56\Оре 12.11\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084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Даня\Desktop\Эпилепсия 56\Оре 12.11\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238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ня\Desktop\Эпилепсия 56\Оре 12.11\3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872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аня\Desktop\Эпилепсия 56\Оре 12.11\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392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7412" name="Picture 2" descr="C:\Users\Даня\Desktop\Эпилепсия 56\доклад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569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аня\Desktop\Эпилепсия 56\Оре 12.11\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26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аня\Desktop\Эпилепсия 56\Оре 12.11\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737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аня\Desktop\Эпилепсия 56\Оре 12.11\3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9142413" cy="6856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99904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2" name="Picture 2" descr="C:\Users\Даня\Desktop\Эпилепсия 56\Оре 12.11\3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3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8436" name="Picture 2" descr="C:\Users\Даня\Desktop\Эпилепсия 56\доклад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952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9460" name="Picture 2" descr="C:\Users\Даня\Desktop\Эпилепсия 56\доклад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53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484" name="Picture 2" descr="C:\Users\Даня\Desktop\Эпилепсия 56\доклад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851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1508" name="Picture 2" descr="C:\Users\Даня\Desktop\Эпилепсия 56\доклад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28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2532" name="Picture 2" descr="C:\Users\Даня\Desktop\Эпилепсия 56\доклад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667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3556" name="Picture 2" descr="C:\Users\Даня\Desktop\Эпилепсия 56\доклад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24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57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212</Words>
  <Application>Microsoft Office PowerPoint</Application>
  <PresentationFormat>Экран (4:3)</PresentationFormat>
  <Paragraphs>116</Paragraphs>
  <Slides>33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T440p</dc:creator>
  <cp:lastModifiedBy>T440p</cp:lastModifiedBy>
  <cp:revision>34</cp:revision>
  <dcterms:created xsi:type="dcterms:W3CDTF">2021-11-06T03:49:07Z</dcterms:created>
  <dcterms:modified xsi:type="dcterms:W3CDTF">2021-11-11T13:40:06Z</dcterms:modified>
</cp:coreProperties>
</file>