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74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4" autoAdjust="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F9658-3905-4049-9587-514AEE0226BA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37654-7E70-4BE7-BE34-ABD00CAC9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6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9B4C4A-8AE7-4E00-91A1-F6AF64462F20}" type="slidenum">
              <a:rPr lang="ru-RU" altLang="ru-RU">
                <a:solidFill>
                  <a:srgbClr val="000000"/>
                </a:solidFill>
              </a:rPr>
              <a:pPr/>
              <a:t>1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8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04860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104860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22532" name="TextBox 1048608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latinLnBrk="1" hangingPunct="1"/>
            <a:fld id="{A711F3D8-9644-478F-B497-FAB59B302CFD}" type="slidenum">
              <a:rPr lang="zh-CN" altLang="en-US" sz="1200">
                <a:latin typeface="Calibri" panose="020F0502020204030204" pitchFamily="34" charset="0"/>
              </a:rPr>
              <a:pPr algn="r" eaLnBrk="1" latinLnBrk="1" hangingPunct="1"/>
              <a:t>2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762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Просто вставить</a:t>
            </a:r>
            <a:r>
              <a:rPr lang="ru-RU" baseline="0" dirty="0" smtClean="0"/>
              <a:t>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37654-7E70-4BE7-BE34-ABD00CAC935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93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350B28-90B8-4DC6-ADF8-52497C3DA6B0}" type="slidenum">
              <a:rPr lang="ru-RU" altLang="ru-RU">
                <a:solidFill>
                  <a:srgbClr val="000000"/>
                </a:solidFill>
              </a:rPr>
              <a:pPr/>
              <a:t>19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49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62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5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5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81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4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46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36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5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4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25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29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C019A-26C2-49A8-AAA1-DAFA8C2569C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AB668-C976-48E7-AB9F-FC7A8BB0D0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45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400258713/10ed0f917186039eb157d3ba4f962ee5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egisz.rosminzdrav.ru/materials/42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hyperlink" Target="http://portal.egisz.rosminzdrav.ru/materials/42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Даня\Desktop\Эпилепсия 56\МСК 6.11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94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Даня\Desktop\Эпилепсия 56\МСК 6.11\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3776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Даня\Desktop\Эпилепсия 56\МСК 6.11\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8"/>
            <a:ext cx="9142413" cy="6856412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998363"/>
              </p:ext>
            </p:extLst>
          </p:nvPr>
        </p:nvGraphicFramePr>
        <p:xfrm>
          <a:off x="1045326" y="3949699"/>
          <a:ext cx="6899565" cy="272408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1034">
                  <a:extLst>
                    <a:ext uri="{9D8B030D-6E8A-4147-A177-3AD203B41FA5}">
                      <a16:colId xmlns:a16="http://schemas.microsoft.com/office/drawing/2014/main" val="1726023260"/>
                    </a:ext>
                  </a:extLst>
                </a:gridCol>
                <a:gridCol w="3025140">
                  <a:extLst>
                    <a:ext uri="{9D8B030D-6E8A-4147-A177-3AD203B41FA5}">
                      <a16:colId xmlns:a16="http://schemas.microsoft.com/office/drawing/2014/main" val="4053896135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val="3370854826"/>
                    </a:ext>
                  </a:extLst>
                </a:gridCol>
                <a:gridCol w="1322070">
                  <a:extLst>
                    <a:ext uri="{9D8B030D-6E8A-4147-A177-3AD203B41FA5}">
                      <a16:colId xmlns:a16="http://schemas.microsoft.com/office/drawing/2014/main" val="131946061"/>
                    </a:ext>
                  </a:extLst>
                </a:gridCol>
                <a:gridCol w="1349781">
                  <a:extLst>
                    <a:ext uri="{9D8B030D-6E8A-4147-A177-3AD203B41FA5}">
                      <a16:colId xmlns:a16="http://schemas.microsoft.com/office/drawing/2014/main" val="4183552973"/>
                    </a:ext>
                  </a:extLst>
                </a:gridCol>
              </a:tblGrid>
              <a:tr h="568146">
                <a:tc>
                  <a:txBody>
                    <a:bodyPr/>
                    <a:lstStyle/>
                    <a:p>
                      <a:pPr indent="0" algn="ctr"/>
                      <a:r>
                        <a:rPr lang="ru-RU" sz="900" dirty="0">
                          <a:effectLst/>
                        </a:rPr>
                        <a:t>17</a:t>
                      </a:r>
                      <a:endParaRPr lang="ru-RU" sz="900" dirty="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-RU" sz="1000" dirty="0">
                          <a:effectLst/>
                        </a:rPr>
                        <a:t>Эпизодические и пароксизмальные расстройства нервной системы: прогрессирующие и с опасным прогнозом: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1000" dirty="0">
                          <a:effectLst/>
                        </a:rPr>
                        <a:t>G40 - G47</a:t>
                      </a:r>
                      <a:endParaRPr lang="en-US" sz="1000" dirty="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4029976"/>
                  </a:ext>
                </a:extLst>
              </a:tr>
              <a:tr h="1041600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-RU" sz="1000" dirty="0">
                          <a:effectLst/>
                        </a:rPr>
                        <a:t>а) любые пароксизмальные состояния, сопровождавшиеся судорогами и/или прикусыванием языка и/или недержанием мочи</a:t>
                      </a:r>
                    </a:p>
                    <a:p>
                      <a:pPr indent="0"/>
                      <a:r>
                        <a:rPr lang="ru-RU" sz="1000" dirty="0">
                          <a:effectLst/>
                        </a:rPr>
                        <a:t>Решение вопроса о профессиональной пригодности принимается врачебной комиссией с учётом заключения врача невролога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-RU" sz="1000" u="none" strike="noStrike" dirty="0">
                          <a:effectLst/>
                          <a:hlinkClick r:id="rId3"/>
                        </a:rPr>
                        <a:t>1 - 5</a:t>
                      </a:r>
                      <a:endParaRPr lang="ru-RU" sz="1000" dirty="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-RU" sz="1000" u="none" strike="noStrike" dirty="0">
                          <a:effectLst/>
                          <a:hlinkClick r:id="rId3"/>
                        </a:rPr>
                        <a:t>6 - 22</a:t>
                      </a:r>
                      <a:endParaRPr lang="ru-RU" sz="1000" dirty="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562985"/>
                  </a:ext>
                </a:extLst>
              </a:tr>
              <a:tr h="1114341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-RU" sz="1000">
                          <a:effectLst/>
                        </a:rPr>
                        <a:t>б) синкопальные состояния, спровоцированные внешними факторами (эмоции, стресс, интоксикации, боль, повышение температуры тела и пр.), при наличии рецидивов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-RU" sz="1000" u="none" strike="noStrike">
                          <a:effectLst/>
                          <a:hlinkClick r:id="rId3"/>
                        </a:rPr>
                        <a:t>1.47.2</a:t>
                      </a:r>
                      <a:r>
                        <a:rPr lang="ru-RU" sz="1000">
                          <a:effectLst/>
                        </a:rPr>
                        <a:t>, </a:t>
                      </a:r>
                      <a:r>
                        <a:rPr lang="ru-RU" sz="1000" u="none" strike="noStrike">
                          <a:effectLst/>
                          <a:hlinkClick r:id="rId3"/>
                        </a:rPr>
                        <a:t>1.47.3</a:t>
                      </a:r>
                      <a:r>
                        <a:rPr lang="ru-RU" sz="1000">
                          <a:effectLst/>
                        </a:rPr>
                        <a:t>, </a:t>
                      </a:r>
                      <a:r>
                        <a:rPr lang="ru-RU" sz="1000" u="none" strike="noStrike">
                          <a:effectLst/>
                          <a:hlinkClick r:id="rId3"/>
                        </a:rPr>
                        <a:t>1.52.6</a:t>
                      </a:r>
                      <a:endParaRPr lang="ru-RU" sz="100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-RU" sz="1000" u="none" strike="noStrike" dirty="0">
                          <a:effectLst/>
                          <a:hlinkClick r:id="rId3"/>
                        </a:rPr>
                        <a:t>6</a:t>
                      </a:r>
                      <a:r>
                        <a:rPr lang="ru-RU" sz="1000" dirty="0">
                          <a:effectLst/>
                        </a:rPr>
                        <a:t>, </a:t>
                      </a:r>
                      <a:r>
                        <a:rPr lang="ru-RU" sz="1000" u="none" strike="noStrike" dirty="0">
                          <a:effectLst/>
                          <a:hlinkClick r:id="rId3"/>
                        </a:rPr>
                        <a:t>19</a:t>
                      </a:r>
                      <a:r>
                        <a:rPr lang="ru-RU" sz="1000" dirty="0">
                          <a:effectLst/>
                        </a:rPr>
                        <a:t>,</a:t>
                      </a:r>
                      <a:r>
                        <a:rPr lang="ru-RU" sz="1000" u="none" strike="noStrike" dirty="0">
                          <a:effectLst/>
                          <a:hlinkClick r:id="rId3"/>
                        </a:rPr>
                        <a:t>21</a:t>
                      </a:r>
                      <a:endParaRPr lang="ru-RU" sz="1000" dirty="0">
                        <a:solidFill>
                          <a:srgbClr val="464C55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2571520"/>
                  </a:ext>
                </a:extLst>
              </a:tr>
            </a:tbl>
          </a:graphicData>
        </a:graphic>
      </p:graphicFrame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857" t="17001" r="2389" b="36495"/>
          <a:stretch/>
        </p:blipFill>
        <p:spPr>
          <a:xfrm>
            <a:off x="829733" y="1966579"/>
            <a:ext cx="7484533" cy="202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86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аня\Desktop\Эпилепсия 56\МСК 6.11\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9187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аня\Desktop\Эпилепсия 56\МСК 6.11\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2267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аня\Desktop\Эпилепсия 56\МСК 6.11\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2597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Даня\Desktop\Эпилепсия 56\МСК 6.11\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553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аня\Desktop\Эпилепсия 56\МСК 6.11\1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5566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Даня\Desktop\Эпилепсия 56\МСК 6.11\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9482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Даня\Desktop\Эпилепсия 56\МСК 6.11\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4458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Даня\Desktop\Эпилепсия 56\МСК 6.11\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348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04860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1507" name="Заголовок 104860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pic>
        <p:nvPicPr>
          <p:cNvPr id="21508" name="Рисунок 209715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08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04860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3555" name="Содержимое 10486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latinLnBrk="1">
              <a:buFont typeface="Arial" panose="020B0604020202020204" pitchFamily="34" charset="0"/>
              <a:buNone/>
            </a:pPr>
            <a:endParaRPr lang="zh-CN" altLang="en-US" sz="200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pic>
        <p:nvPicPr>
          <p:cNvPr id="23556" name="Рисунок 2097157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27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0486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4579" name="Содержимое 10486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latinLnBrk="1">
              <a:buFont typeface="Arial" panose="020B0604020202020204" pitchFamily="34" charset="0"/>
              <a:buNone/>
            </a:pPr>
            <a:endParaRPr lang="zh-CN" altLang="en-US" sz="1800" smtClean="0">
              <a:solidFill>
                <a:srgbClr val="FF0000"/>
              </a:solidFill>
              <a:sym typeface="Arial" panose="020B0604020202020204" pitchFamily="34" charset="0"/>
            </a:endParaRPr>
          </a:p>
        </p:txBody>
      </p:sp>
      <p:pic>
        <p:nvPicPr>
          <p:cNvPr id="24580" name="Рисунок 2097158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85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0486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5603" name="Содержимое 10486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/>
            <a:endParaRPr lang="zh-CN" altLang="en-US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pic>
        <p:nvPicPr>
          <p:cNvPr id="25604" name="Рисунок 2097160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54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ня\Desktop\Эпилепсия 56\МСК 6.11\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6933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ня\Desktop\Эпилепсия 56\МСК 6.11\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19704"/>
            <a:ext cx="7886700" cy="51710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/>
              <a:t>Министерство здравоохранения Оренбургской области доводит до сведения, что с 1 сентября 2021 года вступило в силу Постановление Правительства РФ от 01.06.2021 № 852 «О лицензировании медицинской деятельности (за исключением указанной деятельности, осуществляемой медицинскими организациями и другими организациями, входящими в частную систему здравоохранения, на территории инновационного центра «</a:t>
            </a:r>
            <a:r>
              <a:rPr lang="ru-RU" sz="1100" dirty="0" err="1"/>
              <a:t>Сколково</a:t>
            </a:r>
            <a:r>
              <a:rPr lang="ru-RU" sz="1100" dirty="0"/>
              <a:t>») и признании утратившими силу некоторых актов Правительства Российской Федерации» - далее по тексту Постановление о лицензировании.  . Согласно Постановлению о лицензировании: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1</a:t>
            </a:r>
            <a:r>
              <a:rPr lang="ru-RU" sz="1100" dirty="0"/>
              <a:t>. Лицензиат обязан соблюдать не только порядки оказания медпомощи, как сейчас, но и требования</a:t>
            </a:r>
            <a:r>
              <a:rPr lang="ru-RU" sz="1100" dirty="0" smtClean="0"/>
              <a:t>:</a:t>
            </a:r>
            <a:br>
              <a:rPr lang="ru-RU" sz="1100" dirty="0" smtClean="0"/>
            </a:br>
            <a:r>
              <a:rPr lang="ru-RU" sz="1100" dirty="0" smtClean="0"/>
              <a:t>- </a:t>
            </a:r>
            <a:r>
              <a:rPr lang="ru-RU" sz="1100" dirty="0"/>
              <a:t>правил лабораторных, инструментальных, патологоанатомических и др. видов диагностических исследований</a:t>
            </a:r>
            <a:r>
              <a:rPr lang="ru-RU" sz="1100" dirty="0" smtClean="0"/>
              <a:t>;</a:t>
            </a:r>
            <a:br>
              <a:rPr lang="ru-RU" sz="1100" dirty="0" smtClean="0"/>
            </a:br>
            <a:r>
              <a:rPr lang="ru-RU" sz="1100" dirty="0" smtClean="0"/>
              <a:t>- </a:t>
            </a:r>
            <a:r>
              <a:rPr lang="ru-RU" sz="1100" dirty="0"/>
              <a:t>положений об оказании медпомощи по видам</a:t>
            </a:r>
            <a:r>
              <a:rPr lang="ru-RU" sz="1100" dirty="0" smtClean="0"/>
              <a:t>;</a:t>
            </a:r>
            <a:br>
              <a:rPr lang="ru-RU" sz="1100" dirty="0" smtClean="0"/>
            </a:br>
            <a:r>
              <a:rPr lang="ru-RU" sz="1100" dirty="0" smtClean="0"/>
              <a:t>- </a:t>
            </a:r>
            <a:r>
              <a:rPr lang="ru-RU" sz="1100" dirty="0"/>
              <a:t>порядка мед. реабилитации и санаторно-курортного лечения</a:t>
            </a:r>
            <a:r>
              <a:rPr lang="ru-RU" sz="1100" dirty="0" smtClean="0"/>
              <a:t>;</a:t>
            </a:r>
            <a:br>
              <a:rPr lang="ru-RU" sz="1100" dirty="0" smtClean="0"/>
            </a:br>
            <a:r>
              <a:rPr lang="ru-RU" sz="1100" dirty="0" smtClean="0"/>
              <a:t>- </a:t>
            </a:r>
            <a:r>
              <a:rPr lang="ru-RU" sz="1100" dirty="0"/>
              <a:t>порядков проведения медицинских экспертиз, осмотров, освидетельствований, диспансеризации, диспансерного </a:t>
            </a:r>
            <a:r>
              <a:rPr lang="ru-RU" sz="1100" dirty="0" smtClean="0"/>
              <a:t>наблюдения.</a:t>
            </a:r>
            <a:br>
              <a:rPr lang="ru-RU" sz="1100" dirty="0" smtClean="0"/>
            </a:br>
            <a:r>
              <a:rPr lang="ru-RU" sz="1100" dirty="0" smtClean="0"/>
              <a:t>Невыполнение </a:t>
            </a:r>
            <a:r>
              <a:rPr lang="ru-RU" sz="1100" dirty="0"/>
              <a:t>этих правил является грубым нарушением лицензионных </a:t>
            </a:r>
            <a:r>
              <a:rPr lang="ru-RU" sz="1100" dirty="0" smtClean="0"/>
              <a:t>требований.</a:t>
            </a:r>
            <a:br>
              <a:rPr lang="ru-RU" sz="1100" dirty="0" smtClean="0"/>
            </a:br>
            <a:r>
              <a:rPr lang="ru-RU" sz="1100" dirty="0" smtClean="0"/>
              <a:t>2</a:t>
            </a:r>
            <a:r>
              <a:rPr lang="ru-RU" sz="1100" dirty="0"/>
              <a:t>. Для соискателей и лицензиатов появилось новое требование - размещать в единой государственной информационной системе в сфере здравоохранения (ЕГИС) сведения о медицинской организации (в федеральном реестре медицинских организаций) и о медицинских работниках (в федеральном регистре медицинских работников), в составе, установленном Положением о единой государственной информационной системе в сфере здравоохранения, утвержденным постановлением Правительства Российской Федерации от 5 мая 2018 г. № 555 "О единой государственной информационной системе в сфере здравоохранения</a:t>
            </a:r>
            <a:r>
              <a:rPr lang="ru-RU" sz="1100" dirty="0" smtClean="0"/>
              <a:t>".</a:t>
            </a:r>
            <a:br>
              <a:rPr lang="ru-RU" sz="1100" dirty="0" smtClean="0"/>
            </a:br>
            <a:r>
              <a:rPr lang="ru-RU" sz="1100" dirty="0" smtClean="0"/>
              <a:t>Руководство </a:t>
            </a:r>
            <a:r>
              <a:rPr lang="ru-RU" sz="1100" dirty="0"/>
              <a:t>пользователя ФРМО доступно для скачивания по ссылке  </a:t>
            </a:r>
            <a:r>
              <a:rPr lang="ru-RU" sz="1100" dirty="0">
                <a:hlinkClick r:id="rId3"/>
              </a:rPr>
              <a:t>http://</a:t>
            </a:r>
            <a:r>
              <a:rPr lang="ru-RU" sz="1100" dirty="0" smtClean="0">
                <a:hlinkClick r:id="rId3"/>
              </a:rPr>
              <a:t>portal.egisz.rosminzdrav.ru/materials/423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Руководство </a:t>
            </a:r>
            <a:r>
              <a:rPr lang="ru-RU" sz="1100" dirty="0"/>
              <a:t>пользователя ФРМР доступно для скачивания по ссылке  </a:t>
            </a:r>
            <a:r>
              <a:rPr lang="ru-RU" sz="1100" dirty="0">
                <a:hlinkClick r:id="rId4"/>
              </a:rPr>
              <a:t>http://</a:t>
            </a:r>
            <a:r>
              <a:rPr lang="ru-RU" sz="1100" dirty="0" smtClean="0">
                <a:hlinkClick r:id="rId4"/>
              </a:rPr>
              <a:t>portal.egisz.rosminzdrav.ru/materials/425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3</a:t>
            </a:r>
            <a:r>
              <a:rPr lang="ru-RU" sz="1100" dirty="0"/>
              <a:t>. Услуги, не включенные в Постановление о лицензировании, подлежат прекращению: 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гигиеническое воспитание</a:t>
            </a:r>
            <a:br>
              <a:rPr lang="ru-RU" sz="1100" dirty="0" smtClean="0"/>
            </a:br>
            <a:r>
              <a:rPr lang="ru-RU" sz="1100" dirty="0" err="1" smtClean="0"/>
              <a:t>дезинфектология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неотложная </a:t>
            </a:r>
            <a:r>
              <a:rPr lang="ru-RU" sz="1100" dirty="0"/>
              <a:t>медицинская </a:t>
            </a:r>
            <a:r>
              <a:rPr lang="ru-RU" sz="1100" dirty="0" smtClean="0"/>
              <a:t>помощь</a:t>
            </a:r>
            <a:br>
              <a:rPr lang="ru-RU" sz="1100" dirty="0" smtClean="0"/>
            </a:br>
            <a:r>
              <a:rPr lang="ru-RU" sz="1100" dirty="0" smtClean="0"/>
              <a:t>клиническая микология</a:t>
            </a:r>
            <a:br>
              <a:rPr lang="ru-RU" sz="1100" dirty="0" smtClean="0"/>
            </a:br>
            <a:r>
              <a:rPr lang="ru-RU" sz="1100" dirty="0" smtClean="0"/>
              <a:t>операционное дело</a:t>
            </a:r>
            <a:br>
              <a:rPr lang="ru-RU" sz="1100" dirty="0" smtClean="0"/>
            </a:br>
            <a:r>
              <a:rPr lang="ru-RU" sz="1100" dirty="0" smtClean="0"/>
              <a:t>организация </a:t>
            </a:r>
            <a:r>
              <a:rPr lang="ru-RU" sz="1100" dirty="0"/>
              <a:t>сестринского </a:t>
            </a:r>
            <a:r>
              <a:rPr lang="ru-RU" sz="1100" dirty="0" smtClean="0"/>
              <a:t>дела</a:t>
            </a:r>
            <a:br>
              <a:rPr lang="ru-RU" sz="1100" dirty="0" smtClean="0"/>
            </a:br>
            <a:r>
              <a:rPr lang="ru-RU" sz="1100" dirty="0" smtClean="0"/>
              <a:t>психотерапия</a:t>
            </a:r>
            <a:br>
              <a:rPr lang="ru-RU" sz="1100" dirty="0" smtClean="0"/>
            </a:br>
            <a:r>
              <a:rPr lang="ru-RU" sz="1100" dirty="0" smtClean="0"/>
              <a:t>сексология</a:t>
            </a:r>
            <a:br>
              <a:rPr lang="ru-RU" sz="1100" dirty="0" smtClean="0"/>
            </a:br>
            <a:r>
              <a:rPr lang="ru-RU" sz="1100" dirty="0" smtClean="0"/>
              <a:t>управление </a:t>
            </a:r>
            <a:r>
              <a:rPr lang="ru-RU" sz="1100" dirty="0"/>
              <a:t>сестринской </a:t>
            </a:r>
            <a:r>
              <a:rPr lang="ru-RU" sz="1100" dirty="0" smtClean="0"/>
              <a:t>деятельностью</a:t>
            </a:r>
            <a:br>
              <a:rPr lang="ru-RU" sz="1100" dirty="0" smtClean="0"/>
            </a:br>
            <a:r>
              <a:rPr lang="ru-RU" sz="1100" dirty="0" smtClean="0"/>
              <a:t>энтомология</a:t>
            </a:r>
            <a:r>
              <a:rPr lang="ru-RU" sz="1100" dirty="0"/>
              <a:t>.</a:t>
            </a:r>
          </a:p>
          <a:p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659" y="5055643"/>
            <a:ext cx="5546361" cy="116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47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аня\Desktop\Эпилепсия 56\МСК 6.11\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2748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аня\Desktop\Эпилепсия 56\МСК 6.11\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2847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3917</TotalTime>
  <Words>166</Words>
  <Application>Microsoft Office PowerPoint</Application>
  <PresentationFormat>Экран (4:3)</PresentationFormat>
  <Paragraphs>22</Paragraphs>
  <Slides>19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等线</vt:lpstr>
      <vt:lpstr>等线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T440p</dc:creator>
  <cp:lastModifiedBy>T440p</cp:lastModifiedBy>
  <cp:revision>26</cp:revision>
  <dcterms:created xsi:type="dcterms:W3CDTF">2021-10-16T14:21:25Z</dcterms:created>
  <dcterms:modified xsi:type="dcterms:W3CDTF">2021-10-25T11:33:56Z</dcterms:modified>
</cp:coreProperties>
</file>