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5" r:id="rId2"/>
    <p:sldId id="308" r:id="rId3"/>
    <p:sldId id="310" r:id="rId4"/>
    <p:sldId id="286" r:id="rId5"/>
    <p:sldId id="311" r:id="rId6"/>
    <p:sldId id="287" r:id="rId7"/>
    <p:sldId id="312" r:id="rId8"/>
    <p:sldId id="289" r:id="rId9"/>
    <p:sldId id="315" r:id="rId10"/>
    <p:sldId id="314" r:id="rId11"/>
    <p:sldId id="291" r:id="rId12"/>
    <p:sldId id="290" r:id="rId13"/>
    <p:sldId id="292" r:id="rId14"/>
    <p:sldId id="297" r:id="rId15"/>
    <p:sldId id="298" r:id="rId16"/>
    <p:sldId id="300" r:id="rId17"/>
    <p:sldId id="301" r:id="rId18"/>
    <p:sldId id="302" r:id="rId19"/>
    <p:sldId id="305" r:id="rId20"/>
    <p:sldId id="306" r:id="rId21"/>
    <p:sldId id="307"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2E6D"/>
    <a:srgbClr val="6A29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5" autoAdjust="0"/>
    <p:restoredTop sz="86419" autoAdjust="0"/>
  </p:normalViewPr>
  <p:slideViewPr>
    <p:cSldViewPr>
      <p:cViewPr varScale="1">
        <p:scale>
          <a:sx n="97" d="100"/>
          <a:sy n="97" d="100"/>
        </p:scale>
        <p:origin x="-131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130" d="100"/>
          <a:sy n="130" d="100"/>
        </p:scale>
        <p:origin x="2840"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C338C1-8622-4649-B707-1639A1B0A015}" type="datetimeFigureOut">
              <a:rPr lang="ru-RU" smtClean="0"/>
              <a:t>26.03.2026</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A711D8-0F60-104E-B0BE-93C565937F46}" type="slidenum">
              <a:rPr lang="ru-RU" smtClean="0"/>
              <a:t>‹#›</a:t>
            </a:fld>
            <a:endParaRPr lang="ru-RU"/>
          </a:p>
        </p:txBody>
      </p:sp>
    </p:spTree>
    <p:extLst>
      <p:ext uri="{BB962C8B-B14F-4D97-AF65-F5344CB8AC3E}">
        <p14:creationId xmlns:p14="http://schemas.microsoft.com/office/powerpoint/2010/main" val="512068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a:t>
            </a:fld>
            <a:endParaRPr lang="ru-RU"/>
          </a:p>
        </p:txBody>
      </p:sp>
    </p:spTree>
    <p:extLst>
      <p:ext uri="{BB962C8B-B14F-4D97-AF65-F5344CB8AC3E}">
        <p14:creationId xmlns:p14="http://schemas.microsoft.com/office/powerpoint/2010/main" val="2298377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14</a:t>
            </a:fld>
            <a:endParaRPr lang="ru-RU"/>
          </a:p>
        </p:txBody>
      </p:sp>
    </p:spTree>
    <p:extLst>
      <p:ext uri="{BB962C8B-B14F-4D97-AF65-F5344CB8AC3E}">
        <p14:creationId xmlns:p14="http://schemas.microsoft.com/office/powerpoint/2010/main" val="2756917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15</a:t>
            </a:fld>
            <a:endParaRPr lang="ru-RU"/>
          </a:p>
        </p:txBody>
      </p:sp>
    </p:spTree>
    <p:extLst>
      <p:ext uri="{BB962C8B-B14F-4D97-AF65-F5344CB8AC3E}">
        <p14:creationId xmlns:p14="http://schemas.microsoft.com/office/powerpoint/2010/main" val="2007301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16</a:t>
            </a:fld>
            <a:endParaRPr lang="ru-RU"/>
          </a:p>
        </p:txBody>
      </p:sp>
    </p:spTree>
    <p:extLst>
      <p:ext uri="{BB962C8B-B14F-4D97-AF65-F5344CB8AC3E}">
        <p14:creationId xmlns:p14="http://schemas.microsoft.com/office/powerpoint/2010/main" val="1140023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17</a:t>
            </a:fld>
            <a:endParaRPr lang="ru-RU"/>
          </a:p>
        </p:txBody>
      </p:sp>
    </p:spTree>
    <p:extLst>
      <p:ext uri="{BB962C8B-B14F-4D97-AF65-F5344CB8AC3E}">
        <p14:creationId xmlns:p14="http://schemas.microsoft.com/office/powerpoint/2010/main" val="946959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18</a:t>
            </a:fld>
            <a:endParaRPr lang="ru-RU"/>
          </a:p>
        </p:txBody>
      </p:sp>
    </p:spTree>
    <p:extLst>
      <p:ext uri="{BB962C8B-B14F-4D97-AF65-F5344CB8AC3E}">
        <p14:creationId xmlns:p14="http://schemas.microsoft.com/office/powerpoint/2010/main" val="1338569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19</a:t>
            </a:fld>
            <a:endParaRPr lang="ru-RU"/>
          </a:p>
        </p:txBody>
      </p:sp>
    </p:spTree>
    <p:extLst>
      <p:ext uri="{BB962C8B-B14F-4D97-AF65-F5344CB8AC3E}">
        <p14:creationId xmlns:p14="http://schemas.microsoft.com/office/powerpoint/2010/main" val="440986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20</a:t>
            </a:fld>
            <a:endParaRPr lang="ru-RU"/>
          </a:p>
        </p:txBody>
      </p:sp>
    </p:spTree>
    <p:extLst>
      <p:ext uri="{BB962C8B-B14F-4D97-AF65-F5344CB8AC3E}">
        <p14:creationId xmlns:p14="http://schemas.microsoft.com/office/powerpoint/2010/main" val="4245987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3</a:t>
            </a:fld>
            <a:endParaRPr lang="ru-RU"/>
          </a:p>
        </p:txBody>
      </p:sp>
    </p:spTree>
    <p:extLst>
      <p:ext uri="{BB962C8B-B14F-4D97-AF65-F5344CB8AC3E}">
        <p14:creationId xmlns:p14="http://schemas.microsoft.com/office/powerpoint/2010/main" val="2878273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4</a:t>
            </a:fld>
            <a:endParaRPr lang="ru-RU"/>
          </a:p>
        </p:txBody>
      </p:sp>
    </p:spTree>
    <p:extLst>
      <p:ext uri="{BB962C8B-B14F-4D97-AF65-F5344CB8AC3E}">
        <p14:creationId xmlns:p14="http://schemas.microsoft.com/office/powerpoint/2010/main" val="3718574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6</a:t>
            </a:fld>
            <a:endParaRPr lang="ru-RU"/>
          </a:p>
        </p:txBody>
      </p:sp>
    </p:spTree>
    <p:extLst>
      <p:ext uri="{BB962C8B-B14F-4D97-AF65-F5344CB8AC3E}">
        <p14:creationId xmlns:p14="http://schemas.microsoft.com/office/powerpoint/2010/main" val="3328597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8</a:t>
            </a:fld>
            <a:endParaRPr lang="ru-RU"/>
          </a:p>
        </p:txBody>
      </p:sp>
    </p:spTree>
    <p:extLst>
      <p:ext uri="{BB962C8B-B14F-4D97-AF65-F5344CB8AC3E}">
        <p14:creationId xmlns:p14="http://schemas.microsoft.com/office/powerpoint/2010/main" val="4123363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10</a:t>
            </a:fld>
            <a:endParaRPr lang="ru-RU"/>
          </a:p>
        </p:txBody>
      </p:sp>
    </p:spTree>
    <p:extLst>
      <p:ext uri="{BB962C8B-B14F-4D97-AF65-F5344CB8AC3E}">
        <p14:creationId xmlns:p14="http://schemas.microsoft.com/office/powerpoint/2010/main" val="3410335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11</a:t>
            </a:fld>
            <a:endParaRPr lang="ru-RU"/>
          </a:p>
        </p:txBody>
      </p:sp>
    </p:spTree>
    <p:extLst>
      <p:ext uri="{BB962C8B-B14F-4D97-AF65-F5344CB8AC3E}">
        <p14:creationId xmlns:p14="http://schemas.microsoft.com/office/powerpoint/2010/main" val="951842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12</a:t>
            </a:fld>
            <a:endParaRPr lang="ru-RU"/>
          </a:p>
        </p:txBody>
      </p:sp>
    </p:spTree>
    <p:extLst>
      <p:ext uri="{BB962C8B-B14F-4D97-AF65-F5344CB8AC3E}">
        <p14:creationId xmlns:p14="http://schemas.microsoft.com/office/powerpoint/2010/main" val="3789687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AA711D8-0F60-104E-B0BE-93C565937F46}" type="slidenum">
              <a:rPr lang="ru-RU" smtClean="0"/>
              <a:t>13</a:t>
            </a:fld>
            <a:endParaRPr lang="ru-RU"/>
          </a:p>
        </p:txBody>
      </p:sp>
    </p:spTree>
    <p:extLst>
      <p:ext uri="{BB962C8B-B14F-4D97-AF65-F5344CB8AC3E}">
        <p14:creationId xmlns:p14="http://schemas.microsoft.com/office/powerpoint/2010/main" val="3578189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32100EA-7CFA-4A70-86E0-1A31BC14CCAB}"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1486464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32100EA-7CFA-4A70-86E0-1A31BC14CCAB}"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1267822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32100EA-7CFA-4A70-86E0-1A31BC14CCAB}"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2714033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32100EA-7CFA-4A70-86E0-1A31BC14CCAB}"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3457665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32100EA-7CFA-4A70-86E0-1A31BC14CCAB}"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1907337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32100EA-7CFA-4A70-86E0-1A31BC14CCAB}" type="datetimeFigureOut">
              <a:rPr lang="ru-RU" smtClean="0"/>
              <a:t>26.03.2026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794375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32100EA-7CFA-4A70-86E0-1A31BC14CCAB}" type="datetimeFigureOut">
              <a:rPr lang="ru-RU" smtClean="0"/>
              <a:t>26.03.2026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2569297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32100EA-7CFA-4A70-86E0-1A31BC14CCAB}" type="datetimeFigureOut">
              <a:rPr lang="ru-RU" smtClean="0"/>
              <a:t>26.03.2026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390394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32100EA-7CFA-4A70-86E0-1A31BC14CCAB}" type="datetimeFigureOut">
              <a:rPr lang="ru-RU" smtClean="0"/>
              <a:t>26.03.2026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3539851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32100EA-7CFA-4A70-86E0-1A31BC14CCAB}" type="datetimeFigureOut">
              <a:rPr lang="ru-RU" smtClean="0"/>
              <a:t>26.03.2026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1859341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32100EA-7CFA-4A70-86E0-1A31BC14CCAB}" type="datetimeFigureOut">
              <a:rPr lang="ru-RU" smtClean="0"/>
              <a:t>26.03.2026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78B6D4-25AC-46EB-81BE-C96CF5EB826D}" type="slidenum">
              <a:rPr lang="ru-RU" smtClean="0"/>
              <a:t>‹#›</a:t>
            </a:fld>
            <a:endParaRPr lang="ru-RU"/>
          </a:p>
        </p:txBody>
      </p:sp>
    </p:spTree>
    <p:extLst>
      <p:ext uri="{BB962C8B-B14F-4D97-AF65-F5344CB8AC3E}">
        <p14:creationId xmlns:p14="http://schemas.microsoft.com/office/powerpoint/2010/main" val="1818608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2100EA-7CFA-4A70-86E0-1A31BC14CCAB}" type="datetimeFigureOut">
              <a:rPr lang="ru-RU" smtClean="0"/>
              <a:t>26.03.2026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78B6D4-25AC-46EB-81BE-C96CF5EB826D}" type="slidenum">
              <a:rPr lang="ru-RU" smtClean="0"/>
              <a:t>‹#›</a:t>
            </a:fld>
            <a:endParaRPr lang="ru-RU"/>
          </a:p>
        </p:txBody>
      </p:sp>
    </p:spTree>
    <p:extLst>
      <p:ext uri="{BB962C8B-B14F-4D97-AF65-F5344CB8AC3E}">
        <p14:creationId xmlns:p14="http://schemas.microsoft.com/office/powerpoint/2010/main" val="38994173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hyperlink" Target="https://vk.com/epilepsia_56" TargetMode="External"/><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8" name="logo эпилепсия56.png" descr="logo эпилепсия56.png"/>
          <p:cNvPicPr>
            <a:picLocks noChangeAspect="1"/>
          </p:cNvPicPr>
          <p:nvPr/>
        </p:nvPicPr>
        <p:blipFill>
          <a:blip r:embed="rId3"/>
          <a:stretch>
            <a:fillRect/>
          </a:stretch>
        </p:blipFill>
        <p:spPr>
          <a:xfrm>
            <a:off x="465123" y="420305"/>
            <a:ext cx="2330726" cy="604526"/>
          </a:xfrm>
          <a:prstGeom prst="rect">
            <a:avLst/>
          </a:prstGeom>
          <a:ln w="12700">
            <a:miter lim="400000"/>
          </a:ln>
        </p:spPr>
      </p:pic>
      <p:sp>
        <p:nvSpPr>
          <p:cNvPr id="609" name="Прямоугольник"/>
          <p:cNvSpPr/>
          <p:nvPr/>
        </p:nvSpPr>
        <p:spPr>
          <a:xfrm>
            <a:off x="-6028" y="1512129"/>
            <a:ext cx="9156056" cy="1270004"/>
          </a:xfrm>
          <a:prstGeom prst="rect">
            <a:avLst/>
          </a:prstGeom>
          <a:solidFill>
            <a:srgbClr val="622E6D"/>
          </a:solidFill>
          <a:ln w="12700">
            <a:miter lim="400000"/>
          </a:ln>
        </p:spPr>
        <p:txBody>
          <a:bodyPr lIns="45719" rIns="45719" anchor="ctr"/>
          <a:lstStyle/>
          <a:p>
            <a:endParaRPr/>
          </a:p>
        </p:txBody>
      </p:sp>
      <p:sp>
        <p:nvSpPr>
          <p:cNvPr id="610" name="Заголовок 1"/>
          <p:cNvSpPr txBox="1"/>
          <p:nvPr/>
        </p:nvSpPr>
        <p:spPr>
          <a:xfrm>
            <a:off x="325870" y="1748969"/>
            <a:ext cx="8492260" cy="796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a:lnSpc>
                <a:spcPct val="135000"/>
              </a:lnSpc>
              <a:defRPr sz="1500" b="1" cap="all">
                <a:solidFill>
                  <a:srgbClr val="FFFFFF"/>
                </a:solidFill>
                <a:latin typeface="AvantGardeGothicC"/>
                <a:ea typeface="AvantGardeGothicC"/>
                <a:cs typeface="AvantGardeGothicC"/>
                <a:sym typeface="AvantGardeGothicC"/>
              </a:defRPr>
            </a:lvl1pPr>
          </a:lstStyle>
          <a:p>
            <a:r>
              <a:rPr lang="ru-RU" dirty="0"/>
              <a:t>ЭНМГ: как нейрофизиологу и неврологу говорить на одном языке.</a:t>
            </a:r>
            <a:endParaRPr dirty="0"/>
          </a:p>
        </p:txBody>
      </p:sp>
      <p:sp>
        <p:nvSpPr>
          <p:cNvPr id="612" name="ДОКЛАДЧИК:…"/>
          <p:cNvSpPr txBox="1"/>
          <p:nvPr/>
        </p:nvSpPr>
        <p:spPr>
          <a:xfrm>
            <a:off x="4152925" y="3889033"/>
            <a:ext cx="3626951" cy="1465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lnSpc>
                <a:spcPct val="150000"/>
              </a:lnSpc>
              <a:defRPr sz="1000" b="1">
                <a:latin typeface="AvantGardeGothicC"/>
                <a:ea typeface="AvantGardeGothicC"/>
                <a:cs typeface="AvantGardeGothicC"/>
                <a:sym typeface="AvantGardeGothicC"/>
              </a:defRPr>
            </a:pPr>
            <a:r>
              <a:rPr dirty="0"/>
              <a:t>ДОКЛАДЧИК:</a:t>
            </a:r>
          </a:p>
          <a:p>
            <a:pPr>
              <a:lnSpc>
                <a:spcPct val="150000"/>
              </a:lnSpc>
              <a:defRPr sz="1500" b="1">
                <a:latin typeface="AvantGardeGothicC"/>
                <a:ea typeface="AvantGardeGothicC"/>
                <a:cs typeface="AvantGardeGothicC"/>
                <a:sym typeface="AvantGardeGothicC"/>
              </a:defRPr>
            </a:pPr>
            <a:r>
              <a:rPr lang="ru-RU" dirty="0" err="1">
                <a:solidFill>
                  <a:schemeClr val="tx1"/>
                </a:solidFill>
              </a:rPr>
              <a:t>Красителева</a:t>
            </a:r>
            <a:r>
              <a:rPr lang="ru-RU" dirty="0">
                <a:solidFill>
                  <a:schemeClr val="tx1"/>
                </a:solidFill>
              </a:rPr>
              <a:t> Регина </a:t>
            </a:r>
            <a:r>
              <a:rPr lang="ru-RU" dirty="0" err="1">
                <a:solidFill>
                  <a:schemeClr val="tx1"/>
                </a:solidFill>
              </a:rPr>
              <a:t>Фагимовна</a:t>
            </a:r>
            <a:r>
              <a:rPr lang="ru-RU" dirty="0">
                <a:solidFill>
                  <a:schemeClr val="tx1"/>
                </a:solidFill>
              </a:rPr>
              <a:t> </a:t>
            </a:r>
          </a:p>
          <a:p>
            <a:pPr>
              <a:lnSpc>
                <a:spcPct val="150000"/>
              </a:lnSpc>
              <a:defRPr sz="1200">
                <a:latin typeface="AvantGardeGothicC"/>
                <a:ea typeface="AvantGardeGothicC"/>
                <a:cs typeface="AvantGardeGothicC"/>
                <a:sym typeface="AvantGardeGothicC"/>
              </a:defRPr>
            </a:pPr>
            <a:r>
              <a:rPr lang="ru-RU" dirty="0">
                <a:solidFill>
                  <a:schemeClr val="tx1"/>
                </a:solidFill>
              </a:rPr>
              <a:t>Невролог, врач функциональной диагностики </a:t>
            </a:r>
          </a:p>
          <a:p>
            <a:pPr>
              <a:lnSpc>
                <a:spcPct val="150000"/>
              </a:lnSpc>
              <a:defRPr sz="1200">
                <a:latin typeface="AvantGardeGothicC"/>
                <a:ea typeface="AvantGardeGothicC"/>
                <a:cs typeface="AvantGardeGothicC"/>
                <a:sym typeface="AvantGardeGothicC"/>
              </a:defRPr>
            </a:pPr>
            <a:r>
              <a:rPr lang="ru-RU" dirty="0">
                <a:solidFill>
                  <a:schemeClr val="tx1"/>
                </a:solidFill>
              </a:rPr>
              <a:t>медицинского центра ООО «Эпилепсия56».</a:t>
            </a:r>
          </a:p>
          <a:p>
            <a:pPr>
              <a:lnSpc>
                <a:spcPct val="150000"/>
              </a:lnSpc>
              <a:defRPr sz="1200">
                <a:latin typeface="AvantGardeGothicC"/>
                <a:ea typeface="AvantGardeGothicC"/>
                <a:cs typeface="AvantGardeGothicC"/>
                <a:sym typeface="AvantGardeGothicC"/>
              </a:defRPr>
            </a:pPr>
            <a:endParaRPr lang="ru-RU" dirty="0"/>
          </a:p>
        </p:txBody>
      </p:sp>
      <p:sp>
        <p:nvSpPr>
          <p:cNvPr id="613" name="Прямоугольник"/>
          <p:cNvSpPr/>
          <p:nvPr/>
        </p:nvSpPr>
        <p:spPr>
          <a:xfrm>
            <a:off x="6985497" y="6287372"/>
            <a:ext cx="1944216" cy="453996"/>
          </a:xfrm>
          <a:prstGeom prst="rect">
            <a:avLst/>
          </a:prstGeom>
          <a:solidFill>
            <a:srgbClr val="622E6D"/>
          </a:solidFill>
          <a:ln w="12700">
            <a:miter lim="400000"/>
          </a:ln>
        </p:spPr>
        <p:txBody>
          <a:bodyPr lIns="45719" rIns="45719" anchor="ctr"/>
          <a:lstStyle/>
          <a:p>
            <a:pPr>
              <a:defRPr>
                <a:latin typeface="Arial"/>
                <a:ea typeface="Arial"/>
                <a:cs typeface="Arial"/>
                <a:sym typeface="Arial"/>
              </a:defRPr>
            </a:pPr>
            <a:endParaRPr/>
          </a:p>
        </p:txBody>
      </p:sp>
      <p:sp>
        <p:nvSpPr>
          <p:cNvPr id="614" name="ОРЕНБУРГ - 20.10.2023"/>
          <p:cNvSpPr txBox="1"/>
          <p:nvPr/>
        </p:nvSpPr>
        <p:spPr>
          <a:xfrm>
            <a:off x="7092279" y="6287372"/>
            <a:ext cx="1730653" cy="2616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100">
                <a:solidFill>
                  <a:srgbClr val="FFFFFF"/>
                </a:solidFill>
                <a:latin typeface="AvantGardeGothicC"/>
                <a:ea typeface="AvantGardeGothicC"/>
                <a:cs typeface="AvantGardeGothicC"/>
                <a:sym typeface="AvantGardeGothicC"/>
              </a:defRPr>
            </a:lvl1pPr>
          </a:lstStyle>
          <a:p>
            <a:r>
              <a:rPr lang="ru-RU" dirty="0"/>
              <a:t>Оренбург</a:t>
            </a:r>
            <a:r>
              <a:rPr dirty="0"/>
              <a:t> – 2</a:t>
            </a:r>
            <a:r>
              <a:rPr lang="ru-RU" dirty="0"/>
              <a:t>7</a:t>
            </a:r>
            <a:r>
              <a:rPr dirty="0"/>
              <a:t>.</a:t>
            </a:r>
            <a:r>
              <a:rPr lang="ru-RU" dirty="0"/>
              <a:t>03</a:t>
            </a:r>
            <a:r>
              <a:rPr dirty="0"/>
              <a:t>.202</a:t>
            </a:r>
            <a:r>
              <a:rPr lang="ru-RU" dirty="0"/>
              <a:t>6</a:t>
            </a:r>
            <a:endParaRPr dirty="0"/>
          </a:p>
        </p:txBody>
      </p:sp>
      <p:pic>
        <p:nvPicPr>
          <p:cNvPr id="3" name="Рисунок 2">
            <a:extLst>
              <a:ext uri="{FF2B5EF4-FFF2-40B4-BE49-F238E27FC236}">
                <a16:creationId xmlns:a16="http://schemas.microsoft.com/office/drawing/2014/main" xmlns="" id="{2B42CD9C-FB1A-D85F-221E-63D24FDDF1B3}"/>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960"/>
                    </a14:imgEffect>
                    <a14:imgEffect>
                      <a14:saturation sat="0"/>
                    </a14:imgEffect>
                    <a14:imgEffect>
                      <a14:brightnessContrast bright="14000" contrast="16000"/>
                    </a14:imgEffect>
                  </a14:imgLayer>
                </a14:imgProps>
              </a:ext>
              <a:ext uri="{28A0092B-C50C-407E-A947-70E740481C1C}">
                <a14:useLocalDpi xmlns:a14="http://schemas.microsoft.com/office/drawing/2010/main" val="0"/>
              </a:ext>
            </a:extLst>
          </a:blip>
          <a:srcRect b="33978"/>
          <a:stretch/>
        </p:blipFill>
        <p:spPr>
          <a:xfrm>
            <a:off x="-23616" y="2234402"/>
            <a:ext cx="4669875" cy="463635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7014536"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dirty="0"/>
              <a:t>Для чего мы выполняем ЭМГ?</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4071" y="1224556"/>
            <a:ext cx="4955858" cy="4776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855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5778383"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sz="1400" dirty="0"/>
              <a:t>Противопоказания при проведении ЭМГ:</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6" name="Объект 2">
            <a:extLst>
              <a:ext uri="{FF2B5EF4-FFF2-40B4-BE49-F238E27FC236}">
                <a16:creationId xmlns:a16="http://schemas.microsoft.com/office/drawing/2014/main" xmlns="" id="{EDB51C50-8928-AB86-17AC-AB82DE6EB790}"/>
              </a:ext>
            </a:extLst>
          </p:cNvPr>
          <p:cNvSpPr>
            <a:spLocks noGrp="1"/>
          </p:cNvSpPr>
          <p:nvPr>
            <p:ph idx="1"/>
          </p:nvPr>
        </p:nvSpPr>
        <p:spPr>
          <a:xfrm>
            <a:off x="457200" y="1600200"/>
            <a:ext cx="8229600" cy="4525963"/>
          </a:xfrm>
        </p:spPr>
        <p:txBody>
          <a:bodyPr/>
          <a:lstStyle/>
          <a:p>
            <a:r>
              <a:rPr lang="ru-RU" sz="2400" b="1" dirty="0">
                <a:solidFill>
                  <a:srgbClr val="6A2970"/>
                </a:solidFill>
              </a:rPr>
              <a:t>Абсолютные: </a:t>
            </a:r>
            <a:r>
              <a:rPr lang="ru-RU" sz="1800" dirty="0"/>
              <a:t>нарушение целостности кожи или наличие гнойно-некротических изменений в месте проведения обследования</a:t>
            </a:r>
          </a:p>
          <a:p>
            <a:r>
              <a:rPr lang="ru-RU" sz="1800" dirty="0"/>
              <a:t>Наличие гипсовой повязки или лангеты на конечности, нервы которой необходимо исследовать</a:t>
            </a:r>
            <a:endParaRPr lang="ru-RU" dirty="0"/>
          </a:p>
          <a:p>
            <a:r>
              <a:rPr lang="ru-RU" sz="2400" b="1" dirty="0">
                <a:solidFill>
                  <a:srgbClr val="6A2970"/>
                </a:solidFill>
              </a:rPr>
              <a:t>Относительные: </a:t>
            </a:r>
            <a:r>
              <a:rPr lang="ru-RU" sz="1800" dirty="0"/>
              <a:t>наличие кардиостимулятора (в случае, если он установлен, разрешается проводить ЭНМГ-исследование нервов на расстоянии более 15, а по данным некоторых авторов более 30 см от его местоположения)</a:t>
            </a:r>
          </a:p>
          <a:p>
            <a:pPr marL="0" indent="0">
              <a:buNone/>
            </a:pPr>
            <a:endParaRPr lang="ru-RU" sz="1800" dirty="0"/>
          </a:p>
          <a:p>
            <a:r>
              <a:rPr lang="ru-RU" sz="1800" dirty="0"/>
              <a:t>Не являются противопоказаниями к проведению ЭМГ хронические соматические, инфекционные, онкологические заболевания, эпилепсия, беременность и кормление грудью, наличие металлоконструкций и протезов, прием </a:t>
            </a:r>
            <a:r>
              <a:rPr lang="ru-RU" sz="1800" dirty="0" err="1"/>
              <a:t>антикоагулянтных</a:t>
            </a:r>
            <a:r>
              <a:rPr lang="ru-RU" sz="1800" dirty="0"/>
              <a:t> препаратов</a:t>
            </a:r>
          </a:p>
        </p:txBody>
      </p:sp>
    </p:spTree>
    <p:extLst>
      <p:ext uri="{BB962C8B-B14F-4D97-AF65-F5344CB8AC3E}">
        <p14:creationId xmlns:p14="http://schemas.microsoft.com/office/powerpoint/2010/main" val="41637324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5778383"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dirty="0"/>
              <a:t>Ограничения ЭМГ:</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10" name="Объект 2">
            <a:extLst>
              <a:ext uri="{FF2B5EF4-FFF2-40B4-BE49-F238E27FC236}">
                <a16:creationId xmlns:a16="http://schemas.microsoft.com/office/drawing/2014/main" xmlns="" id="{E5CE11D7-9A7B-A339-B11F-44A0417F95FB}"/>
              </a:ext>
            </a:extLst>
          </p:cNvPr>
          <p:cNvSpPr>
            <a:spLocks noGrp="1"/>
          </p:cNvSpPr>
          <p:nvPr>
            <p:ph idx="1"/>
          </p:nvPr>
        </p:nvSpPr>
        <p:spPr>
          <a:xfrm>
            <a:off x="457200" y="1600200"/>
            <a:ext cx="8229600" cy="4277072"/>
          </a:xfrm>
        </p:spPr>
        <p:txBody>
          <a:bodyPr>
            <a:normAutofit lnSpcReduction="10000"/>
          </a:bodyPr>
          <a:lstStyle/>
          <a:p>
            <a:r>
              <a:rPr lang="ru-RU" sz="1800" dirty="0"/>
              <a:t>Не позволяет оценить тонкие (</a:t>
            </a:r>
            <a:r>
              <a:rPr lang="ru-RU" sz="1800" dirty="0" err="1"/>
              <a:t>немиелинизированные</a:t>
            </a:r>
            <a:r>
              <a:rPr lang="ru-RU" sz="1800" dirty="0"/>
              <a:t>) чувствительные и вегетативные волокна</a:t>
            </a:r>
            <a:br>
              <a:rPr lang="ru-RU" sz="1800" dirty="0"/>
            </a:br>
            <a:endParaRPr lang="ru-RU" sz="1800" dirty="0"/>
          </a:p>
          <a:p>
            <a:r>
              <a:rPr lang="ru-RU" sz="1800" dirty="0"/>
              <a:t>Не все нервы и мышцы доступны исследованию</a:t>
            </a:r>
            <a:br>
              <a:rPr lang="ru-RU" sz="1800" dirty="0"/>
            </a:br>
            <a:endParaRPr lang="ru-RU" sz="1800" dirty="0"/>
          </a:p>
          <a:p>
            <a:r>
              <a:rPr lang="ru-RU" sz="1800" dirty="0"/>
              <a:t>При остром развитии заболевания ЭНМГ-изменения проявляются позже клинических симптомов на 2-3 недели</a:t>
            </a:r>
            <a:br>
              <a:rPr lang="ru-RU" sz="1800" dirty="0"/>
            </a:br>
            <a:endParaRPr lang="ru-RU" sz="1800" dirty="0"/>
          </a:p>
          <a:p>
            <a:r>
              <a:rPr lang="ru-RU" sz="1800" dirty="0"/>
              <a:t>Сложности проведения при отеках, трофических нарушениях кожи, повышенной массе тела</a:t>
            </a:r>
            <a:br>
              <a:rPr lang="ru-RU" sz="1800" dirty="0"/>
            </a:br>
            <a:endParaRPr lang="ru-RU" sz="1800" dirty="0"/>
          </a:p>
          <a:p>
            <a:r>
              <a:rPr lang="ru-RU" sz="1800" dirty="0"/>
              <a:t>Невозможно провести на конечности, на которую наложена гипсовая лонгета, повязка</a:t>
            </a:r>
            <a:br>
              <a:rPr lang="ru-RU" sz="1800" dirty="0"/>
            </a:br>
            <a:endParaRPr lang="ru-RU" sz="1800" dirty="0"/>
          </a:p>
          <a:p>
            <a:r>
              <a:rPr lang="ru-RU" sz="1800" dirty="0"/>
              <a:t>Низкий болевой порог пациента</a:t>
            </a:r>
          </a:p>
          <a:p>
            <a:pPr marL="0" indent="0">
              <a:buNone/>
            </a:pPr>
            <a:endParaRPr lang="ru-RU" sz="1800" dirty="0"/>
          </a:p>
        </p:txBody>
      </p:sp>
    </p:spTree>
    <p:extLst>
      <p:ext uri="{BB962C8B-B14F-4D97-AF65-F5344CB8AC3E}">
        <p14:creationId xmlns:p14="http://schemas.microsoft.com/office/powerpoint/2010/main" val="35572924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7014536"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sz="1400" dirty="0"/>
              <a:t>Физиологические факторы, влияющие на результаты исследования</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5" name="Объект 2">
            <a:extLst>
              <a:ext uri="{FF2B5EF4-FFF2-40B4-BE49-F238E27FC236}">
                <a16:creationId xmlns:a16="http://schemas.microsoft.com/office/drawing/2014/main" xmlns="" id="{4AEB5F19-8CB0-87DF-BBC7-8DAE3F824EF9}"/>
              </a:ext>
            </a:extLst>
          </p:cNvPr>
          <p:cNvSpPr>
            <a:spLocks noGrp="1"/>
          </p:cNvSpPr>
          <p:nvPr>
            <p:ph idx="1"/>
          </p:nvPr>
        </p:nvSpPr>
        <p:spPr>
          <a:xfrm>
            <a:off x="323528" y="1525500"/>
            <a:ext cx="5050904" cy="4641379"/>
          </a:xfrm>
        </p:spPr>
        <p:txBody>
          <a:bodyPr>
            <a:normAutofit fontScale="92500" lnSpcReduction="20000"/>
          </a:bodyPr>
          <a:lstStyle/>
          <a:p>
            <a:pPr marL="0" indent="0">
              <a:buNone/>
            </a:pPr>
            <a:r>
              <a:rPr lang="ru-RU" sz="1800" b="1" dirty="0">
                <a:solidFill>
                  <a:srgbClr val="6A2970"/>
                </a:solidFill>
              </a:rPr>
              <a:t>1. Температура: </a:t>
            </a:r>
            <a:r>
              <a:rPr lang="ru-RU" sz="1800" dirty="0"/>
              <a:t>снижение температуры на 1 градус ведет к снижению скорости проведения на 1,5-2,5 м/с и увеличению дистальной латентности на 0,2 </a:t>
            </a:r>
            <a:r>
              <a:rPr lang="ru-RU" sz="1800" dirty="0" err="1"/>
              <a:t>мс</a:t>
            </a:r>
            <a:r>
              <a:rPr lang="ru-RU" sz="1800" dirty="0"/>
              <a:t> на фоне увеличения амплитуд.</a:t>
            </a:r>
            <a:br>
              <a:rPr lang="ru-RU" sz="1800" dirty="0"/>
            </a:br>
            <a:r>
              <a:rPr lang="ru-RU" sz="1800" dirty="0"/>
              <a:t/>
            </a:r>
            <a:br>
              <a:rPr lang="ru-RU" sz="1800" dirty="0"/>
            </a:br>
            <a:r>
              <a:rPr lang="ru-RU" sz="1700" i="1" dirty="0"/>
              <a:t>Диапазон температур, оптимальный для исследования -32-34гр</a:t>
            </a:r>
            <a:r>
              <a:rPr lang="ru-RU" sz="1800" dirty="0"/>
              <a:t/>
            </a:r>
            <a:br>
              <a:rPr lang="ru-RU" sz="1800" dirty="0"/>
            </a:br>
            <a:endParaRPr lang="ru-RU" sz="1800" dirty="0"/>
          </a:p>
          <a:p>
            <a:pPr marL="0" indent="0">
              <a:buNone/>
            </a:pPr>
            <a:r>
              <a:rPr lang="ru-RU" sz="1800" b="1" dirty="0">
                <a:solidFill>
                  <a:srgbClr val="6A2970"/>
                </a:solidFill>
              </a:rPr>
              <a:t>2. Возраст: </a:t>
            </a:r>
            <a:r>
              <a:rPr lang="ru-RU" sz="1800" dirty="0"/>
              <a:t>при рождении скорость проведения составляет 25-30 м/с и достигает 75% от нормальных значений к 1 году. К 3-5 годам </a:t>
            </a:r>
            <a:r>
              <a:rPr lang="ru-RU" sz="1800" dirty="0" err="1"/>
              <a:t>миелинизация</a:t>
            </a:r>
            <a:r>
              <a:rPr lang="ru-RU" sz="1800" dirty="0"/>
              <a:t> завершается и скорость проведения не отличается от взрослых</a:t>
            </a:r>
            <a:br>
              <a:rPr lang="ru-RU" sz="1800" dirty="0"/>
            </a:br>
            <a:r>
              <a:rPr lang="ru-RU" sz="1800" dirty="0"/>
              <a:t/>
            </a:r>
            <a:br>
              <a:rPr lang="ru-RU" sz="1800" dirty="0"/>
            </a:br>
            <a:r>
              <a:rPr lang="ru-RU" sz="1700" i="1" dirty="0"/>
              <a:t>После 60 лет скорость проведения может снижаться на 0,5-4 м/с каждые 10 лет</a:t>
            </a:r>
            <a:r>
              <a:rPr lang="ru-RU" sz="1800" dirty="0"/>
              <a:t/>
            </a:r>
            <a:br>
              <a:rPr lang="ru-RU" sz="1800" dirty="0"/>
            </a:br>
            <a:endParaRPr lang="ru-RU" sz="1800" dirty="0"/>
          </a:p>
          <a:p>
            <a:pPr marL="0" indent="0">
              <a:buNone/>
            </a:pPr>
            <a:r>
              <a:rPr lang="ru-RU" sz="1800" b="1" dirty="0">
                <a:solidFill>
                  <a:srgbClr val="6A2970"/>
                </a:solidFill>
              </a:rPr>
              <a:t>3.Рост: </a:t>
            </a:r>
            <a:r>
              <a:rPr lang="ru-RU" sz="1800" dirty="0"/>
              <a:t>чем выше рост, тем больше длина конечностей и медленней скорость проведения (замедление не более чем на 2-4 </a:t>
            </a:r>
            <a:r>
              <a:rPr lang="ru-RU" sz="1800" dirty="0" err="1"/>
              <a:t>мс</a:t>
            </a:r>
            <a:r>
              <a:rPr lang="ru-RU" sz="1800" dirty="0"/>
              <a:t>)</a:t>
            </a:r>
          </a:p>
        </p:txBody>
      </p:sp>
      <p:pic>
        <p:nvPicPr>
          <p:cNvPr id="7" name="Picture 4">
            <a:extLst>
              <a:ext uri="{FF2B5EF4-FFF2-40B4-BE49-F238E27FC236}">
                <a16:creationId xmlns:a16="http://schemas.microsoft.com/office/drawing/2014/main" xmlns="" id="{A11D4FEC-FCE3-037E-86B8-57F734FE8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772816"/>
            <a:ext cx="3600400"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Прямоугольник 4">
            <a:extLst>
              <a:ext uri="{FF2B5EF4-FFF2-40B4-BE49-F238E27FC236}">
                <a16:creationId xmlns:a16="http://schemas.microsoft.com/office/drawing/2014/main" xmlns="" id="{3B3DF1E3-E26D-8060-E487-3E4BA58C84C0}"/>
              </a:ext>
            </a:extLst>
          </p:cNvPr>
          <p:cNvSpPr txBox="1"/>
          <p:nvPr/>
        </p:nvSpPr>
        <p:spPr>
          <a:xfrm>
            <a:off x="306726" y="6253246"/>
            <a:ext cx="8305972" cy="5078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900">
                <a:solidFill>
                  <a:schemeClr val="accent4">
                    <a:lumOff val="12156"/>
                  </a:schemeClr>
                </a:solidFill>
              </a:defRPr>
            </a:lvl1pPr>
          </a:lstStyle>
          <a:p>
            <a:pPr algn="l">
              <a:buFont typeface="Arial" panose="020B0604020202020204" pitchFamily="34" charset="0"/>
              <a:buChar char="•"/>
            </a:pPr>
            <a:r>
              <a:rPr lang="ru-RU" b="0" i="0" dirty="0">
                <a:solidFill>
                  <a:schemeClr val="bg1">
                    <a:lumMod val="65000"/>
                  </a:schemeClr>
                </a:solidFill>
                <a:effectLst/>
                <a:latin typeface="quote-cjk-patch"/>
              </a:rPr>
              <a:t>  </a:t>
            </a:r>
            <a:r>
              <a:rPr lang="en-GB" b="0" i="0" dirty="0">
                <a:solidFill>
                  <a:schemeClr val="bg1">
                    <a:lumMod val="65000"/>
                  </a:schemeClr>
                </a:solidFill>
                <a:effectLst/>
                <a:latin typeface="quote-cjk-patch"/>
              </a:rPr>
              <a:t>Some have estimated that the SNAP amplitude drops by up to 50% by age 70. Thus, very low amplitude</a:t>
            </a:r>
            <a:r>
              <a:rPr lang="ru-RU" b="0" i="0" dirty="0">
                <a:solidFill>
                  <a:schemeClr val="bg1">
                    <a:lumMod val="65000"/>
                  </a:schemeClr>
                </a:solidFill>
                <a:effectLst/>
                <a:latin typeface="quote-cjk-patch"/>
              </a:rPr>
              <a:t> </a:t>
            </a:r>
            <a:r>
              <a:rPr lang="en-GB" b="0" i="0" dirty="0">
                <a:solidFill>
                  <a:schemeClr val="bg1">
                    <a:lumMod val="65000"/>
                  </a:schemeClr>
                </a:solidFill>
                <a:effectLst/>
                <a:latin typeface="quote-cjk-patch"/>
              </a:rPr>
              <a:t>or absent lower extremity sensory responses in patients of advanced age must always be interpreted</a:t>
            </a:r>
            <a:r>
              <a:rPr lang="ru-RU" b="0" i="0" dirty="0">
                <a:solidFill>
                  <a:schemeClr val="bg1">
                    <a:lumMod val="65000"/>
                  </a:schemeClr>
                </a:solidFill>
                <a:effectLst/>
                <a:latin typeface="quote-cjk-patch"/>
              </a:rPr>
              <a:t> </a:t>
            </a:r>
            <a:r>
              <a:rPr lang="en-GB" b="0" i="0" dirty="0">
                <a:solidFill>
                  <a:schemeClr val="bg1">
                    <a:lumMod val="65000"/>
                  </a:schemeClr>
                </a:solidFill>
                <a:effectLst/>
                <a:latin typeface="quote-cjk-patch"/>
              </a:rPr>
              <a:t>with caution and not necessarily considered abnormal without other confirmatory data</a:t>
            </a:r>
          </a:p>
          <a:p>
            <a:pPr algn="l"/>
            <a:r>
              <a:rPr lang="en-GB" b="0" i="0" dirty="0">
                <a:solidFill>
                  <a:schemeClr val="bg1">
                    <a:lumMod val="65000"/>
                  </a:schemeClr>
                </a:solidFill>
                <a:effectLst/>
                <a:latin typeface="quote-cjk-patch"/>
              </a:rPr>
              <a:t>(0. Preston, 8. Shapiro)</a:t>
            </a:r>
          </a:p>
        </p:txBody>
      </p:sp>
    </p:spTree>
    <p:extLst>
      <p:ext uri="{BB962C8B-B14F-4D97-AF65-F5344CB8AC3E}">
        <p14:creationId xmlns:p14="http://schemas.microsoft.com/office/powerpoint/2010/main" val="3362045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7014536"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sz="1400" dirty="0"/>
              <a:t>Есть ли особенности проведения ЭНМГ детям?</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3" name="Объект 2">
            <a:extLst>
              <a:ext uri="{FF2B5EF4-FFF2-40B4-BE49-F238E27FC236}">
                <a16:creationId xmlns:a16="http://schemas.microsoft.com/office/drawing/2014/main" xmlns="" id="{100CD8A7-014B-B62A-6E7B-A8CD571B08E2}"/>
              </a:ext>
            </a:extLst>
          </p:cNvPr>
          <p:cNvSpPr>
            <a:spLocks noGrp="1"/>
          </p:cNvSpPr>
          <p:nvPr>
            <p:ph idx="1"/>
          </p:nvPr>
        </p:nvSpPr>
        <p:spPr>
          <a:xfrm>
            <a:off x="511385" y="1257348"/>
            <a:ext cx="7988710" cy="1880419"/>
          </a:xfrm>
        </p:spPr>
        <p:txBody>
          <a:bodyPr>
            <a:normAutofit fontScale="70000" lnSpcReduction="20000"/>
          </a:bodyPr>
          <a:lstStyle/>
          <a:p>
            <a:pPr marL="0" indent="0">
              <a:buNone/>
            </a:pPr>
            <a:r>
              <a:rPr lang="ru-RU" sz="2000" b="1" dirty="0">
                <a:solidFill>
                  <a:srgbClr val="6A2970"/>
                </a:solidFill>
              </a:rPr>
              <a:t>Вопрос</a:t>
            </a:r>
            <a:r>
              <a:rPr lang="ru-RU" sz="2000" dirty="0"/>
              <a:t/>
            </a:r>
            <a:br>
              <a:rPr lang="ru-RU" sz="2000" dirty="0"/>
            </a:br>
            <a:endParaRPr lang="ru-RU" sz="2000" dirty="0"/>
          </a:p>
          <a:p>
            <a:pPr marL="0" indent="0">
              <a:buNone/>
            </a:pPr>
            <a:r>
              <a:rPr lang="ru-RU" sz="2000" dirty="0"/>
              <a:t>1. Требуется ли особый подход к электрофизиологическому исследованию у детей?</a:t>
            </a:r>
            <a:br>
              <a:rPr lang="ru-RU" sz="2000" dirty="0"/>
            </a:br>
            <a:endParaRPr lang="ru-RU" sz="2000" dirty="0"/>
          </a:p>
          <a:p>
            <a:pPr marL="0" indent="0">
              <a:buNone/>
            </a:pPr>
            <a:r>
              <a:rPr lang="ru-RU" sz="2000" dirty="0"/>
              <a:t>2. Есть ли различия в спектре электрофизиологических методов, применительно к детям?</a:t>
            </a:r>
            <a:br>
              <a:rPr lang="ru-RU" sz="2000" dirty="0"/>
            </a:br>
            <a:endParaRPr lang="ru-RU" sz="2000" dirty="0"/>
          </a:p>
          <a:p>
            <a:pPr marL="0" indent="0">
              <a:buNone/>
            </a:pPr>
            <a:r>
              <a:rPr lang="ru-RU" sz="2000" dirty="0"/>
              <a:t>3. Есть ли различия в анатомии у взрослых и детей?</a:t>
            </a:r>
            <a:br>
              <a:rPr lang="ru-RU" sz="2000" dirty="0"/>
            </a:br>
            <a:endParaRPr lang="ru-RU" sz="2000" dirty="0"/>
          </a:p>
          <a:p>
            <a:pPr marL="0" indent="0">
              <a:buNone/>
            </a:pPr>
            <a:r>
              <a:rPr lang="ru-RU" sz="2000" dirty="0"/>
              <a:t>4. Есть ли ограничение в объеме проводимого электрофизиологического исследования?</a:t>
            </a:r>
          </a:p>
        </p:txBody>
      </p:sp>
      <p:pic>
        <p:nvPicPr>
          <p:cNvPr id="7" name="Объект 7" descr="Изображение выглядит как человек, стена, в помещении, штатив&#10;&#10;Автоматически созданное описание">
            <a:extLst>
              <a:ext uri="{FF2B5EF4-FFF2-40B4-BE49-F238E27FC236}">
                <a16:creationId xmlns:a16="http://schemas.microsoft.com/office/drawing/2014/main" xmlns="" id="{3B0119A2-ACE7-1105-553F-EE1B7982B2AE}"/>
              </a:ext>
            </a:extLst>
          </p:cNvPr>
          <p:cNvPicPr>
            <a:picLocks noChangeAspect="1"/>
          </p:cNvPicPr>
          <p:nvPr/>
        </p:nvPicPr>
        <p:blipFill>
          <a:blip r:embed="rId4"/>
          <a:stretch>
            <a:fillRect/>
          </a:stretch>
        </p:blipFill>
        <p:spPr>
          <a:xfrm>
            <a:off x="511385" y="3397036"/>
            <a:ext cx="3799935" cy="2736304"/>
          </a:xfrm>
          <a:prstGeom prst="rect">
            <a:avLst/>
          </a:prstGeom>
        </p:spPr>
      </p:pic>
      <p:pic>
        <p:nvPicPr>
          <p:cNvPr id="9" name="Рисунок 8" descr="Изображение выглядит как человек, Конечность, палец ноги, сустав&#10;&#10;Автоматически созданное описание">
            <a:extLst>
              <a:ext uri="{FF2B5EF4-FFF2-40B4-BE49-F238E27FC236}">
                <a16:creationId xmlns:a16="http://schemas.microsoft.com/office/drawing/2014/main" xmlns="" id="{473DF25B-2D3C-6BFB-3083-1834AAD7BAD6}"/>
              </a:ext>
            </a:extLst>
          </p:cNvPr>
          <p:cNvPicPr>
            <a:picLocks noChangeAspect="1"/>
          </p:cNvPicPr>
          <p:nvPr/>
        </p:nvPicPr>
        <p:blipFill>
          <a:blip r:embed="rId5"/>
          <a:stretch>
            <a:fillRect/>
          </a:stretch>
        </p:blipFill>
        <p:spPr>
          <a:xfrm>
            <a:off x="4757739" y="3406715"/>
            <a:ext cx="3635075" cy="2726625"/>
          </a:xfrm>
          <a:prstGeom prst="rect">
            <a:avLst/>
          </a:prstGeom>
        </p:spPr>
      </p:pic>
    </p:spTree>
    <p:extLst>
      <p:ext uri="{BB962C8B-B14F-4D97-AF65-F5344CB8AC3E}">
        <p14:creationId xmlns:p14="http://schemas.microsoft.com/office/powerpoint/2010/main" val="18275430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7014536"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sz="1400" dirty="0"/>
              <a:t>Основание для направления ребенка на ЭМГ</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29" name="Текст 2">
            <a:extLst>
              <a:ext uri="{FF2B5EF4-FFF2-40B4-BE49-F238E27FC236}">
                <a16:creationId xmlns:a16="http://schemas.microsoft.com/office/drawing/2014/main" xmlns="" id="{53C36B40-AACE-2AE0-8A40-2DAC5EE10211}"/>
              </a:ext>
            </a:extLst>
          </p:cNvPr>
          <p:cNvSpPr txBox="1">
            <a:spLocks/>
          </p:cNvSpPr>
          <p:nvPr/>
        </p:nvSpPr>
        <p:spPr>
          <a:xfrm>
            <a:off x="457200" y="1535113"/>
            <a:ext cx="4040188" cy="6397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2400" b="1" dirty="0">
                <a:solidFill>
                  <a:srgbClr val="6A2970"/>
                </a:solidFill>
              </a:rPr>
              <a:t>Мышечная слабость </a:t>
            </a:r>
          </a:p>
        </p:txBody>
      </p:sp>
      <p:sp>
        <p:nvSpPr>
          <p:cNvPr id="30" name="Объект 3">
            <a:extLst>
              <a:ext uri="{FF2B5EF4-FFF2-40B4-BE49-F238E27FC236}">
                <a16:creationId xmlns:a16="http://schemas.microsoft.com/office/drawing/2014/main" xmlns="" id="{758AE6C2-D230-D502-C6CD-D57B1E0291F0}"/>
              </a:ext>
            </a:extLst>
          </p:cNvPr>
          <p:cNvSpPr txBox="1">
            <a:spLocks/>
          </p:cNvSpPr>
          <p:nvPr/>
        </p:nvSpPr>
        <p:spPr>
          <a:xfrm>
            <a:off x="457200" y="2174875"/>
            <a:ext cx="4040188" cy="39512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sz="1800" dirty="0"/>
              <a:t>Синдром вялого ребенка, тетрапарез</a:t>
            </a:r>
          </a:p>
          <a:p>
            <a:r>
              <a:rPr lang="ru-RU" sz="1800" dirty="0" err="1"/>
              <a:t>Полуптоз</a:t>
            </a:r>
            <a:r>
              <a:rPr lang="ru-RU" sz="1800" dirty="0"/>
              <a:t> век</a:t>
            </a:r>
          </a:p>
          <a:p>
            <a:r>
              <a:rPr lang="ru-RU" sz="1800" dirty="0"/>
              <a:t>Моно/парапарез</a:t>
            </a:r>
          </a:p>
          <a:p>
            <a:r>
              <a:rPr lang="ru-RU" sz="1800" dirty="0"/>
              <a:t>Нарушение толерантности к физической нагрузке</a:t>
            </a:r>
          </a:p>
        </p:txBody>
      </p:sp>
      <p:sp>
        <p:nvSpPr>
          <p:cNvPr id="31" name="Текст 4">
            <a:extLst>
              <a:ext uri="{FF2B5EF4-FFF2-40B4-BE49-F238E27FC236}">
                <a16:creationId xmlns:a16="http://schemas.microsoft.com/office/drawing/2014/main" xmlns="" id="{29C5A1BD-33C6-EFC0-0CF5-CE2219A242DD}"/>
              </a:ext>
            </a:extLst>
          </p:cNvPr>
          <p:cNvSpPr txBox="1">
            <a:spLocks/>
          </p:cNvSpPr>
          <p:nvPr/>
        </p:nvSpPr>
        <p:spPr>
          <a:xfrm>
            <a:off x="4644008" y="1556792"/>
            <a:ext cx="3969767" cy="6397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2400" b="1">
                <a:solidFill>
                  <a:srgbClr val="6A2970"/>
                </a:solidFill>
              </a:rPr>
              <a:t>Осмотр</a:t>
            </a:r>
            <a:endParaRPr lang="ru-RU" sz="2400" b="1" dirty="0">
              <a:solidFill>
                <a:srgbClr val="6A2970"/>
              </a:solidFill>
            </a:endParaRPr>
          </a:p>
        </p:txBody>
      </p:sp>
      <p:sp>
        <p:nvSpPr>
          <p:cNvPr id="32" name="Объект 5">
            <a:extLst>
              <a:ext uri="{FF2B5EF4-FFF2-40B4-BE49-F238E27FC236}">
                <a16:creationId xmlns:a16="http://schemas.microsoft.com/office/drawing/2014/main" xmlns="" id="{8ED15E85-B33F-20AB-2411-B68B56297A19}"/>
              </a:ext>
            </a:extLst>
          </p:cNvPr>
          <p:cNvSpPr txBox="1">
            <a:spLocks/>
          </p:cNvSpPr>
          <p:nvPr/>
        </p:nvSpPr>
        <p:spPr>
          <a:xfrm>
            <a:off x="4645025" y="2174875"/>
            <a:ext cx="4041775" cy="39512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sz="1800" dirty="0"/>
              <a:t>Ходьба на цыпочках</a:t>
            </a:r>
          </a:p>
          <a:p>
            <a:r>
              <a:rPr lang="ru-RU" sz="1800" dirty="0" err="1"/>
              <a:t>Псевдогипертрофии</a:t>
            </a:r>
            <a:r>
              <a:rPr lang="ru-RU" sz="1800" dirty="0"/>
              <a:t> мышц</a:t>
            </a:r>
          </a:p>
          <a:p>
            <a:r>
              <a:rPr lang="ru-RU" sz="1800" dirty="0"/>
              <a:t>Крыловидная лопатка</a:t>
            </a:r>
          </a:p>
          <a:p>
            <a:r>
              <a:rPr lang="ru-RU" sz="1800" dirty="0"/>
              <a:t>Асимметрия размеров конечностей</a:t>
            </a:r>
          </a:p>
          <a:p>
            <a:r>
              <a:rPr lang="ru-RU" sz="1800" dirty="0"/>
              <a:t>Гипертрофия мышц</a:t>
            </a:r>
          </a:p>
          <a:p>
            <a:pPr marL="0" indent="0">
              <a:buNone/>
            </a:pPr>
            <a:r>
              <a:rPr lang="ru-RU" sz="1800" dirty="0"/>
              <a:t/>
            </a:r>
            <a:br>
              <a:rPr lang="ru-RU" sz="1800" dirty="0"/>
            </a:br>
            <a:r>
              <a:rPr lang="ru-RU" sz="1800" i="1" dirty="0"/>
              <a:t>И другое:</a:t>
            </a:r>
            <a:r>
              <a:rPr lang="ru-RU" sz="1800" dirty="0"/>
              <a:t/>
            </a:r>
            <a:br>
              <a:rPr lang="ru-RU" sz="1800" dirty="0"/>
            </a:br>
            <a:endParaRPr lang="ru-RU" sz="1800" dirty="0"/>
          </a:p>
          <a:p>
            <a:r>
              <a:rPr lang="ru-RU" sz="1800" dirty="0"/>
              <a:t>Скованность в мышцах</a:t>
            </a:r>
          </a:p>
          <a:p>
            <a:r>
              <a:rPr lang="ru-RU" sz="1800" dirty="0"/>
              <a:t>Боли в ногах</a:t>
            </a:r>
          </a:p>
          <a:p>
            <a:r>
              <a:rPr lang="ru-RU" sz="1800" dirty="0"/>
              <a:t>Сухость кожи</a:t>
            </a:r>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944" y="4259728"/>
            <a:ext cx="2989677" cy="2242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3765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7014536"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sz="1400" dirty="0"/>
              <a:t>Структура отчета об ЭМГ-исследовании</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7" name="Объект 2">
            <a:extLst>
              <a:ext uri="{FF2B5EF4-FFF2-40B4-BE49-F238E27FC236}">
                <a16:creationId xmlns:a16="http://schemas.microsoft.com/office/drawing/2014/main" xmlns="" id="{1F29DA61-AD17-0595-A32D-298F63F28EA7}"/>
              </a:ext>
            </a:extLst>
          </p:cNvPr>
          <p:cNvSpPr>
            <a:spLocks noGrp="1"/>
          </p:cNvSpPr>
          <p:nvPr>
            <p:ph idx="1"/>
          </p:nvPr>
        </p:nvSpPr>
        <p:spPr>
          <a:xfrm>
            <a:off x="457200" y="1600200"/>
            <a:ext cx="8229600" cy="4525963"/>
          </a:xfrm>
        </p:spPr>
        <p:txBody>
          <a:bodyPr>
            <a:normAutofit/>
          </a:bodyPr>
          <a:lstStyle/>
          <a:p>
            <a:pPr marL="0" indent="0">
              <a:buNone/>
            </a:pPr>
            <a:r>
              <a:rPr lang="ru-RU" sz="1600" b="1" dirty="0">
                <a:solidFill>
                  <a:srgbClr val="6A2970"/>
                </a:solidFill>
              </a:rPr>
              <a:t>1. Текстовая часть</a:t>
            </a:r>
            <a:br>
              <a:rPr lang="ru-RU" sz="1600" b="1" dirty="0">
                <a:solidFill>
                  <a:srgbClr val="6A2970"/>
                </a:solidFill>
              </a:rPr>
            </a:br>
            <a:endParaRPr lang="ru-RU" sz="1600" b="1" dirty="0">
              <a:solidFill>
                <a:srgbClr val="6A2970"/>
              </a:solidFill>
            </a:endParaRPr>
          </a:p>
          <a:p>
            <a:r>
              <a:rPr lang="ru-RU" sz="1400" dirty="0" smtClean="0"/>
              <a:t>Паспортная часть</a:t>
            </a:r>
          </a:p>
          <a:p>
            <a:r>
              <a:rPr lang="ru-RU" sz="1400" dirty="0" smtClean="0"/>
              <a:t>Диагноз </a:t>
            </a:r>
            <a:r>
              <a:rPr lang="ru-RU" sz="1400" dirty="0"/>
              <a:t>направления</a:t>
            </a:r>
          </a:p>
          <a:p>
            <a:r>
              <a:rPr lang="ru-RU" sz="1400" dirty="0"/>
              <a:t>Дополнительные данные (данные осмотра, данные анамнеза, результаты инструментальных методов исследования, результаты предыдущих ЭМГ, данные о проведенном лечении)</a:t>
            </a:r>
          </a:p>
          <a:p>
            <a:r>
              <a:rPr lang="ru-RU" sz="1400" dirty="0" smtClean="0"/>
              <a:t>Заключение </a:t>
            </a:r>
            <a:r>
              <a:rPr lang="ru-RU" sz="1400" dirty="0"/>
              <a:t>– суммируем выявленные данные в компактное и исчерпывающее описание</a:t>
            </a:r>
          </a:p>
          <a:p>
            <a:r>
              <a:rPr lang="ru-RU" sz="1400" dirty="0"/>
              <a:t>Комментарий – необязательная (но очень полезная) часть заключения (перечисляет наиболее вероятные клинические состояния, при которых могут наблюдаться подобные изменения на ЭМГ, описывает ограничения метода, указывает на необходимость дополнительных исследований, описывает динамику по сравнению с предыдущими ЭМГ)</a:t>
            </a:r>
          </a:p>
          <a:p>
            <a:pPr marL="0" indent="0">
              <a:buNone/>
            </a:pPr>
            <a:r>
              <a:rPr lang="ru-RU" sz="1600" b="1" dirty="0">
                <a:solidFill>
                  <a:srgbClr val="6A2970"/>
                </a:solidFill>
              </a:rPr>
              <a:t/>
            </a:r>
            <a:br>
              <a:rPr lang="ru-RU" sz="1600" b="1" dirty="0">
                <a:solidFill>
                  <a:srgbClr val="6A2970"/>
                </a:solidFill>
              </a:rPr>
            </a:br>
            <a:r>
              <a:rPr lang="ru-RU" sz="1600" b="1" dirty="0">
                <a:solidFill>
                  <a:srgbClr val="6A2970"/>
                </a:solidFill>
              </a:rPr>
              <a:t>2. Табличные данные</a:t>
            </a:r>
          </a:p>
          <a:p>
            <a:pPr marL="0" indent="0">
              <a:buNone/>
            </a:pPr>
            <a:r>
              <a:rPr lang="ru-RU" sz="1600" b="1" dirty="0">
                <a:solidFill>
                  <a:srgbClr val="6A2970"/>
                </a:solidFill>
              </a:rPr>
              <a:t/>
            </a:r>
            <a:br>
              <a:rPr lang="ru-RU" sz="1600" b="1" dirty="0">
                <a:solidFill>
                  <a:srgbClr val="6A2970"/>
                </a:solidFill>
              </a:rPr>
            </a:br>
            <a:r>
              <a:rPr lang="ru-RU" sz="1600" b="1" dirty="0">
                <a:solidFill>
                  <a:srgbClr val="6A2970"/>
                </a:solidFill>
              </a:rPr>
              <a:t>3. Графические данные</a:t>
            </a:r>
          </a:p>
        </p:txBody>
      </p:sp>
    </p:spTree>
    <p:extLst>
      <p:ext uri="{BB962C8B-B14F-4D97-AF65-F5344CB8AC3E}">
        <p14:creationId xmlns:p14="http://schemas.microsoft.com/office/powerpoint/2010/main" val="1840120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7014536"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dirty="0"/>
              <a:t>Пример заключения</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5" name="Объект 2">
            <a:extLst>
              <a:ext uri="{FF2B5EF4-FFF2-40B4-BE49-F238E27FC236}">
                <a16:creationId xmlns:a16="http://schemas.microsoft.com/office/drawing/2014/main" xmlns="" id="{BC035A7D-2069-81A2-6AFA-ED62EF526710}"/>
              </a:ext>
            </a:extLst>
          </p:cNvPr>
          <p:cNvSpPr txBox="1">
            <a:spLocks/>
          </p:cNvSpPr>
          <p:nvPr/>
        </p:nvSpPr>
        <p:spPr>
          <a:xfrm>
            <a:off x="511149" y="1471685"/>
            <a:ext cx="8229600" cy="4273628"/>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2000" b="1" dirty="0">
                <a:solidFill>
                  <a:srgbClr val="6A2970"/>
                </a:solidFill>
              </a:rPr>
              <a:t>Диагноз направления: </a:t>
            </a:r>
            <a:r>
              <a:rPr lang="ru-RU" sz="2000" dirty="0"/>
              <a:t>травматическая невропатия лучевого нерва справа</a:t>
            </a:r>
            <a:br>
              <a:rPr lang="ru-RU" sz="2000" dirty="0"/>
            </a:br>
            <a:endParaRPr lang="ru-RU" sz="2000" dirty="0"/>
          </a:p>
          <a:p>
            <a:pPr marL="0" indent="0">
              <a:buNone/>
            </a:pPr>
            <a:r>
              <a:rPr lang="ru-RU" sz="2000" b="1" dirty="0">
                <a:solidFill>
                  <a:srgbClr val="6A2970"/>
                </a:solidFill>
              </a:rPr>
              <a:t>Дополнительные данные: </a:t>
            </a:r>
            <a:r>
              <a:rPr lang="ru-RU" sz="2000" dirty="0"/>
              <a:t>Закрытый перелом плечевой кости 5 дней назад, МОС пластиной 3 дня назад с последующим развитием </a:t>
            </a:r>
            <a:r>
              <a:rPr lang="ru-RU" sz="2000" dirty="0" err="1"/>
              <a:t>плегии</a:t>
            </a:r>
            <a:r>
              <a:rPr lang="ru-RU" sz="2000" dirty="0"/>
              <a:t> мышц-разгибателей кисти и пальцев кисти, анестезией в области анатомической табакерки</a:t>
            </a:r>
            <a:br>
              <a:rPr lang="ru-RU" sz="2000" dirty="0"/>
            </a:br>
            <a:endParaRPr lang="ru-RU" sz="2000" dirty="0"/>
          </a:p>
          <a:p>
            <a:pPr marL="0" indent="0">
              <a:buNone/>
            </a:pPr>
            <a:r>
              <a:rPr lang="ru-RU" sz="2000" b="1" dirty="0">
                <a:solidFill>
                  <a:srgbClr val="6A2970"/>
                </a:solidFill>
              </a:rPr>
              <a:t>Проведено исследование: </a:t>
            </a:r>
            <a:r>
              <a:rPr lang="ru-RU" sz="2000" dirty="0" err="1"/>
              <a:t>сЭМГ</a:t>
            </a:r>
            <a:r>
              <a:rPr lang="ru-RU" sz="2000" dirty="0"/>
              <a:t> лучевого, локтевого и срединного нерва, и ЭМГ </a:t>
            </a:r>
            <a:r>
              <a:rPr lang="en-US" sz="2000" dirty="0" err="1"/>
              <a:t>m.ext.carpi</a:t>
            </a:r>
            <a:r>
              <a:rPr lang="en-US" sz="2000" dirty="0"/>
              <a:t> radialis</a:t>
            </a:r>
            <a:r>
              <a:rPr lang="ru-RU" sz="2000" dirty="0"/>
              <a:t/>
            </a:r>
            <a:br>
              <a:rPr lang="ru-RU" sz="2000" dirty="0"/>
            </a:br>
            <a:endParaRPr lang="ru-RU" sz="2000" dirty="0"/>
          </a:p>
          <a:p>
            <a:pPr marL="0" indent="0">
              <a:buNone/>
            </a:pPr>
            <a:r>
              <a:rPr lang="ru-RU" sz="2000" b="1" dirty="0">
                <a:solidFill>
                  <a:srgbClr val="6A2970"/>
                </a:solidFill>
              </a:rPr>
              <a:t>Результаты исследования: </a:t>
            </a:r>
            <a:r>
              <a:rPr lang="ru-RU" sz="2000" dirty="0"/>
              <a:t>срединный и локтевой нервы в норме. При стимуляции лучевого нерва на предплечье и в нижней трети плеча М-ответ со сниженной до 1,8 мВ амплитудой, сенсорный ответ отсутствует, при стимуляции </a:t>
            </a:r>
            <a:r>
              <a:rPr lang="ru-RU" sz="2000" dirty="0" err="1"/>
              <a:t>проксимальнее</a:t>
            </a:r>
            <a:r>
              <a:rPr lang="ru-RU" sz="2000" dirty="0"/>
              <a:t> спиральной борозды М-ответ отсутствует. При </a:t>
            </a:r>
            <a:r>
              <a:rPr lang="ru-RU" sz="2000" dirty="0" err="1"/>
              <a:t>иЭМГ</a:t>
            </a:r>
            <a:r>
              <a:rPr lang="ru-RU" sz="2000" dirty="0"/>
              <a:t> </a:t>
            </a:r>
            <a:r>
              <a:rPr lang="en-US" sz="2000" dirty="0" err="1"/>
              <a:t>m.ext.carpi</a:t>
            </a:r>
            <a:r>
              <a:rPr lang="en-US" sz="2000" dirty="0"/>
              <a:t> radialis</a:t>
            </a:r>
            <a:r>
              <a:rPr lang="ru-RU" sz="2000" dirty="0"/>
              <a:t> спонтанной активности и ПДЕ не регистрируются</a:t>
            </a:r>
            <a:br>
              <a:rPr lang="ru-RU" sz="2000" dirty="0"/>
            </a:br>
            <a:endParaRPr lang="ru-RU" sz="2000" dirty="0"/>
          </a:p>
          <a:p>
            <a:pPr marL="0" indent="0">
              <a:buNone/>
            </a:pPr>
            <a:r>
              <a:rPr lang="ru-RU" sz="2000" b="1" dirty="0">
                <a:solidFill>
                  <a:srgbClr val="6A2970"/>
                </a:solidFill>
              </a:rPr>
              <a:t>Заключение: </a:t>
            </a:r>
            <a:r>
              <a:rPr lang="ru-RU" sz="2000" dirty="0"/>
              <a:t>признаки невропатии правого лучевого нерва на уровне средней трети плеча</a:t>
            </a:r>
            <a:br>
              <a:rPr lang="ru-RU" sz="2000" dirty="0"/>
            </a:br>
            <a:endParaRPr lang="ru-RU" sz="2000" dirty="0"/>
          </a:p>
          <a:p>
            <a:pPr marL="0" indent="0">
              <a:buNone/>
            </a:pPr>
            <a:r>
              <a:rPr lang="ru-RU" sz="2000" b="1" dirty="0">
                <a:solidFill>
                  <a:srgbClr val="6A2970"/>
                </a:solidFill>
              </a:rPr>
              <a:t>Комментарий: </a:t>
            </a:r>
            <a:r>
              <a:rPr lang="ru-RU" sz="2000" dirty="0"/>
              <a:t>Учитывая ранний срок после травмы точно определить степень повреждения нерва невозможно (возможные варианты – полное или частичное аксональное повреждение). Для верификации состояния рекомендуется УЗИ нерва, при необходимости – контроль  ЭМГ через 2 недели.</a:t>
            </a:r>
          </a:p>
          <a:p>
            <a:pPr marL="0" indent="0">
              <a:buNone/>
            </a:pPr>
            <a:endParaRPr lang="ru-RU" sz="2000" dirty="0"/>
          </a:p>
        </p:txBody>
      </p:sp>
    </p:spTree>
    <p:extLst>
      <p:ext uri="{BB962C8B-B14F-4D97-AF65-F5344CB8AC3E}">
        <p14:creationId xmlns:p14="http://schemas.microsoft.com/office/powerpoint/2010/main" val="1601438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1083656"/>
            <a:ext cx="9156056" cy="5786977"/>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pic>
        <p:nvPicPr>
          <p:cNvPr id="3" name="Picture 2">
            <a:extLst>
              <a:ext uri="{FF2B5EF4-FFF2-40B4-BE49-F238E27FC236}">
                <a16:creationId xmlns:a16="http://schemas.microsoft.com/office/drawing/2014/main" xmlns="" id="{E2D91698-188B-8149-CF9B-803E07812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177619"/>
            <a:ext cx="6264695" cy="6452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00685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4410552"/>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15" name="Объект 2">
            <a:extLst>
              <a:ext uri="{FF2B5EF4-FFF2-40B4-BE49-F238E27FC236}">
                <a16:creationId xmlns:a16="http://schemas.microsoft.com/office/drawing/2014/main" xmlns="" id="{D2B3962A-EA25-9DBC-C6AC-AE7241AC487C}"/>
              </a:ext>
            </a:extLst>
          </p:cNvPr>
          <p:cNvSpPr>
            <a:spLocks noGrp="1"/>
          </p:cNvSpPr>
          <p:nvPr>
            <p:ph idx="1"/>
          </p:nvPr>
        </p:nvSpPr>
        <p:spPr>
          <a:xfrm>
            <a:off x="467544" y="4437112"/>
            <a:ext cx="8219256" cy="1689051"/>
          </a:xfrm>
        </p:spPr>
        <p:txBody>
          <a:bodyPr>
            <a:normAutofit fontScale="62500" lnSpcReduction="20000"/>
          </a:bodyPr>
          <a:lstStyle/>
          <a:p>
            <a:pPr marL="0" indent="0">
              <a:buNone/>
            </a:pPr>
            <a:r>
              <a:rPr lang="ru-RU" i="1" dirty="0" smtClean="0"/>
              <a:t>ЭМГ </a:t>
            </a:r>
            <a:r>
              <a:rPr lang="ru-RU" i="1" dirty="0"/>
              <a:t>– важное дополнение к стандартному неврологическому осмотру с целью объективизации уровня поражения, уточнения характера процесса</a:t>
            </a:r>
          </a:p>
          <a:p>
            <a:pPr marL="0" indent="0">
              <a:buNone/>
            </a:pPr>
            <a:r>
              <a:rPr lang="ru-RU" dirty="0">
                <a:solidFill>
                  <a:srgbClr val="622E6D"/>
                </a:solidFill>
              </a:rPr>
              <a:t>При выявлении любых нейрофизиологических изменений необходим тщательный анализ причинно-следственной связи с клиническими проявлениями</a:t>
            </a:r>
          </a:p>
        </p:txBody>
      </p:sp>
      <p:sp>
        <p:nvSpPr>
          <p:cNvPr id="16" name="TextBox 15">
            <a:extLst>
              <a:ext uri="{FF2B5EF4-FFF2-40B4-BE49-F238E27FC236}">
                <a16:creationId xmlns:a16="http://schemas.microsoft.com/office/drawing/2014/main" xmlns="" id="{21546C45-BF74-0A3E-40B0-69A2B6E5CC4D}"/>
              </a:ext>
            </a:extLst>
          </p:cNvPr>
          <p:cNvSpPr txBox="1"/>
          <p:nvPr/>
        </p:nvSpPr>
        <p:spPr>
          <a:xfrm>
            <a:off x="1043608" y="190574"/>
            <a:ext cx="7345820" cy="3416320"/>
          </a:xfrm>
          <a:prstGeom prst="rect">
            <a:avLst/>
          </a:prstGeom>
          <a:noFill/>
        </p:spPr>
        <p:txBody>
          <a:bodyPr wrap="square" rtlCol="0">
            <a:spAutoFit/>
          </a:bodyPr>
          <a:lstStyle/>
          <a:p>
            <a:r>
              <a:rPr lang="ru-RU" b="1" dirty="0">
                <a:solidFill>
                  <a:schemeClr val="bg1"/>
                </a:solidFill>
              </a:rPr>
              <a:t>                                        Главные правила ЭМГ </a:t>
            </a:r>
          </a:p>
          <a:p>
            <a:endParaRPr lang="ru-RU" b="1" dirty="0">
              <a:solidFill>
                <a:schemeClr val="bg1"/>
              </a:solidFill>
            </a:endParaRPr>
          </a:p>
          <a:p>
            <a:endParaRPr lang="ru-RU" b="1" dirty="0">
              <a:solidFill>
                <a:schemeClr val="bg1"/>
              </a:solidFill>
            </a:endParaRPr>
          </a:p>
          <a:p>
            <a:r>
              <a:rPr lang="ru-RU" b="1" dirty="0">
                <a:solidFill>
                  <a:schemeClr val="bg1"/>
                </a:solidFill>
              </a:rPr>
              <a:t>ЭМГ дополняет клинику                                    есть сомнение - думайте</a:t>
            </a:r>
          </a:p>
          <a:p>
            <a:r>
              <a:rPr lang="ru-RU" b="1" dirty="0">
                <a:solidFill>
                  <a:schemeClr val="bg1"/>
                </a:solidFill>
              </a:rPr>
              <a:t>                                                                                   о техническом факторе</a:t>
            </a:r>
          </a:p>
          <a:p>
            <a:endParaRPr lang="ru-RU" b="1" dirty="0">
              <a:solidFill>
                <a:schemeClr val="bg1"/>
              </a:solidFill>
            </a:endParaRPr>
          </a:p>
          <a:p>
            <a:r>
              <a:rPr lang="ru-RU" b="1" dirty="0">
                <a:solidFill>
                  <a:schemeClr val="bg1"/>
                </a:solidFill>
              </a:rPr>
              <a:t>Как соотносятся данные ЭМГ                             Сомнение остается -</a:t>
            </a:r>
          </a:p>
          <a:p>
            <a:r>
              <a:rPr lang="ru-RU" b="1" dirty="0">
                <a:solidFill>
                  <a:schemeClr val="bg1"/>
                </a:solidFill>
              </a:rPr>
              <a:t> и клиника?                                                              пересмотрите больного</a:t>
            </a:r>
          </a:p>
          <a:p>
            <a:endParaRPr lang="ru-RU" b="1" dirty="0">
              <a:solidFill>
                <a:schemeClr val="bg1"/>
              </a:solidFill>
            </a:endParaRPr>
          </a:p>
          <a:p>
            <a:r>
              <a:rPr lang="ru-RU" b="1" dirty="0">
                <a:solidFill>
                  <a:schemeClr val="bg1"/>
                </a:solidFill>
              </a:rPr>
              <a:t>Всегда думайте о                                                   Когда сомневаетесь не </a:t>
            </a:r>
          </a:p>
          <a:p>
            <a:r>
              <a:rPr lang="ru-RU" b="1" dirty="0">
                <a:solidFill>
                  <a:schemeClr val="bg1"/>
                </a:solidFill>
              </a:rPr>
              <a:t>клинико-электрофизиологических                   приписывайте диагноз</a:t>
            </a:r>
          </a:p>
          <a:p>
            <a:r>
              <a:rPr lang="ru-RU" b="1" dirty="0">
                <a:solidFill>
                  <a:schemeClr val="bg1"/>
                </a:solidFill>
              </a:rPr>
              <a:t>корреляциях</a:t>
            </a:r>
          </a:p>
        </p:txBody>
      </p:sp>
      <p:cxnSp>
        <p:nvCxnSpPr>
          <p:cNvPr id="17" name="Прямая со стрелкой 16">
            <a:extLst>
              <a:ext uri="{FF2B5EF4-FFF2-40B4-BE49-F238E27FC236}">
                <a16:creationId xmlns:a16="http://schemas.microsoft.com/office/drawing/2014/main" xmlns="" id="{4E7D5BD0-0367-4871-161A-81215AB12B74}"/>
              </a:ext>
            </a:extLst>
          </p:cNvPr>
          <p:cNvCxnSpPr/>
          <p:nvPr/>
        </p:nvCxnSpPr>
        <p:spPr>
          <a:xfrm flipH="1">
            <a:off x="2987824" y="562665"/>
            <a:ext cx="1368152" cy="360040"/>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a:extLst>
              <a:ext uri="{FF2B5EF4-FFF2-40B4-BE49-F238E27FC236}">
                <a16:creationId xmlns:a16="http://schemas.microsoft.com/office/drawing/2014/main" xmlns="" id="{5D74A4C3-9F6D-A33E-0383-1DAB4D24B538}"/>
              </a:ext>
            </a:extLst>
          </p:cNvPr>
          <p:cNvCxnSpPr/>
          <p:nvPr/>
        </p:nvCxnSpPr>
        <p:spPr>
          <a:xfrm>
            <a:off x="4355976" y="548680"/>
            <a:ext cx="1512168" cy="374025"/>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a:extLst>
              <a:ext uri="{FF2B5EF4-FFF2-40B4-BE49-F238E27FC236}">
                <a16:creationId xmlns:a16="http://schemas.microsoft.com/office/drawing/2014/main" xmlns="" id="{4C2B2DE3-B904-9A09-0C26-3172AC9DC5DF}"/>
              </a:ext>
            </a:extLst>
          </p:cNvPr>
          <p:cNvCxnSpPr/>
          <p:nvPr/>
        </p:nvCxnSpPr>
        <p:spPr>
          <a:xfrm>
            <a:off x="2123728" y="1772816"/>
            <a:ext cx="0" cy="288032"/>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a:extLst>
              <a:ext uri="{FF2B5EF4-FFF2-40B4-BE49-F238E27FC236}">
                <a16:creationId xmlns:a16="http://schemas.microsoft.com/office/drawing/2014/main" xmlns="" id="{638E1CC1-8C62-D853-9124-24AAAB4ED115}"/>
              </a:ext>
            </a:extLst>
          </p:cNvPr>
          <p:cNvCxnSpPr/>
          <p:nvPr/>
        </p:nvCxnSpPr>
        <p:spPr>
          <a:xfrm>
            <a:off x="6732240" y="1896423"/>
            <a:ext cx="0" cy="288032"/>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a:extLst>
              <a:ext uri="{FF2B5EF4-FFF2-40B4-BE49-F238E27FC236}">
                <a16:creationId xmlns:a16="http://schemas.microsoft.com/office/drawing/2014/main" xmlns="" id="{46158A00-19D5-84EF-DB39-3F375480A357}"/>
              </a:ext>
            </a:extLst>
          </p:cNvPr>
          <p:cNvCxnSpPr/>
          <p:nvPr/>
        </p:nvCxnSpPr>
        <p:spPr>
          <a:xfrm>
            <a:off x="2172770" y="3007794"/>
            <a:ext cx="0" cy="288032"/>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a:extLst>
              <a:ext uri="{FF2B5EF4-FFF2-40B4-BE49-F238E27FC236}">
                <a16:creationId xmlns:a16="http://schemas.microsoft.com/office/drawing/2014/main" xmlns="" id="{0E3E34F2-1530-13A6-642A-65F4BB095A1C}"/>
              </a:ext>
            </a:extLst>
          </p:cNvPr>
          <p:cNvCxnSpPr/>
          <p:nvPr/>
        </p:nvCxnSpPr>
        <p:spPr>
          <a:xfrm>
            <a:off x="6732240" y="2780928"/>
            <a:ext cx="0" cy="288032"/>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675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a:extLst>
              <a:ext uri="{FF2B5EF4-FFF2-40B4-BE49-F238E27FC236}">
                <a16:creationId xmlns:a16="http://schemas.microsoft.com/office/drawing/2014/main" xmlns="" id="{6D1FC919-48A0-CCBD-DD45-BD6B1FBCB2A3}"/>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5"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pic>
        <p:nvPicPr>
          <p:cNvPr id="6"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2"/>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060848"/>
            <a:ext cx="1944216"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Выгнутая вниз стрелка 6"/>
          <p:cNvSpPr/>
          <p:nvPr/>
        </p:nvSpPr>
        <p:spPr>
          <a:xfrm rot="10800000">
            <a:off x="4370601" y="2564904"/>
            <a:ext cx="3096344" cy="756084"/>
          </a:xfrm>
          <a:prstGeom prst="curved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solidFill>
                <a:schemeClr val="tx1"/>
              </a:solidFill>
            </a:endParaRPr>
          </a:p>
        </p:txBody>
      </p:sp>
      <p:sp>
        <p:nvSpPr>
          <p:cNvPr id="9" name="Выгнутая вниз стрелка 8"/>
          <p:cNvSpPr/>
          <p:nvPr/>
        </p:nvSpPr>
        <p:spPr>
          <a:xfrm>
            <a:off x="4473288" y="3821940"/>
            <a:ext cx="3096344" cy="720080"/>
          </a:xfrm>
          <a:prstGeom prst="curved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solidFill>
                <a:schemeClr val="tx1"/>
              </a:solidFill>
            </a:endParaRPr>
          </a:p>
        </p:txBody>
      </p:sp>
      <p:sp>
        <p:nvSpPr>
          <p:cNvPr id="11" name="TextBox 10"/>
          <p:cNvSpPr txBox="1"/>
          <p:nvPr/>
        </p:nvSpPr>
        <p:spPr>
          <a:xfrm>
            <a:off x="4572000" y="1772816"/>
            <a:ext cx="3600400" cy="707886"/>
          </a:xfrm>
          <a:prstGeom prst="rect">
            <a:avLst/>
          </a:prstGeom>
          <a:noFill/>
        </p:spPr>
        <p:txBody>
          <a:bodyPr wrap="square" rtlCol="0">
            <a:spAutoFit/>
          </a:bodyPr>
          <a:lstStyle/>
          <a:p>
            <a:r>
              <a:rPr lang="ru-RU" sz="4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невролог</a:t>
            </a:r>
            <a:endParaRPr lang="ru-RU" sz="4000" dirty="0"/>
          </a:p>
        </p:txBody>
      </p:sp>
      <p:sp>
        <p:nvSpPr>
          <p:cNvPr id="14" name="Прямоугольник 13"/>
          <p:cNvSpPr/>
          <p:nvPr/>
        </p:nvSpPr>
        <p:spPr>
          <a:xfrm>
            <a:off x="3172321" y="4542020"/>
            <a:ext cx="5607670" cy="707886"/>
          </a:xfrm>
          <a:prstGeom prst="rect">
            <a:avLst/>
          </a:prstGeom>
        </p:spPr>
        <p:txBody>
          <a:bodyPr wrap="square">
            <a:spAutoFit/>
          </a:bodyPr>
          <a:lstStyle/>
          <a:p>
            <a:pPr lvl="0" algn="ctr"/>
            <a:r>
              <a:rPr lang="ru-RU"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нейрофизиолог</a:t>
            </a:r>
            <a:endParaRPr lang="ru-RU"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2134299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4" name="Объект 2">
            <a:extLst>
              <a:ext uri="{FF2B5EF4-FFF2-40B4-BE49-F238E27FC236}">
                <a16:creationId xmlns:a16="http://schemas.microsoft.com/office/drawing/2014/main" xmlns="" id="{8F32270D-411B-BE59-8AF7-C723A2A8A9F6}"/>
              </a:ext>
            </a:extLst>
          </p:cNvPr>
          <p:cNvSpPr>
            <a:spLocks noGrp="1"/>
          </p:cNvSpPr>
          <p:nvPr>
            <p:ph idx="1"/>
          </p:nvPr>
        </p:nvSpPr>
        <p:spPr>
          <a:xfrm>
            <a:off x="539630" y="4548261"/>
            <a:ext cx="8147248" cy="1401019"/>
          </a:xfrm>
        </p:spPr>
        <p:txBody>
          <a:bodyPr>
            <a:normAutofit fontScale="92500"/>
          </a:bodyPr>
          <a:lstStyle/>
          <a:p>
            <a:pPr marL="0" indent="0" algn="ctr">
              <a:buNone/>
            </a:pPr>
            <a:r>
              <a:rPr lang="ru-RU" sz="2400" dirty="0"/>
              <a:t>Эрик </a:t>
            </a:r>
            <a:r>
              <a:rPr lang="ru-RU" sz="2400" dirty="0" err="1"/>
              <a:t>Шталберг</a:t>
            </a:r>
            <a:r>
              <a:rPr lang="ru-RU" sz="2400" dirty="0"/>
              <a:t>: </a:t>
            </a:r>
            <a:r>
              <a:rPr lang="en-US" sz="2400" b="1" dirty="0">
                <a:solidFill>
                  <a:srgbClr val="622E6D"/>
                </a:solidFill>
              </a:rPr>
              <a:t>“</a:t>
            </a:r>
            <a:r>
              <a:rPr lang="ru-RU" sz="2400" b="1" dirty="0">
                <a:solidFill>
                  <a:srgbClr val="622E6D"/>
                </a:solidFill>
              </a:rPr>
              <a:t>результаты должны быть гармоничны</a:t>
            </a:r>
            <a:r>
              <a:rPr lang="en-US" sz="2400" b="1" dirty="0">
                <a:solidFill>
                  <a:srgbClr val="622E6D"/>
                </a:solidFill>
              </a:rPr>
              <a:t>”</a:t>
            </a:r>
            <a:endParaRPr lang="ru-RU" sz="2400" b="1" dirty="0">
              <a:solidFill>
                <a:srgbClr val="622E6D"/>
              </a:solidFill>
            </a:endParaRPr>
          </a:p>
          <a:p>
            <a:pPr marL="0" indent="0" algn="ctr">
              <a:buNone/>
            </a:pPr>
            <a:r>
              <a:rPr lang="ru-RU" dirty="0"/>
              <a:t>                                                                  </a:t>
            </a:r>
            <a:r>
              <a:rPr lang="ru-RU" sz="1800" b="1" dirty="0"/>
              <a:t>но </a:t>
            </a:r>
          </a:p>
          <a:p>
            <a:pPr marL="0" indent="0" algn="ctr">
              <a:buNone/>
            </a:pPr>
            <a:r>
              <a:rPr lang="ru-RU" sz="1800" b="1" dirty="0"/>
              <a:t>                                                                        </a:t>
            </a:r>
            <a:r>
              <a:rPr lang="ru-RU" sz="1800" b="1" dirty="0" smtClean="0"/>
              <a:t>Будьте </a:t>
            </a:r>
            <a:r>
              <a:rPr lang="ru-RU" sz="1800" b="1" dirty="0"/>
              <a:t>открыты для неожиданного.</a:t>
            </a:r>
          </a:p>
        </p:txBody>
      </p:sp>
      <p:pic>
        <p:nvPicPr>
          <p:cNvPr id="5" name="Picture 2">
            <a:extLst>
              <a:ext uri="{FF2B5EF4-FFF2-40B4-BE49-F238E27FC236}">
                <a16:creationId xmlns:a16="http://schemas.microsoft.com/office/drawing/2014/main" xmlns="" id="{1FD1201B-2998-05E6-4080-06F97E6E3A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511" y="1484784"/>
            <a:ext cx="7247487" cy="2804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84669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5" name="logo эпилепсия56.png" descr="logo эпилепсия56.png"/>
          <p:cNvPicPr>
            <a:picLocks noChangeAspect="1"/>
          </p:cNvPicPr>
          <p:nvPr/>
        </p:nvPicPr>
        <p:blipFill>
          <a:blip r:embed="rId2"/>
          <a:stretch>
            <a:fillRect/>
          </a:stretch>
        </p:blipFill>
        <p:spPr>
          <a:xfrm>
            <a:off x="465137" y="420687"/>
            <a:ext cx="2330451" cy="604838"/>
          </a:xfrm>
          <a:prstGeom prst="rect">
            <a:avLst/>
          </a:prstGeom>
          <a:ln w="12700">
            <a:miter lim="400000"/>
          </a:ln>
        </p:spPr>
      </p:pic>
      <p:sp>
        <p:nvSpPr>
          <p:cNvPr id="1006" name="Прямоугольник"/>
          <p:cNvSpPr/>
          <p:nvPr/>
        </p:nvSpPr>
        <p:spPr>
          <a:xfrm>
            <a:off x="-6350" y="2097088"/>
            <a:ext cx="9156700" cy="893763"/>
          </a:xfrm>
          <a:prstGeom prst="rect">
            <a:avLst/>
          </a:prstGeom>
          <a:solidFill>
            <a:srgbClr val="622E6D"/>
          </a:solidFill>
          <a:ln w="12700">
            <a:miter lim="400000"/>
          </a:ln>
        </p:spPr>
        <p:txBody>
          <a:bodyPr lIns="45719" rIns="45719" anchor="ctr"/>
          <a:lstStyle/>
          <a:p>
            <a:endParaRPr/>
          </a:p>
        </p:txBody>
      </p:sp>
      <p:sp>
        <p:nvSpPr>
          <p:cNvPr id="1007" name="Заголовок 1"/>
          <p:cNvSpPr txBox="1"/>
          <p:nvPr/>
        </p:nvSpPr>
        <p:spPr>
          <a:xfrm>
            <a:off x="325438" y="2146300"/>
            <a:ext cx="8493126" cy="7953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a:lnSpc>
                <a:spcPct val="150000"/>
              </a:lnSpc>
              <a:defRPr sz="1700" cap="all">
                <a:solidFill>
                  <a:srgbClr val="FFFFFF"/>
                </a:solidFill>
                <a:latin typeface="AvantGardeGothicC"/>
                <a:ea typeface="AvantGardeGothicC"/>
                <a:cs typeface="AvantGardeGothicC"/>
                <a:sym typeface="AvantGardeGothicC"/>
              </a:defRPr>
            </a:lvl1pPr>
          </a:lstStyle>
          <a:p>
            <a:r>
              <a:t>Спасибо за внимание</a:t>
            </a:r>
          </a:p>
        </p:txBody>
      </p:sp>
      <p:sp>
        <p:nvSpPr>
          <p:cNvPr id="1008" name="ОРЕНБУРГ - 20.10.2023"/>
          <p:cNvSpPr txBox="1"/>
          <p:nvPr/>
        </p:nvSpPr>
        <p:spPr>
          <a:xfrm>
            <a:off x="1516062" y="5410200"/>
            <a:ext cx="1602420" cy="2238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100" u="sng">
                <a:solidFill>
                  <a:srgbClr val="0000FF"/>
                </a:solidFill>
                <a:uFill>
                  <a:solidFill>
                    <a:srgbClr val="0000FF"/>
                  </a:solidFill>
                </a:uFill>
                <a:latin typeface="AvantGardeGothicC"/>
                <a:ea typeface="AvantGardeGothicC"/>
                <a:cs typeface="AvantGardeGothicC"/>
                <a:sym typeface="AvantGardeGothicC"/>
                <a:hlinkClick r:id="rId3"/>
              </a:defRPr>
            </a:lvl1pPr>
          </a:lstStyle>
          <a:p>
            <a:pPr>
              <a:defRPr u="none">
                <a:solidFill>
                  <a:srgbClr val="000000"/>
                </a:solidFill>
                <a:uFillTx/>
              </a:defRPr>
            </a:pPr>
            <a:r>
              <a:rPr u="sng">
                <a:solidFill>
                  <a:srgbClr val="0000FF"/>
                </a:solidFill>
                <a:uFill>
                  <a:solidFill>
                    <a:srgbClr val="0000FF"/>
                  </a:solidFill>
                </a:uFill>
                <a:hlinkClick r:id="rId3"/>
              </a:rPr>
              <a:t>Подпишись на группу</a:t>
            </a:r>
          </a:p>
        </p:txBody>
      </p:sp>
      <p:sp>
        <p:nvSpPr>
          <p:cNvPr id="1009" name="Прямоугольник 7"/>
          <p:cNvSpPr/>
          <p:nvPr/>
        </p:nvSpPr>
        <p:spPr>
          <a:xfrm>
            <a:off x="5670550" y="5407025"/>
            <a:ext cx="2008189" cy="228088"/>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200" b="1">
                <a:solidFill>
                  <a:srgbClr val="5B316A"/>
                </a:solidFill>
                <a:latin typeface="AvantGardeGothicC"/>
                <a:ea typeface="AvantGardeGothicC"/>
                <a:cs typeface="AvantGardeGothicC"/>
                <a:sym typeface="AvantGardeGothicC"/>
              </a:defRPr>
            </a:lvl1pPr>
          </a:lstStyle>
          <a:p>
            <a:r>
              <a:rPr dirty="0"/>
              <a:t>ЭПИЛЕПСИЯ56.РФ</a:t>
            </a:r>
          </a:p>
        </p:txBody>
      </p:sp>
      <p:pic>
        <p:nvPicPr>
          <p:cNvPr id="1010" name="Picture 2" descr="Picture 2"/>
          <p:cNvPicPr>
            <a:picLocks noChangeAspect="1"/>
          </p:cNvPicPr>
          <p:nvPr/>
        </p:nvPicPr>
        <p:blipFill>
          <a:blip r:embed="rId4"/>
          <a:srcRect l="24460" t="21478" r="24460" b="42632"/>
          <a:stretch>
            <a:fillRect/>
          </a:stretch>
        </p:blipFill>
        <p:spPr>
          <a:xfrm>
            <a:off x="1465262" y="3602037"/>
            <a:ext cx="1703388" cy="1698626"/>
          </a:xfrm>
          <a:prstGeom prst="rect">
            <a:avLst/>
          </a:prstGeom>
          <a:ln w="12700">
            <a:miter lim="400000"/>
          </a:ln>
        </p:spPr>
      </p:pic>
      <p:pic>
        <p:nvPicPr>
          <p:cNvPr id="1011" name="vk.png" descr="vk.png">
            <a:hlinkClick r:id="rId3"/>
          </p:cNvPr>
          <p:cNvPicPr>
            <a:picLocks noChangeAspect="1"/>
          </p:cNvPicPr>
          <p:nvPr/>
        </p:nvPicPr>
        <p:blipFill>
          <a:blip r:embed="rId5"/>
          <a:stretch>
            <a:fillRect/>
          </a:stretch>
        </p:blipFill>
        <p:spPr>
          <a:xfrm>
            <a:off x="2127250" y="5741987"/>
            <a:ext cx="379414" cy="379413"/>
          </a:xfrm>
          <a:prstGeom prst="rect">
            <a:avLst/>
          </a:prstGeom>
          <a:ln w="12700">
            <a:miter lim="400000"/>
          </a:ln>
        </p:spPr>
      </p:pic>
      <p:sp>
        <p:nvSpPr>
          <p:cNvPr id="1012" name="ОРЕНБУРГ - 20.10.2023"/>
          <p:cNvSpPr txBox="1"/>
          <p:nvPr/>
        </p:nvSpPr>
        <p:spPr>
          <a:xfrm>
            <a:off x="7024688" y="474662"/>
            <a:ext cx="1448469" cy="2616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100">
                <a:latin typeface="AvantGardeGothicC"/>
                <a:ea typeface="AvantGardeGothicC"/>
                <a:cs typeface="AvantGardeGothicC"/>
                <a:sym typeface="AvantGardeGothicC"/>
              </a:defRPr>
            </a:lvl1pPr>
          </a:lstStyle>
          <a:p>
            <a:r>
              <a:rPr lang="ru-RU" dirty="0"/>
              <a:t>Оренбург – 27.03.2026</a:t>
            </a:r>
          </a:p>
        </p:txBody>
      </p:sp>
      <p:pic>
        <p:nvPicPr>
          <p:cNvPr id="1013" name="qr-code.png" descr="qr-code.png"/>
          <p:cNvPicPr>
            <a:picLocks noChangeAspect="1"/>
          </p:cNvPicPr>
          <p:nvPr/>
        </p:nvPicPr>
        <p:blipFill>
          <a:blip r:embed="rId6"/>
          <a:stretch>
            <a:fillRect/>
          </a:stretch>
        </p:blipFill>
        <p:spPr>
          <a:xfrm>
            <a:off x="5770562" y="3556000"/>
            <a:ext cx="1790701" cy="1792289"/>
          </a:xfrm>
          <a:prstGeom prst="rect">
            <a:avLst/>
          </a:prstGeom>
          <a:ln w="12700">
            <a:miter lim="400000"/>
          </a:ln>
        </p:spPr>
      </p:pic>
      <p:pic>
        <p:nvPicPr>
          <p:cNvPr id="1014" name="web-2.png" descr="web-2.png"/>
          <p:cNvPicPr>
            <a:picLocks noChangeAspect="1"/>
          </p:cNvPicPr>
          <p:nvPr/>
        </p:nvPicPr>
        <p:blipFill>
          <a:blip r:embed="rId7"/>
          <a:stretch>
            <a:fillRect/>
          </a:stretch>
        </p:blipFill>
        <p:spPr>
          <a:xfrm>
            <a:off x="6475412" y="5741987"/>
            <a:ext cx="381001" cy="379413"/>
          </a:xfrm>
          <a:prstGeom prst="rect">
            <a:avLst/>
          </a:prstGeom>
          <a:ln w="12700">
            <a:miter lim="400000"/>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5778383"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sz="1400" dirty="0"/>
              <a:t>Классификация </a:t>
            </a:r>
            <a:r>
              <a:rPr lang="ru-RU" sz="1400" dirty="0" smtClean="0"/>
              <a:t>основных и дополнительных </a:t>
            </a:r>
            <a:r>
              <a:rPr lang="ru-RU" sz="1400" dirty="0"/>
              <a:t>методик ЭМГ</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4" name="Прямоугольник 3">
            <a:extLst>
              <a:ext uri="{FF2B5EF4-FFF2-40B4-BE49-F238E27FC236}">
                <a16:creationId xmlns:a16="http://schemas.microsoft.com/office/drawing/2014/main" xmlns="" id="{B3FF5B51-848D-A111-42F3-EB4CADF5E3E5}"/>
              </a:ext>
            </a:extLst>
          </p:cNvPr>
          <p:cNvSpPr/>
          <p:nvPr/>
        </p:nvSpPr>
        <p:spPr>
          <a:xfrm>
            <a:off x="539552" y="1361774"/>
            <a:ext cx="3888432" cy="4616648"/>
          </a:xfrm>
          <a:prstGeom prst="rect">
            <a:avLst/>
          </a:prstGeom>
        </p:spPr>
        <p:txBody>
          <a:bodyPr wrap="square">
            <a:spAutoFit/>
          </a:bodyPr>
          <a:lstStyle/>
          <a:p>
            <a:pPr lvl="0"/>
            <a:r>
              <a:rPr lang="ru-RU" sz="1400" b="1" i="1" dirty="0">
                <a:solidFill>
                  <a:srgbClr val="6A2970"/>
                </a:solidFill>
              </a:rPr>
              <a:t>Исследование проведения по нерву</a:t>
            </a:r>
          </a:p>
          <a:p>
            <a:pPr lvl="0"/>
            <a:endParaRPr lang="ru-RU" sz="1400" dirty="0"/>
          </a:p>
          <a:p>
            <a:pPr lvl="1"/>
            <a:r>
              <a:rPr lang="ru-RU" sz="1400" i="1" dirty="0"/>
              <a:t>Исследование моторного проведения</a:t>
            </a:r>
            <a:endParaRPr lang="ru-RU" sz="1400" dirty="0"/>
          </a:p>
          <a:p>
            <a:pPr lvl="1"/>
            <a:r>
              <a:rPr lang="ru-RU" sz="1400" i="1" dirty="0"/>
              <a:t>Исследование сенсорного проведения</a:t>
            </a:r>
            <a:endParaRPr lang="ru-RU" sz="1400" dirty="0"/>
          </a:p>
          <a:p>
            <a:pPr lvl="1"/>
            <a:r>
              <a:rPr lang="ru-RU" sz="1400" i="1" dirty="0"/>
              <a:t>Исследование </a:t>
            </a:r>
            <a:r>
              <a:rPr lang="en-US" sz="1400" i="1" dirty="0"/>
              <a:t>F</a:t>
            </a:r>
            <a:r>
              <a:rPr lang="ru-RU" sz="1400" i="1" dirty="0"/>
              <a:t>-волны</a:t>
            </a:r>
            <a:endParaRPr lang="ru-RU" sz="1400" dirty="0"/>
          </a:p>
          <a:p>
            <a:pPr lvl="1"/>
            <a:r>
              <a:rPr lang="ru-RU" sz="1400" i="1" dirty="0"/>
              <a:t>Исследование Н-рефлекса</a:t>
            </a:r>
            <a:endParaRPr lang="ru-RU" sz="1400" dirty="0"/>
          </a:p>
          <a:p>
            <a:pPr lvl="1"/>
            <a:r>
              <a:rPr lang="ru-RU" sz="1400" i="1" dirty="0" err="1"/>
              <a:t>Инчинг</a:t>
            </a:r>
            <a:endParaRPr lang="ru-RU" sz="1400" dirty="0"/>
          </a:p>
          <a:p>
            <a:pPr lvl="2"/>
            <a:r>
              <a:rPr lang="ru-RU" sz="1400" i="1" dirty="0"/>
              <a:t>Моторный </a:t>
            </a:r>
            <a:r>
              <a:rPr lang="ru-RU" sz="1400" i="1" dirty="0" err="1"/>
              <a:t>инчинг</a:t>
            </a:r>
            <a:endParaRPr lang="ru-RU" sz="1400" dirty="0"/>
          </a:p>
          <a:p>
            <a:pPr lvl="2"/>
            <a:r>
              <a:rPr lang="ru-RU" sz="1400" i="1" dirty="0"/>
              <a:t>Сенсорный </a:t>
            </a:r>
            <a:r>
              <a:rPr lang="ru-RU" sz="1400" i="1" dirty="0" err="1"/>
              <a:t>инчинг</a:t>
            </a:r>
            <a:endParaRPr lang="ru-RU" sz="1400" dirty="0"/>
          </a:p>
          <a:p>
            <a:pPr lvl="1"/>
            <a:r>
              <a:rPr lang="ru-RU" sz="1400" i="1" dirty="0"/>
              <a:t>Сравнительные методики</a:t>
            </a:r>
            <a:endParaRPr lang="ru-RU" sz="1400" dirty="0"/>
          </a:p>
          <a:p>
            <a:pPr lvl="1"/>
            <a:r>
              <a:rPr lang="ru-RU" sz="1400" i="1" dirty="0"/>
              <a:t>Метод коллизии</a:t>
            </a:r>
            <a:endParaRPr lang="ru-RU" sz="1400" dirty="0"/>
          </a:p>
          <a:p>
            <a:pPr lvl="2"/>
            <a:r>
              <a:rPr lang="ru-RU" sz="1400" i="1" dirty="0"/>
              <a:t>Коллизия по моторным волокнам</a:t>
            </a:r>
            <a:endParaRPr lang="ru-RU" sz="1400" dirty="0"/>
          </a:p>
          <a:p>
            <a:pPr lvl="2"/>
            <a:r>
              <a:rPr lang="ru-RU" sz="1400" i="1" dirty="0"/>
              <a:t>Коллизия по сенсорным волокнам</a:t>
            </a:r>
          </a:p>
          <a:p>
            <a:pPr lvl="2"/>
            <a:endParaRPr lang="ru-RU" sz="1400" dirty="0"/>
          </a:p>
          <a:p>
            <a:pPr lvl="0"/>
            <a:r>
              <a:rPr lang="ru-RU" sz="1400" b="1" i="1" dirty="0">
                <a:solidFill>
                  <a:srgbClr val="6A2970"/>
                </a:solidFill>
              </a:rPr>
              <a:t>Нервно-мышечные нарушения</a:t>
            </a:r>
          </a:p>
          <a:p>
            <a:pPr lvl="0"/>
            <a:endParaRPr lang="ru-RU" sz="1400" dirty="0"/>
          </a:p>
          <a:p>
            <a:pPr lvl="1"/>
            <a:r>
              <a:rPr lang="ru-RU" sz="1400" i="1" dirty="0"/>
              <a:t>Низкочастотная стимуляция</a:t>
            </a:r>
            <a:endParaRPr lang="ru-RU" sz="1400" dirty="0"/>
          </a:p>
          <a:p>
            <a:pPr lvl="1"/>
            <a:r>
              <a:rPr lang="ru-RU" sz="1400" i="1" dirty="0"/>
              <a:t>Высокочастотная стимуляция (</a:t>
            </a:r>
            <a:r>
              <a:rPr lang="ru-RU" sz="1400" i="1" dirty="0" err="1"/>
              <a:t>тетанизация</a:t>
            </a:r>
            <a:r>
              <a:rPr lang="ru-RU" sz="1400" i="1" dirty="0"/>
              <a:t>)</a:t>
            </a:r>
            <a:endParaRPr lang="ru-RU" sz="1400" dirty="0"/>
          </a:p>
          <a:p>
            <a:pPr lvl="1"/>
            <a:r>
              <a:rPr lang="ru-RU" sz="1400" i="1" dirty="0"/>
              <a:t>Фармакологические пробы</a:t>
            </a:r>
            <a:endParaRPr lang="ru-RU" sz="1400" dirty="0"/>
          </a:p>
          <a:p>
            <a:pPr lvl="1"/>
            <a:r>
              <a:rPr lang="ru-RU" sz="1400" i="1" dirty="0"/>
              <a:t>Нагрузочные пробы</a:t>
            </a:r>
            <a:endParaRPr lang="ru-RU" sz="1400" dirty="0"/>
          </a:p>
        </p:txBody>
      </p:sp>
      <p:sp>
        <p:nvSpPr>
          <p:cNvPr id="5" name="Прямоугольник 4">
            <a:extLst>
              <a:ext uri="{FF2B5EF4-FFF2-40B4-BE49-F238E27FC236}">
                <a16:creationId xmlns:a16="http://schemas.microsoft.com/office/drawing/2014/main" xmlns="" id="{747CD964-98C8-01A7-A7B6-379C8C719A64}"/>
              </a:ext>
            </a:extLst>
          </p:cNvPr>
          <p:cNvSpPr/>
          <p:nvPr/>
        </p:nvSpPr>
        <p:spPr>
          <a:xfrm>
            <a:off x="4355976" y="1361774"/>
            <a:ext cx="4248472" cy="3970318"/>
          </a:xfrm>
          <a:prstGeom prst="rect">
            <a:avLst/>
          </a:prstGeom>
        </p:spPr>
        <p:txBody>
          <a:bodyPr wrap="square">
            <a:spAutoFit/>
          </a:bodyPr>
          <a:lstStyle/>
          <a:p>
            <a:pPr lvl="0"/>
            <a:r>
              <a:rPr lang="ru-RU" sz="1400" b="1" i="1" dirty="0">
                <a:solidFill>
                  <a:srgbClr val="6A2970"/>
                </a:solidFill>
              </a:rPr>
              <a:t>Электромиография</a:t>
            </a:r>
          </a:p>
          <a:p>
            <a:pPr lvl="0"/>
            <a:endParaRPr lang="ru-RU" sz="1400" dirty="0"/>
          </a:p>
          <a:p>
            <a:pPr lvl="1"/>
            <a:r>
              <a:rPr lang="ru-RU" sz="1400" i="1" dirty="0"/>
              <a:t>Исследование спонтанной активности</a:t>
            </a:r>
            <a:endParaRPr lang="ru-RU" sz="1400" dirty="0"/>
          </a:p>
          <a:p>
            <a:pPr lvl="1"/>
            <a:r>
              <a:rPr lang="ru-RU" sz="1400" i="1" dirty="0"/>
              <a:t>Исследование ПДЕ</a:t>
            </a:r>
            <a:endParaRPr lang="ru-RU" sz="1400" dirty="0"/>
          </a:p>
          <a:p>
            <a:pPr lvl="1"/>
            <a:r>
              <a:rPr lang="ru-RU" sz="1400" i="1" dirty="0"/>
              <a:t>Исследование интерференционного паттерна</a:t>
            </a:r>
            <a:endParaRPr lang="ru-RU" sz="1400" dirty="0"/>
          </a:p>
          <a:p>
            <a:pPr lvl="1"/>
            <a:r>
              <a:rPr lang="en-US" sz="1400" i="1" dirty="0"/>
              <a:t>QEMG</a:t>
            </a:r>
            <a:endParaRPr lang="ru-RU" sz="1400" dirty="0"/>
          </a:p>
          <a:p>
            <a:pPr lvl="1"/>
            <a:r>
              <a:rPr lang="ru-RU" sz="1400" i="1" dirty="0"/>
              <a:t>Активность одиночного мышечного волокна</a:t>
            </a:r>
            <a:endParaRPr lang="ru-RU" sz="1400" dirty="0"/>
          </a:p>
          <a:p>
            <a:pPr lvl="1"/>
            <a:r>
              <a:rPr lang="ru-RU" sz="1400" i="1" dirty="0"/>
              <a:t>Макро ЭМГ</a:t>
            </a:r>
            <a:endParaRPr lang="ru-RU" sz="1400" dirty="0"/>
          </a:p>
          <a:p>
            <a:r>
              <a:rPr lang="ru-RU" sz="1400" i="1" dirty="0"/>
              <a:t> </a:t>
            </a:r>
            <a:endParaRPr lang="ru-RU" sz="1400" dirty="0"/>
          </a:p>
          <a:p>
            <a:pPr lvl="1"/>
            <a:r>
              <a:rPr lang="ru-RU" sz="1400" i="1" dirty="0"/>
              <a:t>Исследование тремора </a:t>
            </a:r>
            <a:endParaRPr lang="ru-RU" sz="1400" dirty="0"/>
          </a:p>
          <a:p>
            <a:pPr lvl="1"/>
            <a:r>
              <a:rPr lang="ru-RU" sz="1400" i="1" dirty="0"/>
              <a:t>Исследование мигательного рефлекса</a:t>
            </a:r>
            <a:endParaRPr lang="ru-RU" sz="1400" dirty="0"/>
          </a:p>
          <a:p>
            <a:pPr lvl="1"/>
            <a:r>
              <a:rPr lang="ru-RU" sz="1400" i="1" dirty="0"/>
              <a:t>Т-рефлекс</a:t>
            </a:r>
            <a:endParaRPr lang="ru-RU" sz="1400" dirty="0"/>
          </a:p>
          <a:p>
            <a:pPr lvl="1"/>
            <a:r>
              <a:rPr lang="ru-RU" sz="1400" i="1" dirty="0" err="1"/>
              <a:t>Бульбо</a:t>
            </a:r>
            <a:r>
              <a:rPr lang="ru-RU" sz="1400" i="1" dirty="0"/>
              <a:t>-кавернозный рефлекс</a:t>
            </a:r>
            <a:endParaRPr lang="ru-RU" sz="1400" dirty="0"/>
          </a:p>
          <a:p>
            <a:pPr lvl="1"/>
            <a:r>
              <a:rPr lang="ru-RU" sz="1400" i="1" dirty="0"/>
              <a:t>Исследование срамного нерва</a:t>
            </a:r>
            <a:endParaRPr lang="ru-RU" sz="1400" dirty="0"/>
          </a:p>
          <a:p>
            <a:pPr lvl="1"/>
            <a:r>
              <a:rPr lang="ru-RU" sz="1400" i="1" dirty="0"/>
              <a:t>Анальный рефлекс</a:t>
            </a:r>
            <a:endParaRPr lang="ru-RU" sz="1400" dirty="0"/>
          </a:p>
          <a:p>
            <a:pPr lvl="1"/>
            <a:r>
              <a:rPr lang="ru-RU" sz="1400" i="1" dirty="0"/>
              <a:t>Исследование </a:t>
            </a:r>
            <a:r>
              <a:rPr lang="ru-RU" sz="1400" i="1" dirty="0" err="1"/>
              <a:t>ноцицептивного</a:t>
            </a:r>
            <a:r>
              <a:rPr lang="ru-RU" sz="1400" i="1" dirty="0"/>
              <a:t> рефлекса</a:t>
            </a:r>
            <a:endParaRPr lang="ru-RU" sz="1400" dirty="0"/>
          </a:p>
          <a:p>
            <a:pPr lvl="1"/>
            <a:r>
              <a:rPr lang="en-US" sz="1400" i="1" dirty="0"/>
              <a:t>MUNE</a:t>
            </a:r>
            <a:endParaRPr lang="ru-RU" sz="1400" dirty="0"/>
          </a:p>
        </p:txBody>
      </p:sp>
    </p:spTree>
    <p:extLst>
      <p:ext uri="{BB962C8B-B14F-4D97-AF65-F5344CB8AC3E}">
        <p14:creationId xmlns:p14="http://schemas.microsoft.com/office/powerpoint/2010/main" val="5035509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рямоугольник">
            <a:extLst>
              <a:ext uri="{FF2B5EF4-FFF2-40B4-BE49-F238E27FC236}">
                <a16:creationId xmlns:a16="http://schemas.microsoft.com/office/drawing/2014/main" xmlns="" id="{6D1FC919-48A0-CCBD-DD45-BD6B1FBCB2A3}"/>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12056" y="6133341"/>
            <a:ext cx="9156056" cy="724659"/>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sz="1200" dirty="0"/>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5778383"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dirty="0"/>
              <a:t>Что такое </a:t>
            </a:r>
            <a:r>
              <a:rPr lang="ru-RU" dirty="0" err="1"/>
              <a:t>электронейромиография</a:t>
            </a:r>
            <a:r>
              <a:rPr lang="ru-RU" dirty="0"/>
              <a:t>?</a:t>
            </a:r>
            <a:endParaRPr b="0" dirty="0"/>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9" name="Объект 2">
            <a:extLst>
              <a:ext uri="{FF2B5EF4-FFF2-40B4-BE49-F238E27FC236}">
                <a16:creationId xmlns:a16="http://schemas.microsoft.com/office/drawing/2014/main" xmlns="" id="{CAA4D012-315B-39AC-0C46-A58D4332A882}"/>
              </a:ext>
            </a:extLst>
          </p:cNvPr>
          <p:cNvSpPr>
            <a:spLocks noGrp="1"/>
          </p:cNvSpPr>
          <p:nvPr>
            <p:ph idx="1"/>
          </p:nvPr>
        </p:nvSpPr>
        <p:spPr>
          <a:xfrm>
            <a:off x="457200" y="1600201"/>
            <a:ext cx="8229600" cy="3412976"/>
          </a:xfrm>
        </p:spPr>
        <p:txBody>
          <a:bodyPr>
            <a:normAutofit/>
          </a:bodyPr>
          <a:lstStyle/>
          <a:p>
            <a:r>
              <a:rPr lang="ru-RU" sz="1600" dirty="0"/>
              <a:t>Это нейрофизиологический метод диагностики функции нервов и мышц</a:t>
            </a:r>
          </a:p>
          <a:p>
            <a:r>
              <a:rPr lang="ru-RU" sz="1600" dirty="0"/>
              <a:t>Проводится на специальном оборудовании</a:t>
            </a:r>
          </a:p>
          <a:p>
            <a:r>
              <a:rPr lang="ru-RU" sz="1600" dirty="0"/>
              <a:t>При полном объеме у опытного специалиста занимает…</a:t>
            </a:r>
          </a:p>
          <a:p>
            <a:endParaRPr lang="ru-RU" sz="1600" dirty="0"/>
          </a:p>
          <a:p>
            <a:r>
              <a:rPr lang="ru-RU" sz="1600" dirty="0" err="1"/>
              <a:t>Стимуляционная</a:t>
            </a:r>
            <a:r>
              <a:rPr lang="ru-RU" sz="1600" dirty="0"/>
              <a:t> ЭНМГ:</a:t>
            </a:r>
          </a:p>
          <a:p>
            <a:r>
              <a:rPr lang="ru-RU" sz="1600" dirty="0"/>
              <a:t>14 моторных нервов</a:t>
            </a:r>
          </a:p>
          <a:p>
            <a:r>
              <a:rPr lang="ru-RU" sz="1600" dirty="0"/>
              <a:t>10 сенсорных нервов</a:t>
            </a:r>
          </a:p>
          <a:p>
            <a:r>
              <a:rPr lang="ru-RU" sz="1600" dirty="0"/>
              <a:t>Игольчатая ЭМГ:                                              около 9 часов</a:t>
            </a:r>
          </a:p>
          <a:p>
            <a:r>
              <a:rPr lang="ru-RU" sz="1600" dirty="0"/>
              <a:t>50 мышц</a:t>
            </a:r>
          </a:p>
          <a:p>
            <a:r>
              <a:rPr lang="ru-RU" sz="1600" dirty="0"/>
              <a:t>Декремент тест</a:t>
            </a:r>
          </a:p>
          <a:p>
            <a:r>
              <a:rPr lang="ru-RU" sz="1600" dirty="0"/>
              <a:t>+дополнительные методики                             </a:t>
            </a:r>
          </a:p>
        </p:txBody>
      </p:sp>
      <p:sp>
        <p:nvSpPr>
          <p:cNvPr id="10" name="Правая фигурная скобка 4">
            <a:extLst>
              <a:ext uri="{FF2B5EF4-FFF2-40B4-BE49-F238E27FC236}">
                <a16:creationId xmlns:a16="http://schemas.microsoft.com/office/drawing/2014/main" xmlns="" id="{7D034B14-1157-DBB6-D11F-84F43411C80F}"/>
              </a:ext>
            </a:extLst>
          </p:cNvPr>
          <p:cNvSpPr/>
          <p:nvPr/>
        </p:nvSpPr>
        <p:spPr>
          <a:xfrm>
            <a:off x="3707904" y="2780928"/>
            <a:ext cx="432048" cy="2016224"/>
          </a:xfrm>
          <a:prstGeom prst="rightBrace">
            <a:avLst/>
          </a:prstGeom>
          <a:ln w="28575">
            <a:solidFill>
              <a:srgbClr val="622E6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 name="TextBox 3"/>
          <p:cNvSpPr txBox="1"/>
          <p:nvPr/>
        </p:nvSpPr>
        <p:spPr>
          <a:xfrm>
            <a:off x="107504" y="6133341"/>
            <a:ext cx="8928992" cy="261610"/>
          </a:xfrm>
          <a:prstGeom prst="rect">
            <a:avLst/>
          </a:prstGeom>
          <a:noFill/>
        </p:spPr>
        <p:txBody>
          <a:bodyPr wrap="square" rtlCol="0">
            <a:spAutoFit/>
          </a:bodyPr>
          <a:lstStyle/>
          <a:p>
            <a:pPr>
              <a:defRPr>
                <a:solidFill>
                  <a:srgbClr val="FFFFFF"/>
                </a:solidFill>
                <a:latin typeface="Century Gothic"/>
                <a:ea typeface="Century Gothic"/>
                <a:cs typeface="Century Gothic"/>
                <a:sym typeface="Century Gothic"/>
              </a:defRPr>
            </a:pPr>
            <a:r>
              <a:rPr lang="ru-RU" sz="1100" dirty="0" err="1"/>
              <a:t>Муртазина</a:t>
            </a:r>
            <a:r>
              <a:rPr lang="ru-RU" sz="1100" dirty="0"/>
              <a:t> А.Ф.  «Правила чтения и интерпретации результатов ЭМГ» </a:t>
            </a:r>
            <a:r>
              <a:rPr lang="ru-RU" sz="1100" dirty="0" err="1"/>
              <a:t>г.Москва</a:t>
            </a:r>
            <a:r>
              <a:rPr lang="ru-RU" sz="1100" dirty="0"/>
              <a:t> 09.02.2026г</a:t>
            </a:r>
            <a:endParaRPr lang="ru-RU" sz="11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5"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7014536"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sz="1400" dirty="0"/>
              <a:t>Уровни поражения нервно-мышечного аппарата</a:t>
            </a:r>
            <a:endParaRPr lang="ru-RU" b="0" dirty="0">
              <a:latin typeface="AvantGardeGothicC" pitchFamily="2" charset="0"/>
            </a:endParaRPr>
          </a:p>
        </p:txBody>
      </p:sp>
      <p:pic>
        <p:nvPicPr>
          <p:cNvPr id="7"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2"/>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8" name="TextBox 7">
            <a:extLst>
              <a:ext uri="{FF2B5EF4-FFF2-40B4-BE49-F238E27FC236}">
                <a16:creationId xmlns:a16="http://schemas.microsoft.com/office/drawing/2014/main" xmlns="" id="{96BE0534-3D32-72E9-CB11-2C0A832ADDF5}"/>
              </a:ext>
            </a:extLst>
          </p:cNvPr>
          <p:cNvSpPr txBox="1"/>
          <p:nvPr/>
        </p:nvSpPr>
        <p:spPr>
          <a:xfrm>
            <a:off x="4860032" y="1556564"/>
            <a:ext cx="3240360" cy="3693319"/>
          </a:xfrm>
          <a:prstGeom prst="rect">
            <a:avLst/>
          </a:prstGeom>
          <a:noFill/>
        </p:spPr>
        <p:txBody>
          <a:bodyPr wrap="square">
            <a:spAutoFit/>
          </a:bodyPr>
          <a:lstStyle/>
          <a:p>
            <a:r>
              <a:rPr lang="ru-RU" sz="1800" b="1" dirty="0">
                <a:solidFill>
                  <a:srgbClr val="622E6D"/>
                </a:solidFill>
              </a:rPr>
              <a:t>Уровень поражения – </a:t>
            </a:r>
            <a:br>
              <a:rPr lang="ru-RU" sz="1800" b="1" dirty="0">
                <a:solidFill>
                  <a:srgbClr val="622E6D"/>
                </a:solidFill>
              </a:rPr>
            </a:br>
            <a:r>
              <a:rPr lang="ru-RU" sz="1800" b="1" dirty="0">
                <a:solidFill>
                  <a:srgbClr val="622E6D"/>
                </a:solidFill>
              </a:rPr>
              <a:t>нервно-мышечный синапс:</a:t>
            </a:r>
          </a:p>
          <a:p>
            <a:pPr marL="285750" indent="-285750">
              <a:buFont typeface="Arial" panose="020B0604020202020204" pitchFamily="34" charset="0"/>
              <a:buChar char="•"/>
            </a:pPr>
            <a:r>
              <a:rPr lang="ru-RU" sz="1800" dirty="0"/>
              <a:t>Аутоиммунные миастении</a:t>
            </a:r>
          </a:p>
          <a:p>
            <a:pPr marL="285750" indent="-285750">
              <a:buFont typeface="Arial" panose="020B0604020202020204" pitchFamily="34" charset="0"/>
              <a:buChar char="•"/>
            </a:pPr>
            <a:r>
              <a:rPr lang="ru-RU" sz="1800" dirty="0" err="1"/>
              <a:t>Миастенические</a:t>
            </a:r>
            <a:r>
              <a:rPr lang="ru-RU" sz="1800" dirty="0"/>
              <a:t> синдромы</a:t>
            </a:r>
          </a:p>
          <a:p>
            <a:pPr marL="285750" indent="-285750">
              <a:buFont typeface="Arial" panose="020B0604020202020204" pitchFamily="34" charset="0"/>
              <a:buChar char="•"/>
            </a:pPr>
            <a:r>
              <a:rPr lang="ru-RU" sz="1800" dirty="0"/>
              <a:t>Ботулизм</a:t>
            </a:r>
          </a:p>
          <a:p>
            <a:pPr marL="285750" indent="-285750">
              <a:buFont typeface="Arial" panose="020B0604020202020204" pitchFamily="34" charset="0"/>
              <a:buChar char="•"/>
            </a:pPr>
            <a:r>
              <a:rPr lang="ru-RU" sz="1800" dirty="0"/>
              <a:t>Врожденные миастении</a:t>
            </a:r>
          </a:p>
          <a:p>
            <a:endParaRPr lang="ru-RU" sz="1800" b="1" dirty="0"/>
          </a:p>
          <a:p>
            <a:r>
              <a:rPr lang="ru-RU" sz="1800" b="1" dirty="0">
                <a:solidFill>
                  <a:srgbClr val="622E6D"/>
                </a:solidFill>
              </a:rPr>
              <a:t>Уровень поражения – </a:t>
            </a:r>
            <a:br>
              <a:rPr lang="ru-RU" sz="1800" b="1" dirty="0">
                <a:solidFill>
                  <a:srgbClr val="622E6D"/>
                </a:solidFill>
              </a:rPr>
            </a:br>
            <a:r>
              <a:rPr lang="ru-RU" sz="1800" b="1" dirty="0">
                <a:solidFill>
                  <a:srgbClr val="622E6D"/>
                </a:solidFill>
              </a:rPr>
              <a:t>мышца:</a:t>
            </a:r>
          </a:p>
          <a:p>
            <a:pPr marL="285750" indent="-285750">
              <a:buFont typeface="Arial" panose="020B0604020202020204" pitchFamily="34" charset="0"/>
              <a:buChar char="•"/>
            </a:pPr>
            <a:r>
              <a:rPr lang="ru-RU" sz="1800" dirty="0"/>
              <a:t>Миопатии, миозиты, мышечные дистрофии</a:t>
            </a:r>
          </a:p>
          <a:p>
            <a:pPr marL="285750" indent="-285750">
              <a:buFont typeface="Arial" panose="020B0604020202020204" pitchFamily="34" charset="0"/>
              <a:buChar char="•"/>
            </a:pPr>
            <a:r>
              <a:rPr lang="ru-RU" sz="1800" dirty="0" err="1"/>
              <a:t>Миотонии</a:t>
            </a:r>
            <a:endParaRPr lang="ru-RU" sz="1800" dirty="0"/>
          </a:p>
          <a:p>
            <a:pPr marL="285750" indent="-285750">
              <a:buFont typeface="Arial" panose="020B0604020202020204" pitchFamily="34" charset="0"/>
              <a:buChar char="•"/>
            </a:pPr>
            <a:r>
              <a:rPr lang="ru-RU" sz="1800" dirty="0"/>
              <a:t>Периодические параличи</a:t>
            </a:r>
            <a:endParaRPr lang="ru-RU" dirty="0"/>
          </a:p>
        </p:txBody>
      </p:sp>
      <p:sp>
        <p:nvSpPr>
          <p:cNvPr id="9" name="TextBox 8">
            <a:extLst>
              <a:ext uri="{FF2B5EF4-FFF2-40B4-BE49-F238E27FC236}">
                <a16:creationId xmlns:a16="http://schemas.microsoft.com/office/drawing/2014/main" xmlns="" id="{EB2CDB3C-E726-49D0-751C-B54A3F89F760}"/>
              </a:ext>
            </a:extLst>
          </p:cNvPr>
          <p:cNvSpPr txBox="1"/>
          <p:nvPr/>
        </p:nvSpPr>
        <p:spPr>
          <a:xfrm>
            <a:off x="683568" y="1556564"/>
            <a:ext cx="3672408" cy="3970318"/>
          </a:xfrm>
          <a:prstGeom prst="rect">
            <a:avLst/>
          </a:prstGeom>
          <a:noFill/>
        </p:spPr>
        <p:txBody>
          <a:bodyPr wrap="square">
            <a:spAutoFit/>
          </a:bodyPr>
          <a:lstStyle/>
          <a:p>
            <a:r>
              <a:rPr lang="ru-RU" sz="1800" b="1" dirty="0">
                <a:solidFill>
                  <a:srgbClr val="622E6D"/>
                </a:solidFill>
              </a:rPr>
              <a:t>Уровень поражения – </a:t>
            </a:r>
            <a:r>
              <a:rPr lang="ru-RU" sz="1800" b="1" dirty="0" err="1">
                <a:solidFill>
                  <a:srgbClr val="622E6D"/>
                </a:solidFill>
              </a:rPr>
              <a:t>мотонейроны</a:t>
            </a:r>
            <a:r>
              <a:rPr lang="ru-RU" sz="1800" b="1" dirty="0">
                <a:solidFill>
                  <a:srgbClr val="622E6D"/>
                </a:solidFill>
              </a:rPr>
              <a:t> спинного мозга:</a:t>
            </a:r>
          </a:p>
          <a:p>
            <a:pPr marL="285750" indent="-285750">
              <a:buFont typeface="Arial" panose="020B0604020202020204" pitchFamily="34" charset="0"/>
              <a:buChar char="•"/>
            </a:pPr>
            <a:r>
              <a:rPr lang="ru-RU" dirty="0"/>
              <a:t>БАС, СМА, БСМА</a:t>
            </a:r>
          </a:p>
          <a:p>
            <a:pPr marL="285750" indent="-285750">
              <a:buFont typeface="Arial" panose="020B0604020202020204" pitchFamily="34" charset="0"/>
              <a:buChar char="•"/>
            </a:pPr>
            <a:r>
              <a:rPr lang="ru-RU" dirty="0"/>
              <a:t>Миелиты</a:t>
            </a:r>
          </a:p>
          <a:p>
            <a:pPr marL="285750" indent="-285750">
              <a:buFont typeface="Arial" panose="020B0604020202020204" pitchFamily="34" charset="0"/>
              <a:buChar char="•"/>
            </a:pPr>
            <a:r>
              <a:rPr lang="ru-RU" dirty="0"/>
              <a:t>Болезнь </a:t>
            </a:r>
            <a:r>
              <a:rPr lang="ru-RU" dirty="0" err="1"/>
              <a:t>Хираямы</a:t>
            </a:r>
            <a:endParaRPr lang="ru-RU" dirty="0"/>
          </a:p>
          <a:p>
            <a:endParaRPr lang="ru-RU" sz="1800" b="1" dirty="0"/>
          </a:p>
          <a:p>
            <a:endParaRPr lang="ru-RU" sz="1800" b="1" dirty="0">
              <a:solidFill>
                <a:srgbClr val="622E6D"/>
              </a:solidFill>
            </a:endParaRPr>
          </a:p>
          <a:p>
            <a:r>
              <a:rPr lang="ru-RU" sz="1800" b="1" dirty="0">
                <a:solidFill>
                  <a:srgbClr val="622E6D"/>
                </a:solidFill>
              </a:rPr>
              <a:t>Уровень поражения – периферические нервы:</a:t>
            </a:r>
          </a:p>
          <a:p>
            <a:pPr marL="285750" indent="-285750">
              <a:buFont typeface="Arial" panose="020B0604020202020204" pitchFamily="34" charset="0"/>
              <a:buChar char="•"/>
            </a:pPr>
            <a:r>
              <a:rPr lang="ru-RU" sz="1800" dirty="0"/>
              <a:t>Полинейропатии</a:t>
            </a:r>
          </a:p>
          <a:p>
            <a:pPr marL="285750" indent="-285750">
              <a:buFont typeface="Arial" panose="020B0604020202020204" pitchFamily="34" charset="0"/>
              <a:buChar char="•"/>
            </a:pPr>
            <a:r>
              <a:rPr lang="ru-RU" sz="1800" dirty="0" err="1"/>
              <a:t>Мононейропатии</a:t>
            </a:r>
            <a:endParaRPr lang="ru-RU" sz="1800" dirty="0"/>
          </a:p>
          <a:p>
            <a:pPr marL="285750" indent="-285750">
              <a:buFont typeface="Arial" panose="020B0604020202020204" pitchFamily="34" charset="0"/>
              <a:buChar char="•"/>
            </a:pPr>
            <a:r>
              <a:rPr lang="ru-RU" sz="1800" dirty="0"/>
              <a:t>Множественные нейропатии</a:t>
            </a:r>
          </a:p>
          <a:p>
            <a:pPr marL="285750" indent="-285750">
              <a:buFont typeface="Arial" panose="020B0604020202020204" pitchFamily="34" charset="0"/>
              <a:buChar char="•"/>
            </a:pPr>
            <a:r>
              <a:rPr lang="ru-RU" sz="1800" dirty="0" err="1"/>
              <a:t>Радикулопатии</a:t>
            </a:r>
            <a:endParaRPr lang="ru-RU" sz="1800" dirty="0"/>
          </a:p>
          <a:p>
            <a:pPr marL="285750" indent="-285750">
              <a:buFont typeface="Arial" panose="020B0604020202020204" pitchFamily="34" charset="0"/>
              <a:buChar char="•"/>
            </a:pPr>
            <a:r>
              <a:rPr lang="ru-RU" sz="1800" dirty="0" err="1"/>
              <a:t>Плексопатии</a:t>
            </a:r>
            <a:endParaRPr lang="ru-RU" sz="1800" dirty="0"/>
          </a:p>
        </p:txBody>
      </p:sp>
    </p:spTree>
    <p:extLst>
      <p:ext uri="{BB962C8B-B14F-4D97-AF65-F5344CB8AC3E}">
        <p14:creationId xmlns:p14="http://schemas.microsoft.com/office/powerpoint/2010/main" val="2665648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Прямоугольник">
            <a:extLst>
              <a:ext uri="{FF2B5EF4-FFF2-40B4-BE49-F238E27FC236}">
                <a16:creationId xmlns:a16="http://schemas.microsoft.com/office/drawing/2014/main" xmlns="" id="{B393875E-89CE-4AA7-6C68-C5160A915AD8}"/>
              </a:ext>
            </a:extLst>
          </p:cNvPr>
          <p:cNvSpPr/>
          <p:nvPr/>
        </p:nvSpPr>
        <p:spPr>
          <a:xfrm>
            <a:off x="-4661" y="1731873"/>
            <a:ext cx="9156056" cy="504056"/>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3" name="Прямоугольник">
            <a:extLst>
              <a:ext uri="{FF2B5EF4-FFF2-40B4-BE49-F238E27FC236}">
                <a16:creationId xmlns:a16="http://schemas.microsoft.com/office/drawing/2014/main" xmlns="" id="{6D1FC919-48A0-CCBD-DD45-BD6B1FBCB2A3}"/>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5778383"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b="1" dirty="0">
                <a:latin typeface="AvantGardeGothicC" pitchFamily="2" charset="0"/>
              </a:rPr>
              <a:t>Клиника – </a:t>
            </a:r>
            <a:r>
              <a:rPr lang="en-US" b="1" dirty="0">
                <a:latin typeface="AvantGardeGothicC" pitchFamily="2" charset="0"/>
              </a:rPr>
              <a:t>prima</a:t>
            </a:r>
            <a:r>
              <a:rPr lang="ru-RU" b="1" dirty="0">
                <a:latin typeface="AvantGardeGothicC" pitchFamily="2" charset="0"/>
              </a:rPr>
              <a:t>! основа всего</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6" name="Прямоугольник 5">
            <a:extLst>
              <a:ext uri="{FF2B5EF4-FFF2-40B4-BE49-F238E27FC236}">
                <a16:creationId xmlns:a16="http://schemas.microsoft.com/office/drawing/2014/main" xmlns="" id="{2C85D45A-3A79-E11F-17E2-E6189A1F9F2E}"/>
              </a:ext>
            </a:extLst>
          </p:cNvPr>
          <p:cNvSpPr/>
          <p:nvPr/>
        </p:nvSpPr>
        <p:spPr>
          <a:xfrm>
            <a:off x="755576" y="1247849"/>
            <a:ext cx="8064896" cy="3693319"/>
          </a:xfrm>
          <a:prstGeom prst="rect">
            <a:avLst/>
          </a:prstGeom>
        </p:spPr>
        <p:txBody>
          <a:bodyPr wrap="square">
            <a:spAutoFit/>
          </a:bodyPr>
          <a:lstStyle/>
          <a:p>
            <a:r>
              <a:rPr lang="ru-RU" dirty="0">
                <a:latin typeface="Calibri" panose="020F0502020204030204" pitchFamily="34" charset="0"/>
              </a:rPr>
              <a:t> </a:t>
            </a:r>
          </a:p>
          <a:p>
            <a:r>
              <a:rPr lang="ru-RU" dirty="0">
                <a:latin typeface="Calibri" panose="020F0502020204030204" pitchFamily="34" charset="0"/>
              </a:rPr>
              <a:t/>
            </a:r>
            <a:br>
              <a:rPr lang="ru-RU" dirty="0">
                <a:latin typeface="Calibri" panose="020F0502020204030204" pitchFamily="34" charset="0"/>
              </a:rPr>
            </a:br>
            <a:r>
              <a:rPr lang="ru-RU" b="1" dirty="0">
                <a:solidFill>
                  <a:schemeClr val="bg1"/>
                </a:solidFill>
                <a:latin typeface="Calibri" panose="020F0502020204030204" pitchFamily="34" charset="0"/>
              </a:rPr>
              <a:t>"Без клинической гипотезы ЭНМГ – как стрельба вслепую"</a:t>
            </a:r>
          </a:p>
          <a:p>
            <a:r>
              <a:rPr lang="ru-RU" dirty="0">
                <a:latin typeface="Calibri" panose="020F0502020204030204" pitchFamily="34" charset="0"/>
              </a:rPr>
              <a:t> </a:t>
            </a:r>
          </a:p>
          <a:p>
            <a:r>
              <a:rPr lang="ru-RU" b="1" dirty="0">
                <a:latin typeface="Calibri" panose="020F0502020204030204" pitchFamily="34" charset="0"/>
              </a:rPr>
              <a:t/>
            </a:r>
            <a:br>
              <a:rPr lang="ru-RU" b="1" dirty="0">
                <a:latin typeface="Calibri" panose="020F0502020204030204" pitchFamily="34" charset="0"/>
              </a:rPr>
            </a:br>
            <a:r>
              <a:rPr lang="ru-RU" b="1" dirty="0">
                <a:latin typeface="Calibri" panose="020F0502020204030204" pitchFamily="34" charset="0"/>
              </a:rPr>
              <a:t>Почему это важно:</a:t>
            </a:r>
          </a:p>
          <a:p>
            <a:pPr marL="285750" indent="-285750">
              <a:buFont typeface="Arial" panose="020B0604020202020204" pitchFamily="34" charset="0"/>
              <a:buChar char="•"/>
            </a:pPr>
            <a:r>
              <a:rPr lang="ru-RU" dirty="0">
                <a:latin typeface="Calibri" panose="020F0502020204030204" pitchFamily="34" charset="0"/>
              </a:rPr>
              <a:t>  Клинический осмотр – первый и главный этап.</a:t>
            </a:r>
          </a:p>
          <a:p>
            <a:pPr marL="285750" indent="-285750">
              <a:buFont typeface="Arial" panose="020B0604020202020204" pitchFamily="34" charset="0"/>
              <a:buChar char="•"/>
            </a:pPr>
            <a:r>
              <a:rPr lang="ru-RU" dirty="0">
                <a:latin typeface="Calibri" panose="020F0502020204030204" pitchFamily="34" charset="0"/>
              </a:rPr>
              <a:t>  Нейрофизиолог не ставит диагноз, а проверяет гипотезу.</a:t>
            </a:r>
          </a:p>
          <a:p>
            <a:r>
              <a:rPr lang="ru-RU" dirty="0">
                <a:latin typeface="Calibri" panose="020F0502020204030204" pitchFamily="34" charset="0"/>
              </a:rPr>
              <a:t> </a:t>
            </a:r>
            <a:endParaRPr lang="en-US" dirty="0">
              <a:latin typeface="Calibri" panose="020F0502020204030204" pitchFamily="34" charset="0"/>
            </a:endParaRPr>
          </a:p>
          <a:p>
            <a:endParaRPr lang="ru-RU" b="1" dirty="0">
              <a:latin typeface="Calibri" panose="020F0502020204030204" pitchFamily="34" charset="0"/>
            </a:endParaRPr>
          </a:p>
          <a:p>
            <a:r>
              <a:rPr lang="en-US" b="1" dirty="0" err="1">
                <a:latin typeface="Calibri" panose="020F0502020204030204" pitchFamily="34" charset="0"/>
              </a:rPr>
              <a:t>Пример</a:t>
            </a:r>
            <a:r>
              <a:rPr lang="en-US" b="1" dirty="0">
                <a:latin typeface="Calibri" panose="020F0502020204030204" pitchFamily="34" charset="0"/>
              </a:rPr>
              <a:t>: </a:t>
            </a:r>
            <a:endParaRPr lang="ru-RU" b="1" dirty="0">
              <a:latin typeface="Calibri" panose="020F0502020204030204" pitchFamily="34" charset="0"/>
            </a:endParaRPr>
          </a:p>
          <a:p>
            <a:r>
              <a:rPr lang="ru-RU" dirty="0">
                <a:latin typeface="Calibri" panose="020F0502020204030204" pitchFamily="34" charset="0"/>
              </a:rPr>
              <a:t>Пациент с жалобами на слабость в кисти </a:t>
            </a:r>
            <a:r>
              <a:rPr lang="ru-RU" dirty="0">
                <a:solidFill>
                  <a:srgbClr val="6A2970"/>
                </a:solidFill>
                <a:latin typeface="Calibri" panose="020F0502020204030204" pitchFamily="34" charset="0"/>
              </a:rPr>
              <a:t>→ </a:t>
            </a:r>
            <a:r>
              <a:rPr lang="ru-RU" dirty="0">
                <a:latin typeface="Calibri" panose="020F0502020204030204" pitchFamily="34" charset="0"/>
              </a:rPr>
              <a:t>подозрение на туннельный синдром </a:t>
            </a:r>
            <a:r>
              <a:rPr lang="ru-RU" dirty="0">
                <a:solidFill>
                  <a:srgbClr val="6A2970"/>
                </a:solidFill>
                <a:latin typeface="Calibri" panose="020F0502020204030204" pitchFamily="34" charset="0"/>
              </a:rPr>
              <a:t>→</a:t>
            </a:r>
            <a:r>
              <a:rPr lang="ru-RU" dirty="0">
                <a:latin typeface="Calibri" panose="020F0502020204030204" pitchFamily="34" charset="0"/>
              </a:rPr>
              <a:t> ЭНМГ подтверждает/исключает.</a:t>
            </a:r>
          </a:p>
        </p:txBody>
      </p:sp>
    </p:spTree>
    <p:extLst>
      <p:ext uri="{BB962C8B-B14F-4D97-AF65-F5344CB8AC3E}">
        <p14:creationId xmlns:p14="http://schemas.microsoft.com/office/powerpoint/2010/main" val="10842062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a:extLst>
              <a:ext uri="{FF2B5EF4-FFF2-40B4-BE49-F238E27FC236}">
                <a16:creationId xmlns:a16="http://schemas.microsoft.com/office/drawing/2014/main" xmlns="" id="{1810CA31-75CC-8AE0-F5FF-A93B8F9C26A1}"/>
              </a:ext>
            </a:extLst>
          </p:cNvPr>
          <p:cNvSpPr/>
          <p:nvPr/>
        </p:nvSpPr>
        <p:spPr>
          <a:xfrm>
            <a:off x="-12056" y="0"/>
            <a:ext cx="9156056" cy="1270004"/>
          </a:xfrm>
          <a:prstGeom prst="rect">
            <a:avLst/>
          </a:prstGeom>
          <a:solidFill>
            <a:srgbClr val="622E6D"/>
          </a:solidFill>
          <a:ln w="12700">
            <a:miter lim="400000"/>
          </a:ln>
        </p:spPr>
        <p:txBody>
          <a:bodyPr lIns="45719" rIns="45719" anchor="ctr"/>
          <a:lstStyle/>
          <a:p>
            <a:endParaRPr dirty="0"/>
          </a:p>
        </p:txBody>
      </p:sp>
      <p:sp>
        <p:nvSpPr>
          <p:cNvPr id="5" name="Прямоугольник">
            <a:extLst>
              <a:ext uri="{FF2B5EF4-FFF2-40B4-BE49-F238E27FC236}">
                <a16:creationId xmlns:a16="http://schemas.microsoft.com/office/drawing/2014/main" xmlns="" id="{5D03F8B8-150E-E707-1E18-607DA3406B63}"/>
              </a:ext>
            </a:extLst>
          </p:cNvPr>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pic>
        <p:nvPicPr>
          <p:cNvPr id="6"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2"/>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pic>
        <p:nvPicPr>
          <p:cNvPr id="7" name="Picture 2">
            <a:extLst>
              <a:ext uri="{FF2B5EF4-FFF2-40B4-BE49-F238E27FC236}">
                <a16:creationId xmlns:a16="http://schemas.microsoft.com/office/drawing/2014/main" xmlns="" id="{CAB76FBC-9B51-7751-7AE3-8EC6175AE8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732" y="1329880"/>
            <a:ext cx="7978535" cy="4703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971600" y="334438"/>
            <a:ext cx="6480720" cy="369332"/>
          </a:xfrm>
          <a:prstGeom prst="rect">
            <a:avLst/>
          </a:prstGeom>
          <a:noFill/>
        </p:spPr>
        <p:txBody>
          <a:bodyPr wrap="square" rtlCol="0">
            <a:spAutoFit/>
          </a:bodyPr>
          <a:lstStyle/>
          <a:p>
            <a:r>
              <a:rPr lang="ru-RU" b="1" dirty="0" smtClean="0">
                <a:solidFill>
                  <a:schemeClr val="bg1"/>
                </a:solidFill>
              </a:rPr>
              <a:t>Формирование алгоритма исследования</a:t>
            </a:r>
            <a:endParaRPr lang="ru-RU" b="1" dirty="0">
              <a:solidFill>
                <a:schemeClr val="bg1"/>
              </a:solidFill>
            </a:endParaRPr>
          </a:p>
        </p:txBody>
      </p:sp>
    </p:spTree>
    <p:extLst>
      <p:ext uri="{BB962C8B-B14F-4D97-AF65-F5344CB8AC3E}">
        <p14:creationId xmlns:p14="http://schemas.microsoft.com/office/powerpoint/2010/main" val="21290464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63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635" name="Частота ложноположительного диагноза эпилепсии: систематический обзор наблюдательных исследований."/>
          <p:cNvSpPr txBox="1">
            <a:spLocks noGrp="1"/>
          </p:cNvSpPr>
          <p:nvPr>
            <p:ph type="title"/>
          </p:nvPr>
        </p:nvSpPr>
        <p:spPr>
          <a:xfrm>
            <a:off x="1229872" y="258495"/>
            <a:ext cx="5778383" cy="523681"/>
          </a:xfrm>
          <a:prstGeom prst="rect">
            <a:avLst/>
          </a:prstGeom>
        </p:spPr>
        <p:txBody>
          <a:bodyPr/>
          <a:lstStyle/>
          <a:p>
            <a:pPr algn="l">
              <a:spcBef>
                <a:spcPts val="300"/>
              </a:spcBef>
              <a:defRPr sz="1400" b="1">
                <a:solidFill>
                  <a:srgbClr val="FFFFFF"/>
                </a:solidFill>
                <a:latin typeface="AvantGardeGothicC"/>
                <a:ea typeface="AvantGardeGothicC"/>
                <a:cs typeface="AvantGardeGothicC"/>
                <a:sym typeface="AvantGardeGothicC"/>
              </a:defRPr>
            </a:pPr>
            <a:r>
              <a:rPr lang="ru-RU" dirty="0" smtClean="0"/>
              <a:t>Для чего мы выполняем ЭМГ?</a:t>
            </a:r>
            <a:endParaRPr lang="ru-RU" b="0" dirty="0">
              <a:latin typeface="AvantGardeGothicC" pitchFamily="2" charset="0"/>
            </a:endParaRPr>
          </a:p>
        </p:txBody>
      </p:sp>
      <p:pic>
        <p:nvPicPr>
          <p:cNvPr id="2"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10" name="Объект 2">
            <a:extLst>
              <a:ext uri="{FF2B5EF4-FFF2-40B4-BE49-F238E27FC236}">
                <a16:creationId xmlns:a16="http://schemas.microsoft.com/office/drawing/2014/main" xmlns="" id="{E5CE11D7-9A7B-A339-B11F-44A0417F95FB}"/>
              </a:ext>
            </a:extLst>
          </p:cNvPr>
          <p:cNvSpPr>
            <a:spLocks noGrp="1"/>
          </p:cNvSpPr>
          <p:nvPr>
            <p:ph idx="1"/>
          </p:nvPr>
        </p:nvSpPr>
        <p:spPr>
          <a:xfrm>
            <a:off x="457200" y="1600200"/>
            <a:ext cx="8229600" cy="3268960"/>
          </a:xfrm>
        </p:spPr>
        <p:txBody>
          <a:bodyPr>
            <a:normAutofit/>
          </a:bodyPr>
          <a:lstStyle/>
          <a:p>
            <a:r>
              <a:rPr lang="ru-RU" sz="1800" dirty="0"/>
              <a:t>Определение уровня поражения нервно-мышечного аппарата (</a:t>
            </a:r>
            <a:r>
              <a:rPr lang="ru-RU" sz="1800" dirty="0" err="1"/>
              <a:t>невральный</a:t>
            </a:r>
            <a:r>
              <a:rPr lang="ru-RU" sz="1800" dirty="0"/>
              <a:t>, нейрональный, синаптический, мышечный)</a:t>
            </a:r>
            <a:br>
              <a:rPr lang="ru-RU" sz="1800" dirty="0"/>
            </a:br>
            <a:endParaRPr lang="ru-RU" sz="1800" dirty="0"/>
          </a:p>
          <a:p>
            <a:r>
              <a:rPr lang="ru-RU" sz="1800" dirty="0"/>
              <a:t>Определение распространенности процесса (локальный, сегментарный, генерализованный)</a:t>
            </a:r>
            <a:br>
              <a:rPr lang="ru-RU" sz="1800" dirty="0"/>
            </a:br>
            <a:endParaRPr lang="ru-RU" sz="1800" dirty="0"/>
          </a:p>
          <a:p>
            <a:r>
              <a:rPr lang="ru-RU" sz="1800" dirty="0"/>
              <a:t>Определение характера поражения (аксональный / </a:t>
            </a:r>
            <a:r>
              <a:rPr lang="ru-RU" sz="1800" dirty="0" err="1"/>
              <a:t>демиелинизирующий</a:t>
            </a:r>
            <a:r>
              <a:rPr lang="ru-RU" sz="1800" dirty="0"/>
              <a:t>)</a:t>
            </a:r>
            <a:br>
              <a:rPr lang="ru-RU" sz="1800" dirty="0"/>
            </a:br>
            <a:endParaRPr lang="ru-RU" sz="1800" dirty="0"/>
          </a:p>
          <a:p>
            <a:r>
              <a:rPr lang="ru-RU" sz="1800" dirty="0"/>
              <a:t>Определение степени выраженности патологического процесса</a:t>
            </a:r>
          </a:p>
          <a:p>
            <a:pPr marL="0" indent="0">
              <a:buNone/>
            </a:pPr>
            <a:endParaRPr lang="ru-RU" sz="1800" dirty="0"/>
          </a:p>
        </p:txBody>
      </p:sp>
    </p:spTree>
    <p:extLst>
      <p:ext uri="{BB962C8B-B14F-4D97-AF65-F5344CB8AC3E}">
        <p14:creationId xmlns:p14="http://schemas.microsoft.com/office/powerpoint/2010/main" val="36133137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xmlns="" id="{B7C73DFB-F4F6-FB24-A126-68D3A98C2A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609" y="1456731"/>
            <a:ext cx="8666782"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a:extLst>
              <a:ext uri="{FF2B5EF4-FFF2-40B4-BE49-F238E27FC236}">
                <a16:creationId xmlns:a16="http://schemas.microsoft.com/office/drawing/2014/main" xmlns="" id="{A05F67AE-3219-1A0C-3E3F-DFE49285836D}"/>
              </a:ext>
            </a:extLst>
          </p:cNvPr>
          <p:cNvSpPr/>
          <p:nvPr/>
        </p:nvSpPr>
        <p:spPr>
          <a:xfrm>
            <a:off x="-6028" y="-45448"/>
            <a:ext cx="9156056" cy="1270004"/>
          </a:xfrm>
          <a:prstGeom prst="rect">
            <a:avLst/>
          </a:prstGeom>
          <a:solidFill>
            <a:srgbClr val="622E6D"/>
          </a:solidFill>
          <a:ln w="12700">
            <a:miter lim="400000"/>
          </a:ln>
        </p:spPr>
        <p:txBody>
          <a:bodyPr lIns="45719" rIns="45719" anchor="ctr"/>
          <a:lstStyle/>
          <a:p>
            <a:endParaRPr dirty="0"/>
          </a:p>
        </p:txBody>
      </p:sp>
      <p:sp>
        <p:nvSpPr>
          <p:cNvPr id="4" name="Прямоугольник"/>
          <p:cNvSpPr/>
          <p:nvPr/>
        </p:nvSpPr>
        <p:spPr>
          <a:xfrm>
            <a:off x="-6028" y="6133340"/>
            <a:ext cx="9156056" cy="737293"/>
          </a:xfrm>
          <a:prstGeom prst="rect">
            <a:avLst/>
          </a:prstGeom>
          <a:solidFill>
            <a:srgbClr val="622E6D"/>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a:p>
        </p:txBody>
      </p:sp>
      <p:sp>
        <p:nvSpPr>
          <p:cNvPr id="5" name="Частота ложноположительного диагноза эпилепсии: систематический обзор наблюдательных исследований."/>
          <p:cNvSpPr txBox="1">
            <a:spLocks/>
          </p:cNvSpPr>
          <p:nvPr/>
        </p:nvSpPr>
        <p:spPr>
          <a:xfrm>
            <a:off x="1229872" y="258495"/>
            <a:ext cx="7014536" cy="523681"/>
          </a:xfrm>
          <a:prstGeom prst="rect">
            <a:avLst/>
          </a:prstGeom>
        </p:spPr>
        <p:txBody>
          <a:bodyP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300"/>
              </a:spcBef>
              <a:defRPr sz="1400" b="1">
                <a:solidFill>
                  <a:srgbClr val="FFFFFF"/>
                </a:solidFill>
                <a:latin typeface="AvantGardeGothicC"/>
                <a:ea typeface="AvantGardeGothicC"/>
                <a:cs typeface="AvantGardeGothicC"/>
                <a:sym typeface="AvantGardeGothicC"/>
              </a:defRPr>
            </a:pPr>
            <a:r>
              <a:rPr lang="ru-RU" sz="1400" b="1" dirty="0" smtClean="0">
                <a:solidFill>
                  <a:srgbClr val="FFFFFF"/>
                </a:solidFill>
                <a:latin typeface="AvantGardeGothicC"/>
                <a:ea typeface="AvantGardeGothicC"/>
                <a:cs typeface="AvantGardeGothicC"/>
                <a:sym typeface="AvantGardeGothicC"/>
              </a:rPr>
              <a:t/>
            </a:r>
            <a:br>
              <a:rPr lang="ru-RU" sz="1400" b="1" dirty="0" smtClean="0">
                <a:solidFill>
                  <a:srgbClr val="FFFFFF"/>
                </a:solidFill>
                <a:latin typeface="AvantGardeGothicC"/>
                <a:ea typeface="AvantGardeGothicC"/>
                <a:cs typeface="AvantGardeGothicC"/>
                <a:sym typeface="AvantGardeGothicC"/>
              </a:rPr>
            </a:br>
            <a:r>
              <a:rPr lang="ru-RU" sz="1400" b="1" dirty="0" smtClean="0">
                <a:solidFill>
                  <a:srgbClr val="FFFFFF"/>
                </a:solidFill>
                <a:latin typeface="AvantGardeGothicC"/>
                <a:ea typeface="AvantGardeGothicC"/>
                <a:cs typeface="AvantGardeGothicC"/>
                <a:sym typeface="AvantGardeGothicC"/>
              </a:rPr>
              <a:t>Алгоритм диагностики наследственных и </a:t>
            </a:r>
            <a:r>
              <a:rPr lang="ru-RU" sz="1400" b="1" dirty="0" err="1" smtClean="0">
                <a:solidFill>
                  <a:srgbClr val="FFFFFF"/>
                </a:solidFill>
                <a:latin typeface="AvantGardeGothicC"/>
                <a:ea typeface="AvantGardeGothicC"/>
                <a:cs typeface="AvantGardeGothicC"/>
                <a:sym typeface="AvantGardeGothicC"/>
              </a:rPr>
              <a:t>дизиммунных</a:t>
            </a:r>
            <a:r>
              <a:rPr lang="ru-RU" sz="1400" b="1" dirty="0" smtClean="0">
                <a:solidFill>
                  <a:srgbClr val="FFFFFF"/>
                </a:solidFill>
                <a:latin typeface="AvantGardeGothicC"/>
                <a:ea typeface="AvantGardeGothicC"/>
                <a:cs typeface="AvantGardeGothicC"/>
                <a:sym typeface="AvantGardeGothicC"/>
              </a:rPr>
              <a:t> </a:t>
            </a:r>
            <a:r>
              <a:rPr lang="ru-RU" sz="1400" b="1" dirty="0" err="1" smtClean="0">
                <a:solidFill>
                  <a:srgbClr val="FFFFFF"/>
                </a:solidFill>
                <a:latin typeface="AvantGardeGothicC"/>
                <a:ea typeface="AvantGardeGothicC"/>
                <a:cs typeface="AvantGardeGothicC"/>
                <a:sym typeface="AvantGardeGothicC"/>
              </a:rPr>
              <a:t>нейропатий</a:t>
            </a:r>
            <a:r>
              <a:rPr lang="ru-RU" sz="1400" b="1" dirty="0" smtClean="0">
                <a:solidFill>
                  <a:srgbClr val="FFFFFF"/>
                </a:solidFill>
                <a:latin typeface="AvantGardeGothicC"/>
                <a:ea typeface="AvantGardeGothicC"/>
                <a:cs typeface="AvantGardeGothicC"/>
                <a:sym typeface="AvantGardeGothicC"/>
              </a:rPr>
              <a:t/>
            </a:r>
            <a:br>
              <a:rPr lang="ru-RU" sz="1400" b="1" dirty="0" smtClean="0">
                <a:solidFill>
                  <a:srgbClr val="FFFFFF"/>
                </a:solidFill>
                <a:latin typeface="AvantGardeGothicC"/>
                <a:ea typeface="AvantGardeGothicC"/>
                <a:cs typeface="AvantGardeGothicC"/>
                <a:sym typeface="AvantGardeGothicC"/>
              </a:rPr>
            </a:br>
            <a:endParaRPr lang="ru-RU" sz="1400" dirty="0">
              <a:solidFill>
                <a:srgbClr val="FFFFFF"/>
              </a:solidFill>
              <a:latin typeface="AvantGardeGothicC" pitchFamily="2" charset="0"/>
              <a:ea typeface="AvantGardeGothicC"/>
              <a:cs typeface="AvantGardeGothicC"/>
              <a:sym typeface="AvantGardeGothicC"/>
            </a:endParaRPr>
          </a:p>
        </p:txBody>
      </p:sp>
      <p:pic>
        <p:nvPicPr>
          <p:cNvPr id="6" name="аватарка.png" descr="аватарка.png">
            <a:extLst>
              <a:ext uri="{FF2B5EF4-FFF2-40B4-BE49-F238E27FC236}">
                <a16:creationId xmlns:a16="http://schemas.microsoft.com/office/drawing/2014/main" xmlns="" id="{DDEDF70B-9169-0709-6036-D70D008B501A}"/>
              </a:ext>
            </a:extLst>
          </p:cNvPr>
          <p:cNvPicPr>
            <a:picLocks noChangeAspect="1"/>
          </p:cNvPicPr>
          <p:nvPr/>
        </p:nvPicPr>
        <p:blipFill>
          <a:blip r:embed="rId3"/>
          <a:srcRect l="5976" t="6168" r="5912" b="6151"/>
          <a:stretch>
            <a:fillRect/>
          </a:stretch>
        </p:blipFill>
        <p:spPr>
          <a:xfrm>
            <a:off x="192403" y="201680"/>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7" name="TextBox 6"/>
          <p:cNvSpPr txBox="1"/>
          <p:nvPr/>
        </p:nvSpPr>
        <p:spPr>
          <a:xfrm>
            <a:off x="35028" y="6270469"/>
            <a:ext cx="8844093" cy="707886"/>
          </a:xfrm>
          <a:prstGeom prst="rect">
            <a:avLst/>
          </a:prstGeom>
          <a:noFill/>
        </p:spPr>
        <p:txBody>
          <a:bodyPr wrap="square" rtlCol="0">
            <a:spAutoFit/>
          </a:bodyPr>
          <a:lstStyle/>
          <a:p>
            <a:r>
              <a:rPr lang="ru-RU" sz="900" dirty="0" smtClean="0">
                <a:solidFill>
                  <a:srgbClr val="FFFFFF"/>
                </a:solidFill>
                <a:latin typeface="AvantGardeGothicC"/>
                <a:ea typeface="AvantGardeGothicC"/>
                <a:cs typeface="AvantGardeGothicC"/>
                <a:sym typeface="AvantGardeGothicC"/>
              </a:rPr>
              <a:t>Дружинин Д.С. Диссертация на </a:t>
            </a:r>
            <a:r>
              <a:rPr lang="ru-RU" sz="900" dirty="0" err="1" smtClean="0">
                <a:solidFill>
                  <a:srgbClr val="FFFFFF"/>
                </a:solidFill>
                <a:latin typeface="AvantGardeGothicC"/>
                <a:ea typeface="AvantGardeGothicC"/>
                <a:cs typeface="AvantGardeGothicC"/>
                <a:sym typeface="AvantGardeGothicC"/>
              </a:rPr>
              <a:t>сосискание</a:t>
            </a:r>
            <a:r>
              <a:rPr lang="ru-RU" sz="900" dirty="0" smtClean="0">
                <a:solidFill>
                  <a:srgbClr val="FFFFFF"/>
                </a:solidFill>
                <a:latin typeface="AvantGardeGothicC"/>
                <a:ea typeface="AvantGardeGothicC"/>
                <a:cs typeface="AvantGardeGothicC"/>
                <a:sym typeface="AvantGardeGothicC"/>
              </a:rPr>
              <a:t> ученой степени «Клинико-инструментальная характеристика </a:t>
            </a:r>
            <a:r>
              <a:rPr lang="ru-RU" sz="900" dirty="0" err="1" smtClean="0">
                <a:solidFill>
                  <a:srgbClr val="FFFFFF"/>
                </a:solidFill>
                <a:latin typeface="AvantGardeGothicC"/>
                <a:ea typeface="AvantGardeGothicC"/>
                <a:cs typeface="AvantGardeGothicC"/>
                <a:sym typeface="AvantGardeGothicC"/>
              </a:rPr>
              <a:t>дизиммунных</a:t>
            </a:r>
            <a:r>
              <a:rPr lang="ru-RU" sz="900" dirty="0" smtClean="0">
                <a:solidFill>
                  <a:srgbClr val="FFFFFF"/>
                </a:solidFill>
                <a:latin typeface="AvantGardeGothicC"/>
                <a:ea typeface="AvantGardeGothicC"/>
                <a:cs typeface="AvantGardeGothicC"/>
                <a:sym typeface="AvantGardeGothicC"/>
              </a:rPr>
              <a:t> </a:t>
            </a:r>
            <a:r>
              <a:rPr lang="ru-RU" sz="900" dirty="0" err="1" smtClean="0">
                <a:solidFill>
                  <a:srgbClr val="FFFFFF"/>
                </a:solidFill>
                <a:latin typeface="AvantGardeGothicC"/>
                <a:ea typeface="AvantGardeGothicC"/>
                <a:cs typeface="AvantGardeGothicC"/>
                <a:sym typeface="AvantGardeGothicC"/>
              </a:rPr>
              <a:t>нейропатий</a:t>
            </a:r>
            <a:r>
              <a:rPr lang="ru-RU" sz="900" dirty="0" smtClean="0">
                <a:solidFill>
                  <a:srgbClr val="FFFFFF"/>
                </a:solidFill>
                <a:latin typeface="AvantGardeGothicC"/>
                <a:ea typeface="AvantGardeGothicC"/>
                <a:cs typeface="AvantGardeGothicC"/>
                <a:sym typeface="AvantGardeGothicC"/>
              </a:rPr>
              <a:t>  с </a:t>
            </a:r>
            <a:r>
              <a:rPr lang="ru-RU" sz="900" dirty="0" err="1" smtClean="0">
                <a:solidFill>
                  <a:srgbClr val="FFFFFF"/>
                </a:solidFill>
                <a:latin typeface="AvantGardeGothicC"/>
                <a:ea typeface="AvantGardeGothicC"/>
                <a:cs typeface="AvantGardeGothicC"/>
                <a:sym typeface="AvantGardeGothicC"/>
              </a:rPr>
              <a:t>генерализованными</a:t>
            </a:r>
            <a:r>
              <a:rPr lang="ru-RU" sz="900" dirty="0" smtClean="0">
                <a:solidFill>
                  <a:srgbClr val="FFFFFF"/>
                </a:solidFill>
                <a:latin typeface="AvantGardeGothicC"/>
                <a:ea typeface="AvantGardeGothicC"/>
                <a:cs typeface="AvantGardeGothicC"/>
                <a:sym typeface="AvantGardeGothicC"/>
              </a:rPr>
              <a:t> и фокальными изменениями» </a:t>
            </a:r>
            <a:r>
              <a:rPr lang="ru-RU" sz="900" dirty="0" err="1" smtClean="0">
                <a:solidFill>
                  <a:srgbClr val="FFFFFF"/>
                </a:solidFill>
                <a:latin typeface="AvantGardeGothicC"/>
                <a:ea typeface="AvantGardeGothicC"/>
                <a:cs typeface="AvantGardeGothicC"/>
                <a:sym typeface="AvantGardeGothicC"/>
              </a:rPr>
              <a:t>г.Ярославль</a:t>
            </a:r>
            <a:r>
              <a:rPr lang="ru-RU" sz="900" dirty="0" smtClean="0">
                <a:solidFill>
                  <a:srgbClr val="FFFFFF"/>
                </a:solidFill>
                <a:latin typeface="AvantGardeGothicC"/>
                <a:ea typeface="AvantGardeGothicC"/>
                <a:cs typeface="AvantGardeGothicC"/>
                <a:sym typeface="AvantGardeGothicC"/>
              </a:rPr>
              <a:t> 2008 г</a:t>
            </a:r>
            <a:r>
              <a:rPr lang="ru-RU" sz="1100" dirty="0" smtClean="0">
                <a:solidFill>
                  <a:srgbClr val="FFFFFF"/>
                </a:solidFill>
                <a:latin typeface="AvantGardeGothicC"/>
                <a:ea typeface="AvantGardeGothicC"/>
                <a:cs typeface="AvantGardeGothicC"/>
                <a:sym typeface="AvantGardeGothicC"/>
              </a:rPr>
              <a:t/>
            </a:r>
            <a:br>
              <a:rPr lang="ru-RU" sz="1100" dirty="0" smtClean="0">
                <a:solidFill>
                  <a:srgbClr val="FFFFFF"/>
                </a:solidFill>
                <a:latin typeface="AvantGardeGothicC"/>
                <a:ea typeface="AvantGardeGothicC"/>
                <a:cs typeface="AvantGardeGothicC"/>
                <a:sym typeface="AvantGardeGothicC"/>
              </a:rPr>
            </a:br>
            <a:endParaRPr lang="ru-RU" sz="1100" dirty="0" smtClean="0">
              <a:solidFill>
                <a:srgbClr val="FFFFFF"/>
              </a:solidFill>
              <a:latin typeface="AvantGardeGothicC" pitchFamily="2" charset="0"/>
              <a:ea typeface="AvantGardeGothicC"/>
              <a:cs typeface="AvantGardeGothicC"/>
              <a:sym typeface="AvantGardeGothicC"/>
            </a:endParaRPr>
          </a:p>
          <a:p>
            <a:endParaRPr lang="ru-RU" sz="1100" dirty="0"/>
          </a:p>
        </p:txBody>
      </p:sp>
    </p:spTree>
    <p:extLst>
      <p:ext uri="{BB962C8B-B14F-4D97-AF65-F5344CB8AC3E}">
        <p14:creationId xmlns:p14="http://schemas.microsoft.com/office/powerpoint/2010/main" val="348464129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1088</TotalTime>
  <Words>625</Words>
  <Application>Microsoft Office PowerPoint</Application>
  <PresentationFormat>Экран (4:3)</PresentationFormat>
  <Paragraphs>196</Paragraphs>
  <Slides>21</Slides>
  <Notes>16</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Презентация PowerPoint</vt:lpstr>
      <vt:lpstr>Презентация PowerPoint</vt:lpstr>
      <vt:lpstr>Классификация основных и дополнительных методик ЭМГ</vt:lpstr>
      <vt:lpstr>Что такое электронейромиография?</vt:lpstr>
      <vt:lpstr>Уровни поражения нервно-мышечного аппарата</vt:lpstr>
      <vt:lpstr>Клиника – prima! основа всего</vt:lpstr>
      <vt:lpstr>Презентация PowerPoint</vt:lpstr>
      <vt:lpstr>Для чего мы выполняем ЭМГ?</vt:lpstr>
      <vt:lpstr>Презентация PowerPoint</vt:lpstr>
      <vt:lpstr>Для чего мы выполняем ЭМГ?</vt:lpstr>
      <vt:lpstr>Противопоказания при проведении ЭМГ:</vt:lpstr>
      <vt:lpstr>Ограничения ЭМГ:</vt:lpstr>
      <vt:lpstr>Физиологические факторы, влияющие на результаты исследования</vt:lpstr>
      <vt:lpstr>Есть ли особенности проведения ЭНМГ детям?</vt:lpstr>
      <vt:lpstr>Основание для направления ребенка на ЭМГ</vt:lpstr>
      <vt:lpstr>Структура отчета об ЭМГ-исследовании</vt:lpstr>
      <vt:lpstr>Пример заключения</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ЭНМГ: как нейрофизиологу и неврологу говорить на одном языке.</dc:title>
  <dc:creator>Врач</dc:creator>
  <cp:lastModifiedBy>Врач</cp:lastModifiedBy>
  <cp:revision>43</cp:revision>
  <dcterms:created xsi:type="dcterms:W3CDTF">2026-03-11T07:31:43Z</dcterms:created>
  <dcterms:modified xsi:type="dcterms:W3CDTF">2026-03-26T05:25:53Z</dcterms:modified>
</cp:coreProperties>
</file>