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7"/>
  </p:notesMasterIdLst>
  <p:sldIdLst>
    <p:sldId id="368" r:id="rId2"/>
    <p:sldId id="335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70" r:id="rId26"/>
    <p:sldId id="358" r:id="rId27"/>
    <p:sldId id="359" r:id="rId28"/>
    <p:sldId id="360" r:id="rId29"/>
    <p:sldId id="361" r:id="rId30"/>
    <p:sldId id="362" r:id="rId31"/>
    <p:sldId id="364" r:id="rId32"/>
    <p:sldId id="365" r:id="rId33"/>
    <p:sldId id="366" r:id="rId34"/>
    <p:sldId id="367" r:id="rId35"/>
    <p:sldId id="369" r:id="rId36"/>
  </p:sldIdLst>
  <p:sldSz cx="9144000" cy="6858000" type="screen4x3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2"/>
              </a:solidFill>
              <a:prstDash val="solid"/>
              <a:round/>
            </a:ln>
          </a:left>
          <a:right>
            <a:ln w="12700" cap="flat">
              <a:solidFill>
                <a:schemeClr val="accent2"/>
              </a:solidFill>
              <a:prstDash val="solid"/>
              <a:round/>
            </a:ln>
          </a:right>
          <a:top>
            <a:ln w="12700" cap="flat">
              <a:solidFill>
                <a:schemeClr val="accent2"/>
              </a:solidFill>
              <a:prstDash val="solid"/>
              <a:round/>
            </a:ln>
          </a:top>
          <a:bottom>
            <a:ln w="12700" cap="flat">
              <a:solidFill>
                <a:schemeClr val="accent2"/>
              </a:solidFill>
              <a:prstDash val="solid"/>
              <a:round/>
            </a:ln>
          </a:bottom>
          <a:insideH>
            <a:ln w="12700" cap="flat">
              <a:solidFill>
                <a:schemeClr val="accent2"/>
              </a:solidFill>
              <a:prstDash val="solid"/>
              <a:round/>
            </a:ln>
          </a:insideH>
          <a:insideV>
            <a:ln w="12700" cap="flat">
              <a:solidFill>
                <a:schemeClr val="accent2"/>
              </a:solidFill>
              <a:prstDash val="solid"/>
              <a:round/>
            </a:ln>
          </a:insideV>
        </a:tcBdr>
        <a:fill>
          <a:solidFill>
            <a:schemeClr val="accent2">
              <a:alpha val="20000"/>
            </a:scheme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2"/>
              </a:solidFill>
              <a:prstDash val="solid"/>
              <a:round/>
            </a:ln>
          </a:left>
          <a:right>
            <a:ln w="12700" cap="flat">
              <a:solidFill>
                <a:schemeClr val="accent2"/>
              </a:solidFill>
              <a:prstDash val="solid"/>
              <a:round/>
            </a:ln>
          </a:right>
          <a:top>
            <a:ln w="12700" cap="flat">
              <a:solidFill>
                <a:schemeClr val="accent2"/>
              </a:solidFill>
              <a:prstDash val="solid"/>
              <a:round/>
            </a:ln>
          </a:top>
          <a:bottom>
            <a:ln w="12700" cap="flat">
              <a:solidFill>
                <a:schemeClr val="accent2"/>
              </a:solidFill>
              <a:prstDash val="solid"/>
              <a:round/>
            </a:ln>
          </a:bottom>
          <a:insideH>
            <a:ln w="12700" cap="flat">
              <a:solidFill>
                <a:schemeClr val="accent2"/>
              </a:solidFill>
              <a:prstDash val="solid"/>
              <a:round/>
            </a:ln>
          </a:insideH>
          <a:insideV>
            <a:ln w="12700" cap="flat">
              <a:solidFill>
                <a:schemeClr val="accent2"/>
              </a:solidFill>
              <a:prstDash val="solid"/>
              <a:round/>
            </a:ln>
          </a:insideV>
        </a:tcBdr>
        <a:fill>
          <a:solidFill>
            <a:schemeClr val="accent2">
              <a:alpha val="20000"/>
            </a:scheme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2"/>
              </a:solidFill>
              <a:prstDash val="solid"/>
              <a:round/>
            </a:ln>
          </a:left>
          <a:right>
            <a:ln w="12700" cap="flat">
              <a:solidFill>
                <a:schemeClr val="accent2"/>
              </a:solidFill>
              <a:prstDash val="solid"/>
              <a:round/>
            </a:ln>
          </a:right>
          <a:top>
            <a:ln w="50800" cap="flat">
              <a:solidFill>
                <a:schemeClr val="accent2"/>
              </a:solidFill>
              <a:prstDash val="solid"/>
              <a:round/>
            </a:ln>
          </a:top>
          <a:bottom>
            <a:ln w="12700" cap="flat">
              <a:solidFill>
                <a:schemeClr val="accent2"/>
              </a:solidFill>
              <a:prstDash val="solid"/>
              <a:round/>
            </a:ln>
          </a:bottom>
          <a:insideH>
            <a:ln w="12700" cap="flat">
              <a:solidFill>
                <a:schemeClr val="accent2"/>
              </a:solidFill>
              <a:prstDash val="solid"/>
              <a:round/>
            </a:ln>
          </a:insideH>
          <a:insideV>
            <a:ln w="12700" cap="flat">
              <a:solidFill>
                <a:schemeClr val="accent2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chemeClr val="accent2"/>
              </a:solidFill>
              <a:prstDash val="solid"/>
              <a:round/>
            </a:ln>
          </a:left>
          <a:right>
            <a:ln w="12700" cap="flat">
              <a:solidFill>
                <a:schemeClr val="accent2"/>
              </a:solidFill>
              <a:prstDash val="solid"/>
              <a:round/>
            </a:ln>
          </a:right>
          <a:top>
            <a:ln w="12700" cap="flat">
              <a:solidFill>
                <a:schemeClr val="accent2"/>
              </a:solidFill>
              <a:prstDash val="solid"/>
              <a:round/>
            </a:ln>
          </a:top>
          <a:bottom>
            <a:ln w="25400" cap="flat">
              <a:solidFill>
                <a:schemeClr val="accent2"/>
              </a:solidFill>
              <a:prstDash val="solid"/>
              <a:round/>
            </a:ln>
          </a:bottom>
          <a:insideH>
            <a:ln w="12700" cap="flat">
              <a:solidFill>
                <a:schemeClr val="accent2"/>
              </a:solidFill>
              <a:prstDash val="solid"/>
              <a:round/>
            </a:ln>
          </a:insideH>
          <a:insideV>
            <a:ln w="12700" cap="flat">
              <a:solidFill>
                <a:schemeClr val="accent2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4" autoAdjust="0"/>
    <p:restoredTop sz="93459" autoAdjust="0"/>
  </p:normalViewPr>
  <p:slideViewPr>
    <p:cSldViewPr snapToGrid="0">
      <p:cViewPr varScale="1">
        <p:scale>
          <a:sx n="83" d="100"/>
          <a:sy n="83" d="100"/>
        </p:scale>
        <p:origin x="1440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01" name="Shape 10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31944944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0366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05879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21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2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t>Текст заголовка</a:t>
            </a:r>
          </a:p>
        </p:txBody>
      </p:sp>
      <p:sp>
        <p:nvSpPr>
          <p:cNvPr id="30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1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39" name="Уровень текста 1…"/>
          <p:cNvSpPr txBox="1"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48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  <a:lvl2pPr marL="0" indent="457200">
              <a:spcBef>
                <a:spcPts val="500"/>
              </a:spcBef>
              <a:buSzTx/>
              <a:buFontTx/>
              <a:buNone/>
              <a:defRPr sz="2400" b="1"/>
            </a:lvl2pPr>
            <a:lvl3pPr marL="0" indent="914400">
              <a:spcBef>
                <a:spcPts val="500"/>
              </a:spcBef>
              <a:buSzTx/>
              <a:buFontTx/>
              <a:buNone/>
              <a:defRPr sz="2400" b="1"/>
            </a:lvl3pPr>
            <a:lvl4pPr marL="0" indent="1371600">
              <a:spcBef>
                <a:spcPts val="500"/>
              </a:spcBef>
              <a:buSzTx/>
              <a:buFontTx/>
              <a:buNone/>
              <a:defRPr sz="2400" b="1"/>
            </a:lvl4pPr>
            <a:lvl5pPr marL="0" indent="1828800">
              <a:spcBef>
                <a:spcPts val="500"/>
              </a:spcBef>
              <a:buSzTx/>
              <a:buFontTx/>
              <a:buNone/>
              <a:defRPr sz="2400" b="1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9" name="Текст 4"/>
          <p:cNvSpPr>
            <a:spLocks noGrp="1"/>
          </p:cNvSpPr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Текст заголовка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Текст заголовка</a:t>
            </a:r>
          </a:p>
        </p:txBody>
      </p:sp>
      <p:sp>
        <p:nvSpPr>
          <p:cNvPr id="58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7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4" name="Текст 3"/>
          <p:cNvSpPr>
            <a:spLocks noGrp="1"/>
          </p:cNvSpPr>
          <p:nvPr>
            <p:ph type="body" sz="half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  <a:endParaRPr/>
          </a:p>
        </p:txBody>
      </p:sp>
      <p:sp>
        <p:nvSpPr>
          <p:cNvPr id="7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t>Текст заголовка</a:t>
            </a:r>
          </a:p>
        </p:txBody>
      </p:sp>
      <p:sp>
        <p:nvSpPr>
          <p:cNvPr id="83" name="Рисунок 2"/>
          <p:cNvSpPr>
            <a:spLocks noGrp="1"/>
          </p:cNvSpPr>
          <p:nvPr>
            <p:ph type="pic" sz="half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85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 lIns="45718" tIns="45718" rIns="45718" bIns="45718"/>
          <a:lstStyle/>
          <a:p>
            <a:r>
              <a:t>Текст заголовка</a:t>
            </a:r>
          </a:p>
        </p:txBody>
      </p:sp>
      <p:sp>
        <p:nvSpPr>
          <p:cNvPr id="93" name="Уровень текста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lIns="45718" tIns="45718" rIns="45718" bIns="45718"/>
          <a:lstStyle>
            <a:lvl2pPr marL="783771" indent="-326571"/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9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81" y="6414762"/>
            <a:ext cx="258620" cy="248301"/>
          </a:xfrm>
          <a:prstGeom prst="rect">
            <a:avLst/>
          </a:prstGeom>
        </p:spPr>
        <p:txBody>
          <a:bodyPr lIns="45718" tIns="45718" rIns="45718" bIns="45718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vk.com/epilepsia_56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8" name="logo эпилепсия56.png" descr="logo эпилепсия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123" y="420305"/>
            <a:ext cx="2330726" cy="604526"/>
          </a:xfrm>
          <a:prstGeom prst="rect">
            <a:avLst/>
          </a:prstGeom>
          <a:ln w="12700">
            <a:miter lim="400000"/>
          </a:ln>
        </p:spPr>
      </p:pic>
      <p:sp>
        <p:nvSpPr>
          <p:cNvPr id="609" name="Прямоугольник"/>
          <p:cNvSpPr/>
          <p:nvPr/>
        </p:nvSpPr>
        <p:spPr>
          <a:xfrm>
            <a:off x="-6028" y="1512129"/>
            <a:ext cx="9156056" cy="1270004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endParaRPr dirty="0"/>
          </a:p>
        </p:txBody>
      </p:sp>
      <p:sp>
        <p:nvSpPr>
          <p:cNvPr id="610" name="Заголовок 1"/>
          <p:cNvSpPr txBox="1"/>
          <p:nvPr/>
        </p:nvSpPr>
        <p:spPr>
          <a:xfrm>
            <a:off x="325870" y="1715101"/>
            <a:ext cx="8492260" cy="7963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algn="ctr">
              <a:lnSpc>
                <a:spcPct val="135000"/>
              </a:lnSpc>
              <a:defRPr sz="15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Эпилепсия и инвалидность</a:t>
            </a:r>
          </a:p>
        </p:txBody>
      </p:sp>
      <p:pic>
        <p:nvPicPr>
          <p:cNvPr id="611" name="Антон.png" descr="Антон.png"/>
          <p:cNvPicPr>
            <a:picLocks noChangeAspect="1"/>
          </p:cNvPicPr>
          <p:nvPr/>
        </p:nvPicPr>
        <p:blipFill>
          <a:blip r:embed="rId3"/>
          <a:srcRect l="15192" t="13058" r="29003" b="4"/>
          <a:stretch>
            <a:fillRect/>
          </a:stretch>
        </p:blipFill>
        <p:spPr>
          <a:xfrm>
            <a:off x="17253" y="3086918"/>
            <a:ext cx="3621088" cy="37608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11011" y="0"/>
                </a:moveTo>
                <a:cubicBezTo>
                  <a:pt x="10552" y="-1"/>
                  <a:pt x="10489" y="6"/>
                  <a:pt x="10151" y="96"/>
                </a:cubicBezTo>
                <a:cubicBezTo>
                  <a:pt x="9951" y="149"/>
                  <a:pt x="9701" y="200"/>
                  <a:pt x="9593" y="212"/>
                </a:cubicBezTo>
                <a:cubicBezTo>
                  <a:pt x="9484" y="223"/>
                  <a:pt x="9401" y="244"/>
                  <a:pt x="9408" y="255"/>
                </a:cubicBezTo>
                <a:cubicBezTo>
                  <a:pt x="9420" y="274"/>
                  <a:pt x="9321" y="319"/>
                  <a:pt x="8873" y="501"/>
                </a:cubicBezTo>
                <a:cubicBezTo>
                  <a:pt x="8779" y="539"/>
                  <a:pt x="8730" y="573"/>
                  <a:pt x="8752" y="586"/>
                </a:cubicBezTo>
                <a:cubicBezTo>
                  <a:pt x="8774" y="599"/>
                  <a:pt x="8671" y="681"/>
                  <a:pt x="8492" y="791"/>
                </a:cubicBezTo>
                <a:cubicBezTo>
                  <a:pt x="8328" y="891"/>
                  <a:pt x="8194" y="988"/>
                  <a:pt x="8194" y="1007"/>
                </a:cubicBezTo>
                <a:cubicBezTo>
                  <a:pt x="8193" y="1027"/>
                  <a:pt x="8146" y="1075"/>
                  <a:pt x="8092" y="1112"/>
                </a:cubicBezTo>
                <a:cubicBezTo>
                  <a:pt x="7918" y="1231"/>
                  <a:pt x="7446" y="1882"/>
                  <a:pt x="7237" y="2291"/>
                </a:cubicBezTo>
                <a:cubicBezTo>
                  <a:pt x="7042" y="2671"/>
                  <a:pt x="7042" y="2672"/>
                  <a:pt x="7048" y="2924"/>
                </a:cubicBezTo>
                <a:cubicBezTo>
                  <a:pt x="7051" y="3063"/>
                  <a:pt x="7083" y="3374"/>
                  <a:pt x="7119" y="3613"/>
                </a:cubicBezTo>
                <a:cubicBezTo>
                  <a:pt x="7154" y="3852"/>
                  <a:pt x="7191" y="4194"/>
                  <a:pt x="7202" y="4372"/>
                </a:cubicBezTo>
                <a:cubicBezTo>
                  <a:pt x="7219" y="4675"/>
                  <a:pt x="7217" y="4696"/>
                  <a:pt x="7159" y="4714"/>
                </a:cubicBezTo>
                <a:cubicBezTo>
                  <a:pt x="7125" y="4724"/>
                  <a:pt x="7062" y="4791"/>
                  <a:pt x="7019" y="4862"/>
                </a:cubicBezTo>
                <a:cubicBezTo>
                  <a:pt x="6953" y="4974"/>
                  <a:pt x="6943" y="5025"/>
                  <a:pt x="6948" y="5249"/>
                </a:cubicBezTo>
                <a:cubicBezTo>
                  <a:pt x="6953" y="5473"/>
                  <a:pt x="6976" y="5571"/>
                  <a:pt x="7116" y="5965"/>
                </a:cubicBezTo>
                <a:cubicBezTo>
                  <a:pt x="7453" y="6909"/>
                  <a:pt x="7729" y="7226"/>
                  <a:pt x="8122" y="7112"/>
                </a:cubicBezTo>
                <a:cubicBezTo>
                  <a:pt x="8186" y="7094"/>
                  <a:pt x="8253" y="7076"/>
                  <a:pt x="8269" y="7071"/>
                </a:cubicBezTo>
                <a:cubicBezTo>
                  <a:pt x="8352" y="7047"/>
                  <a:pt x="8476" y="7670"/>
                  <a:pt x="8560" y="8541"/>
                </a:cubicBezTo>
                <a:lnTo>
                  <a:pt x="8615" y="9108"/>
                </a:lnTo>
                <a:lnTo>
                  <a:pt x="8381" y="9364"/>
                </a:lnTo>
                <a:cubicBezTo>
                  <a:pt x="8050" y="9725"/>
                  <a:pt x="7407" y="10288"/>
                  <a:pt x="7052" y="10531"/>
                </a:cubicBezTo>
                <a:cubicBezTo>
                  <a:pt x="6887" y="10645"/>
                  <a:pt x="6661" y="10823"/>
                  <a:pt x="6548" y="10927"/>
                </a:cubicBezTo>
                <a:cubicBezTo>
                  <a:pt x="6293" y="11162"/>
                  <a:pt x="5956" y="11350"/>
                  <a:pt x="5424" y="11554"/>
                </a:cubicBezTo>
                <a:cubicBezTo>
                  <a:pt x="4353" y="11963"/>
                  <a:pt x="3626" y="12273"/>
                  <a:pt x="3284" y="12468"/>
                </a:cubicBezTo>
                <a:cubicBezTo>
                  <a:pt x="2971" y="12646"/>
                  <a:pt x="2881" y="12716"/>
                  <a:pt x="2694" y="12924"/>
                </a:cubicBezTo>
                <a:cubicBezTo>
                  <a:pt x="2406" y="13244"/>
                  <a:pt x="2286" y="13445"/>
                  <a:pt x="1922" y="14216"/>
                </a:cubicBezTo>
                <a:cubicBezTo>
                  <a:pt x="977" y="16220"/>
                  <a:pt x="623" y="17319"/>
                  <a:pt x="431" y="18846"/>
                </a:cubicBezTo>
                <a:cubicBezTo>
                  <a:pt x="408" y="19030"/>
                  <a:pt x="337" y="19475"/>
                  <a:pt x="275" y="19835"/>
                </a:cubicBezTo>
                <a:cubicBezTo>
                  <a:pt x="212" y="20195"/>
                  <a:pt x="133" y="20709"/>
                  <a:pt x="97" y="20977"/>
                </a:cubicBezTo>
                <a:cubicBezTo>
                  <a:pt x="61" y="21245"/>
                  <a:pt x="25" y="21493"/>
                  <a:pt x="17" y="21531"/>
                </a:cubicBezTo>
                <a:lnTo>
                  <a:pt x="0" y="21599"/>
                </a:lnTo>
                <a:lnTo>
                  <a:pt x="10800" y="21599"/>
                </a:lnTo>
                <a:cubicBezTo>
                  <a:pt x="20813" y="21599"/>
                  <a:pt x="21600" y="21595"/>
                  <a:pt x="21600" y="21549"/>
                </a:cubicBezTo>
                <a:cubicBezTo>
                  <a:pt x="21600" y="21462"/>
                  <a:pt x="21252" y="18889"/>
                  <a:pt x="21202" y="18606"/>
                </a:cubicBezTo>
                <a:cubicBezTo>
                  <a:pt x="21175" y="18453"/>
                  <a:pt x="21063" y="18085"/>
                  <a:pt x="20940" y="17754"/>
                </a:cubicBezTo>
                <a:cubicBezTo>
                  <a:pt x="20821" y="17433"/>
                  <a:pt x="20614" y="16858"/>
                  <a:pt x="20480" y="16477"/>
                </a:cubicBezTo>
                <a:cubicBezTo>
                  <a:pt x="20347" y="16097"/>
                  <a:pt x="20182" y="15672"/>
                  <a:pt x="20116" y="15534"/>
                </a:cubicBezTo>
                <a:cubicBezTo>
                  <a:pt x="20049" y="15395"/>
                  <a:pt x="19927" y="15096"/>
                  <a:pt x="19843" y="14870"/>
                </a:cubicBezTo>
                <a:cubicBezTo>
                  <a:pt x="19760" y="14644"/>
                  <a:pt x="19622" y="14286"/>
                  <a:pt x="19538" y="14073"/>
                </a:cubicBezTo>
                <a:cubicBezTo>
                  <a:pt x="19454" y="13860"/>
                  <a:pt x="19386" y="13674"/>
                  <a:pt x="19386" y="13656"/>
                </a:cubicBezTo>
                <a:cubicBezTo>
                  <a:pt x="19386" y="13590"/>
                  <a:pt x="19211" y="13203"/>
                  <a:pt x="19112" y="13054"/>
                </a:cubicBezTo>
                <a:cubicBezTo>
                  <a:pt x="18845" y="12650"/>
                  <a:pt x="18295" y="12297"/>
                  <a:pt x="17315" y="11905"/>
                </a:cubicBezTo>
                <a:cubicBezTo>
                  <a:pt x="16985" y="11773"/>
                  <a:pt x="16669" y="11633"/>
                  <a:pt x="16612" y="11593"/>
                </a:cubicBezTo>
                <a:cubicBezTo>
                  <a:pt x="16555" y="11552"/>
                  <a:pt x="16383" y="11403"/>
                  <a:pt x="16231" y="11264"/>
                </a:cubicBezTo>
                <a:cubicBezTo>
                  <a:pt x="15812" y="10881"/>
                  <a:pt x="15488" y="10708"/>
                  <a:pt x="14943" y="10576"/>
                </a:cubicBezTo>
                <a:cubicBezTo>
                  <a:pt x="14713" y="10520"/>
                  <a:pt x="14675" y="10500"/>
                  <a:pt x="14507" y="10341"/>
                </a:cubicBezTo>
                <a:cubicBezTo>
                  <a:pt x="14406" y="10245"/>
                  <a:pt x="14202" y="10038"/>
                  <a:pt x="14055" y="9879"/>
                </a:cubicBezTo>
                <a:cubicBezTo>
                  <a:pt x="13908" y="9720"/>
                  <a:pt x="13739" y="9553"/>
                  <a:pt x="13679" y="9512"/>
                </a:cubicBezTo>
                <a:cubicBezTo>
                  <a:pt x="13575" y="9440"/>
                  <a:pt x="13568" y="9425"/>
                  <a:pt x="13567" y="9259"/>
                </a:cubicBezTo>
                <a:cubicBezTo>
                  <a:pt x="13567" y="9110"/>
                  <a:pt x="13584" y="9059"/>
                  <a:pt x="13665" y="8946"/>
                </a:cubicBezTo>
                <a:cubicBezTo>
                  <a:pt x="13797" y="8760"/>
                  <a:pt x="14048" y="8236"/>
                  <a:pt x="14133" y="7964"/>
                </a:cubicBezTo>
                <a:cubicBezTo>
                  <a:pt x="14227" y="7666"/>
                  <a:pt x="14294" y="7287"/>
                  <a:pt x="14294" y="7059"/>
                </a:cubicBezTo>
                <a:cubicBezTo>
                  <a:pt x="14294" y="6892"/>
                  <a:pt x="14305" y="6866"/>
                  <a:pt x="14394" y="6786"/>
                </a:cubicBezTo>
                <a:cubicBezTo>
                  <a:pt x="14546" y="6646"/>
                  <a:pt x="14630" y="6457"/>
                  <a:pt x="14817" y="5819"/>
                </a:cubicBezTo>
                <a:cubicBezTo>
                  <a:pt x="14948" y="5375"/>
                  <a:pt x="14991" y="5178"/>
                  <a:pt x="14990" y="5033"/>
                </a:cubicBezTo>
                <a:cubicBezTo>
                  <a:pt x="14989" y="4811"/>
                  <a:pt x="14921" y="4478"/>
                  <a:pt x="14865" y="4413"/>
                </a:cubicBezTo>
                <a:cubicBezTo>
                  <a:pt x="14827" y="4369"/>
                  <a:pt x="14764" y="3847"/>
                  <a:pt x="14763" y="3574"/>
                </a:cubicBezTo>
                <a:cubicBezTo>
                  <a:pt x="14762" y="3424"/>
                  <a:pt x="14682" y="3057"/>
                  <a:pt x="14567" y="2676"/>
                </a:cubicBezTo>
                <a:cubicBezTo>
                  <a:pt x="14492" y="2429"/>
                  <a:pt x="14339" y="2106"/>
                  <a:pt x="14195" y="1885"/>
                </a:cubicBezTo>
                <a:cubicBezTo>
                  <a:pt x="14151" y="1818"/>
                  <a:pt x="14071" y="1667"/>
                  <a:pt x="14015" y="1550"/>
                </a:cubicBezTo>
                <a:cubicBezTo>
                  <a:pt x="13931" y="1373"/>
                  <a:pt x="13880" y="1314"/>
                  <a:pt x="13724" y="1201"/>
                </a:cubicBezTo>
                <a:cubicBezTo>
                  <a:pt x="13620" y="1126"/>
                  <a:pt x="13537" y="1041"/>
                  <a:pt x="13537" y="1012"/>
                </a:cubicBezTo>
                <a:cubicBezTo>
                  <a:pt x="13537" y="899"/>
                  <a:pt x="13188" y="665"/>
                  <a:pt x="12549" y="353"/>
                </a:cubicBezTo>
                <a:cubicBezTo>
                  <a:pt x="11966" y="68"/>
                  <a:pt x="11672" y="1"/>
                  <a:pt x="11011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612" name="ДОКЛАДЧИК:…"/>
          <p:cNvSpPr txBox="1"/>
          <p:nvPr/>
        </p:nvSpPr>
        <p:spPr>
          <a:xfrm>
            <a:off x="3753377" y="3187537"/>
            <a:ext cx="4576163" cy="25042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/>
          <a:p>
            <a:pPr>
              <a:lnSpc>
                <a:spcPct val="150000"/>
              </a:lnSpc>
              <a:defRPr sz="1000" b="1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ДОКЛАДЧИК:</a:t>
            </a:r>
          </a:p>
          <a:p>
            <a:pPr>
              <a:lnSpc>
                <a:spcPct val="150000"/>
              </a:lnSpc>
              <a:defRPr sz="1500" b="1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Антон</a:t>
            </a:r>
            <a:r>
              <a:rPr dirty="0"/>
              <a:t> </a:t>
            </a:r>
            <a:r>
              <a:rPr dirty="0" err="1"/>
              <a:t>Петрович</a:t>
            </a:r>
            <a:r>
              <a:rPr dirty="0"/>
              <a:t> </a:t>
            </a:r>
            <a:r>
              <a:rPr dirty="0" err="1"/>
              <a:t>Герцен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Заведующий</a:t>
            </a:r>
            <a:r>
              <a:rPr dirty="0"/>
              <a:t> </a:t>
            </a:r>
            <a:r>
              <a:rPr dirty="0" err="1"/>
              <a:t>неврологическим</a:t>
            </a:r>
            <a:r>
              <a:rPr dirty="0"/>
              <a:t> </a:t>
            </a:r>
            <a:r>
              <a:rPr dirty="0" err="1"/>
              <a:t>отделением</a:t>
            </a:r>
            <a:r>
              <a:rPr dirty="0"/>
              <a:t> </a:t>
            </a:r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медицинского</a:t>
            </a:r>
            <a:r>
              <a:rPr dirty="0"/>
              <a:t>  </a:t>
            </a:r>
            <a:r>
              <a:rPr dirty="0" err="1"/>
              <a:t>центра</a:t>
            </a:r>
            <a:r>
              <a:rPr dirty="0"/>
              <a:t> ООО «ЭПИЛЕПСИЯ56».</a:t>
            </a:r>
            <a:br>
              <a:rPr dirty="0"/>
            </a:br>
            <a:r>
              <a:rPr dirty="0" err="1"/>
              <a:t>Руководитель</a:t>
            </a:r>
            <a:r>
              <a:rPr dirty="0"/>
              <a:t> </a:t>
            </a:r>
            <a:r>
              <a:rPr dirty="0" err="1"/>
              <a:t>оренбургского</a:t>
            </a:r>
            <a:r>
              <a:rPr dirty="0"/>
              <a:t> </a:t>
            </a:r>
            <a:r>
              <a:rPr dirty="0" err="1"/>
              <a:t>представительства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НП “</a:t>
            </a:r>
            <a:r>
              <a:rPr dirty="0" err="1"/>
              <a:t>объединение</a:t>
            </a:r>
            <a:r>
              <a:rPr dirty="0"/>
              <a:t> </a:t>
            </a:r>
            <a:r>
              <a:rPr dirty="0" err="1"/>
              <a:t>врачей-эпилптологов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пациентов</a:t>
            </a:r>
            <a:r>
              <a:rPr dirty="0"/>
              <a:t>”.</a:t>
            </a:r>
            <a:br>
              <a:rPr dirty="0"/>
            </a:br>
            <a:r>
              <a:rPr dirty="0" err="1"/>
              <a:t>Председатель</a:t>
            </a:r>
            <a:r>
              <a:rPr dirty="0"/>
              <a:t> </a:t>
            </a:r>
            <a:r>
              <a:rPr dirty="0" err="1"/>
              <a:t>Оренбургского</a:t>
            </a:r>
            <a:r>
              <a:rPr dirty="0"/>
              <a:t> </a:t>
            </a:r>
            <a:r>
              <a:rPr dirty="0" err="1"/>
              <a:t>областного</a:t>
            </a:r>
            <a:r>
              <a:rPr dirty="0"/>
              <a:t> </a:t>
            </a:r>
            <a:r>
              <a:rPr dirty="0" err="1"/>
              <a:t>регионального</a:t>
            </a:r>
            <a:endParaRPr dirty="0"/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 err="1"/>
              <a:t>отделения</a:t>
            </a:r>
            <a:r>
              <a:rPr dirty="0"/>
              <a:t> </a:t>
            </a:r>
            <a:r>
              <a:rPr dirty="0" err="1"/>
              <a:t>Общероссийской</a:t>
            </a:r>
            <a:r>
              <a:rPr dirty="0"/>
              <a:t> </a:t>
            </a:r>
            <a:r>
              <a:rPr dirty="0" err="1"/>
              <a:t>общественной</a:t>
            </a:r>
            <a:r>
              <a:rPr dirty="0"/>
              <a:t> </a:t>
            </a:r>
            <a:r>
              <a:rPr dirty="0" err="1"/>
              <a:t>организации</a:t>
            </a:r>
            <a:r>
              <a:rPr dirty="0"/>
              <a:t> </a:t>
            </a:r>
          </a:p>
          <a:p>
            <a:pPr>
              <a:lnSpc>
                <a:spcPct val="150000"/>
              </a:lnSpc>
              <a:defRPr sz="1200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«</a:t>
            </a:r>
            <a:r>
              <a:rPr dirty="0" err="1"/>
              <a:t>Общество</a:t>
            </a:r>
            <a:r>
              <a:rPr dirty="0"/>
              <a:t> </a:t>
            </a:r>
            <a:r>
              <a:rPr dirty="0" err="1"/>
              <a:t>Специалистов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области</a:t>
            </a:r>
            <a:r>
              <a:rPr dirty="0"/>
              <a:t> </a:t>
            </a:r>
            <a:r>
              <a:rPr dirty="0" err="1"/>
              <a:t>Эпилептологии</a:t>
            </a:r>
            <a:r>
              <a:rPr dirty="0"/>
              <a:t> </a:t>
            </a:r>
            <a:br>
              <a:rPr dirty="0"/>
            </a:br>
            <a:r>
              <a:rPr dirty="0"/>
              <a:t>«</a:t>
            </a:r>
            <a:r>
              <a:rPr dirty="0" err="1"/>
              <a:t>Российская</a:t>
            </a:r>
            <a:r>
              <a:rPr dirty="0"/>
              <a:t> </a:t>
            </a:r>
            <a:r>
              <a:rPr dirty="0" err="1"/>
              <a:t>Противоэпилептическая</a:t>
            </a:r>
            <a:r>
              <a:rPr dirty="0"/>
              <a:t> </a:t>
            </a:r>
            <a:r>
              <a:rPr dirty="0" err="1"/>
              <a:t>Лига</a:t>
            </a:r>
            <a:r>
              <a:rPr dirty="0"/>
              <a:t>».</a:t>
            </a:r>
          </a:p>
        </p:txBody>
      </p:sp>
      <p:sp>
        <p:nvSpPr>
          <p:cNvPr id="613" name="Прямоугольник"/>
          <p:cNvSpPr/>
          <p:nvPr/>
        </p:nvSpPr>
        <p:spPr>
          <a:xfrm>
            <a:off x="7137400" y="6244108"/>
            <a:ext cx="1767805" cy="350623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pPr>
              <a:defRPr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614" name="ОРЕНБУРГ - 20.10.2023"/>
          <p:cNvSpPr txBox="1"/>
          <p:nvPr/>
        </p:nvSpPr>
        <p:spPr>
          <a:xfrm>
            <a:off x="7268018" y="6287372"/>
            <a:ext cx="1564440" cy="2616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>
            <a:spAutoFit/>
          </a:bodyPr>
          <a:lstStyle>
            <a:lvl1pPr>
              <a:defRPr sz="1100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Москва</a:t>
            </a:r>
            <a:r>
              <a:rPr dirty="0"/>
              <a:t> – </a:t>
            </a:r>
            <a:r>
              <a:rPr lang="ru-RU" dirty="0"/>
              <a:t>11.02.2026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32330076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Прямоугольник"/>
          <p:cNvSpPr/>
          <p:nvPr/>
        </p:nvSpPr>
        <p:spPr>
          <a:xfrm>
            <a:off x="0" y="2197210"/>
            <a:ext cx="9144000" cy="1337060"/>
          </a:xfrm>
          <a:prstGeom prst="rect">
            <a:avLst/>
          </a:prstGeom>
          <a:solidFill>
            <a:srgbClr val="472653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709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712" name="При наличии диагноза эпилепсия…"/>
          <p:cNvSpPr txBox="1"/>
          <p:nvPr/>
        </p:nvSpPr>
        <p:spPr>
          <a:xfrm>
            <a:off x="397809" y="1329535"/>
            <a:ext cx="8348382" cy="685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algn="ctr">
              <a:defRPr sz="1900" b="1"/>
            </a:pPr>
            <a:r>
              <a:t>При наличии диагноза </a:t>
            </a:r>
            <a:r>
              <a:rPr sz="2200">
                <a:solidFill>
                  <a:srgbClr val="422850"/>
                </a:solidFill>
              </a:rPr>
              <a:t>эпилепсия</a:t>
            </a:r>
            <a:r>
              <a:t> </a:t>
            </a:r>
          </a:p>
          <a:p>
            <a:pPr algn="ctr">
              <a:defRPr sz="1900" b="1"/>
            </a:pPr>
            <a:r>
              <a:t>допускается получение инвалидности. </a:t>
            </a:r>
          </a:p>
        </p:txBody>
      </p:sp>
      <p:sp>
        <p:nvSpPr>
          <p:cNvPr id="713" name="Заголовок 1"/>
          <p:cNvSpPr txBox="1"/>
          <p:nvPr/>
        </p:nvSpPr>
        <p:spPr>
          <a:xfrm rot="21119030">
            <a:off x="4731203" y="4946754"/>
            <a:ext cx="1994220" cy="5643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2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ДА КАК ТАК?</a:t>
            </a:r>
          </a:p>
        </p:txBody>
      </p:sp>
      <p:pic>
        <p:nvPicPr>
          <p:cNvPr id="714" name="2024051415343026a5f57685-Photoroom.png" descr="2024051415343026a5f57685-Photoroom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397" y="3744173"/>
            <a:ext cx="5638578" cy="3113827"/>
          </a:xfrm>
          <a:prstGeom prst="rect">
            <a:avLst/>
          </a:prstGeom>
          <a:ln w="12700">
            <a:miter lim="400000"/>
          </a:ln>
          <a:effectLst>
            <a:outerShdw blurRad="63500" dist="146069" dir="10562584" rotWithShape="0">
              <a:srgbClr val="422850">
                <a:alpha val="7955"/>
              </a:srgbClr>
            </a:outerShdw>
          </a:effectLst>
        </p:spPr>
      </p:pic>
      <p:sp>
        <p:nvSpPr>
          <p:cNvPr id="715" name="В то же время наличие ограничений в трудоустройстве,…"/>
          <p:cNvSpPr txBox="1"/>
          <p:nvPr/>
        </p:nvSpPr>
        <p:spPr>
          <a:xfrm>
            <a:off x="1465328" y="2408497"/>
            <a:ext cx="6213344" cy="9144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ctr">
              <a:defRPr sz="1900">
                <a:solidFill>
                  <a:srgbClr val="FFFFFF"/>
                </a:solidFill>
              </a:defRPr>
            </a:pPr>
            <a:r>
              <a:t>В то же время наличие ограничений в трудоустройстве, </a:t>
            </a:r>
          </a:p>
          <a:p>
            <a:pPr algn="ctr">
              <a:defRPr sz="1900">
                <a:solidFill>
                  <a:srgbClr val="FFFFFF"/>
                </a:solidFill>
              </a:defRPr>
            </a:pPr>
            <a:r>
              <a:t>неизлечимость заболевания и продолжающиеся приступы </a:t>
            </a:r>
          </a:p>
          <a:p>
            <a:pPr algn="ctr">
              <a:defRPr sz="1900">
                <a:solidFill>
                  <a:srgbClr val="FFFFFF"/>
                </a:solidFill>
              </a:defRPr>
            </a:pPr>
            <a:r>
              <a:t>зачастую </a:t>
            </a:r>
            <a:r>
              <a:rPr b="1">
                <a:solidFill>
                  <a:schemeClr val="accent2">
                    <a:lumOff val="23627"/>
                  </a:schemeClr>
                </a:solidFill>
              </a:rPr>
              <a:t>не являются показанием к инвалидности</a:t>
            </a:r>
            <a:r>
              <a:rPr b="1"/>
              <a:t>. 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Закругленный прямоугольник"/>
          <p:cNvSpPr/>
          <p:nvPr/>
        </p:nvSpPr>
        <p:spPr>
          <a:xfrm>
            <a:off x="1144108" y="313386"/>
            <a:ext cx="3184559" cy="430966"/>
          </a:xfrm>
          <a:prstGeom prst="roundRect">
            <a:avLst>
              <a:gd name="adj" fmla="val 44203"/>
            </a:avLst>
          </a:prstGeom>
          <a:solidFill>
            <a:srgbClr val="422850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pic>
        <p:nvPicPr>
          <p:cNvPr id="718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719" name="Прямоугольник"/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23" name="Приказ Минтруда России от 27.08.2019 № 585н  &quot;О классификациях и критериях, используемых при осуществлении медико-социальной экспертизы граждан федеральными государственными учреждениями медико-социальной экспертизы&quot;.  Зарегистрировано в Минюсте России 1"/>
          <p:cNvSpPr txBox="1"/>
          <p:nvPr/>
        </p:nvSpPr>
        <p:spPr>
          <a:xfrm>
            <a:off x="397809" y="1407503"/>
            <a:ext cx="8348382" cy="28623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28600" indent="-228600">
              <a:buClr>
                <a:srgbClr val="422850"/>
              </a:buClr>
              <a:buSzPct val="100000"/>
              <a:buChar char="•"/>
              <a:defRPr sz="1500"/>
            </a:pPr>
            <a:r>
              <a:rPr dirty="0" err="1"/>
              <a:t>Приказ</a:t>
            </a:r>
            <a:r>
              <a:rPr dirty="0"/>
              <a:t>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lang="ru-RU" dirty="0"/>
              <a:t> от 26.07.2024 </a:t>
            </a:r>
            <a:r>
              <a:rPr lang="en-US" dirty="0"/>
              <a:t>N 374</a:t>
            </a:r>
            <a:r>
              <a:rPr lang="ru-RU" dirty="0"/>
              <a:t>н</a:t>
            </a:r>
            <a:r>
              <a:rPr dirty="0"/>
              <a:t/>
            </a:r>
            <a:br>
              <a:rPr dirty="0"/>
            </a:br>
            <a:r>
              <a:rPr dirty="0"/>
              <a:t>"О </a:t>
            </a:r>
            <a:r>
              <a:rPr dirty="0" err="1"/>
              <a:t>классификациях</a:t>
            </a:r>
            <a:r>
              <a:rPr dirty="0"/>
              <a:t> и </a:t>
            </a:r>
            <a:r>
              <a:rPr dirty="0" err="1"/>
              <a:t>критериях</a:t>
            </a:r>
            <a:r>
              <a:rPr dirty="0"/>
              <a:t>, </a:t>
            </a:r>
            <a:r>
              <a:rPr dirty="0" err="1"/>
              <a:t>используемых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осуществлении</a:t>
            </a:r>
            <a:r>
              <a:rPr dirty="0"/>
              <a:t> </a:t>
            </a:r>
            <a:r>
              <a:rPr dirty="0" err="1"/>
              <a:t>медико-социальной</a:t>
            </a:r>
            <a:r>
              <a:rPr dirty="0"/>
              <a:t> </a:t>
            </a:r>
            <a:r>
              <a:rPr dirty="0" err="1"/>
              <a:t>экспертизы</a:t>
            </a:r>
            <a:r>
              <a:rPr dirty="0"/>
              <a:t> </a:t>
            </a:r>
            <a:r>
              <a:rPr dirty="0" err="1"/>
              <a:t>граждан</a:t>
            </a:r>
            <a:r>
              <a:rPr dirty="0"/>
              <a:t> </a:t>
            </a:r>
            <a:r>
              <a:rPr dirty="0" err="1"/>
              <a:t>федеральными</a:t>
            </a:r>
            <a:r>
              <a:rPr dirty="0"/>
              <a:t> </a:t>
            </a:r>
            <a:r>
              <a:rPr dirty="0" err="1"/>
              <a:t>государственными</a:t>
            </a:r>
            <a:r>
              <a:rPr dirty="0"/>
              <a:t> </a:t>
            </a:r>
            <a:r>
              <a:rPr dirty="0" err="1"/>
              <a:t>учреждениями</a:t>
            </a:r>
            <a:r>
              <a:rPr dirty="0"/>
              <a:t> </a:t>
            </a:r>
            <a:r>
              <a:rPr dirty="0" err="1"/>
              <a:t>медико-социальной</a:t>
            </a:r>
            <a:r>
              <a:rPr dirty="0"/>
              <a:t> </a:t>
            </a:r>
            <a:r>
              <a:rPr dirty="0" err="1"/>
              <a:t>экспертизы</a:t>
            </a:r>
            <a:r>
              <a:rPr dirty="0"/>
              <a:t>".  </a:t>
            </a:r>
            <a:r>
              <a:rPr dirty="0" err="1"/>
              <a:t>Зарегистрировано</a:t>
            </a:r>
            <a:r>
              <a:rPr dirty="0"/>
              <a:t> в </a:t>
            </a:r>
            <a:r>
              <a:rPr dirty="0" err="1"/>
              <a:t>Минюсте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lang="en-US" dirty="0"/>
              <a:t>23.08.2024 N 79273</a:t>
            </a:r>
            <a:r>
              <a:rPr dirty="0"/>
              <a:t>. </a:t>
            </a:r>
            <a:endParaRPr lang="ru-RU" dirty="0"/>
          </a:p>
          <a:p>
            <a:pPr>
              <a:buClr>
                <a:srgbClr val="422850"/>
              </a:buClr>
              <a:buSzPct val="100000"/>
              <a:defRPr sz="1500"/>
            </a:pPr>
            <a:endParaRPr dirty="0"/>
          </a:p>
          <a:p>
            <a:pPr marL="228600" indent="-228600">
              <a:buClr>
                <a:srgbClr val="422850"/>
              </a:buClr>
              <a:buSzPct val="100000"/>
              <a:buChar char="•"/>
              <a:defRPr sz="1500"/>
            </a:pPr>
            <a:r>
              <a:rPr dirty="0" err="1"/>
              <a:t>Приказ</a:t>
            </a:r>
            <a:r>
              <a:rPr dirty="0"/>
              <a:t>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№ 259н/238н </a:t>
            </a:r>
            <a:r>
              <a:rPr dirty="0" err="1"/>
              <a:t>от</a:t>
            </a:r>
            <a:r>
              <a:rPr dirty="0"/>
              <a:t> 16.05.2024 </a:t>
            </a:r>
            <a:br>
              <a:rPr dirty="0"/>
            </a:br>
            <a:r>
              <a:rPr dirty="0"/>
              <a:t>«</a:t>
            </a:r>
            <a:r>
              <a:rPr dirty="0" err="1"/>
              <a:t>Об</a:t>
            </a:r>
            <a:r>
              <a:rPr dirty="0"/>
              <a:t> </a:t>
            </a:r>
            <a:r>
              <a:rPr dirty="0" err="1"/>
              <a:t>утверждении</a:t>
            </a:r>
            <a:r>
              <a:rPr dirty="0"/>
              <a:t> </a:t>
            </a:r>
            <a:r>
              <a:rPr dirty="0" err="1"/>
              <a:t>перечня</a:t>
            </a:r>
            <a:r>
              <a:rPr dirty="0"/>
              <a:t> </a:t>
            </a:r>
            <a:r>
              <a:rPr dirty="0" err="1"/>
              <a:t>медицинских</a:t>
            </a:r>
            <a:r>
              <a:rPr dirty="0"/>
              <a:t> </a:t>
            </a:r>
            <a:r>
              <a:rPr dirty="0" err="1"/>
              <a:t>обследований</a:t>
            </a:r>
            <a:r>
              <a:rPr dirty="0"/>
              <a:t>, </a:t>
            </a:r>
            <a:r>
              <a:rPr dirty="0" err="1"/>
              <a:t>необходимых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получения</a:t>
            </a:r>
            <a:r>
              <a:rPr dirty="0"/>
              <a:t> </a:t>
            </a:r>
            <a:r>
              <a:rPr dirty="0" err="1"/>
              <a:t>клинико-функциональных</a:t>
            </a:r>
            <a:r>
              <a:rPr dirty="0"/>
              <a:t> </a:t>
            </a:r>
            <a:r>
              <a:rPr dirty="0" err="1"/>
              <a:t>данных</a:t>
            </a:r>
            <a:r>
              <a:rPr dirty="0"/>
              <a:t> в </a:t>
            </a:r>
            <a:r>
              <a:rPr dirty="0" err="1"/>
              <a:t>зависимости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 в </a:t>
            </a:r>
            <a:r>
              <a:rPr dirty="0" err="1"/>
              <a:t>целях</a:t>
            </a:r>
            <a:r>
              <a:rPr dirty="0"/>
              <a:t> </a:t>
            </a:r>
            <a:r>
              <a:rPr dirty="0" err="1"/>
              <a:t>проведения</a:t>
            </a:r>
            <a:r>
              <a:rPr dirty="0"/>
              <a:t> </a:t>
            </a:r>
            <a:r>
              <a:rPr dirty="0" err="1"/>
              <a:t>медико-социальной</a:t>
            </a:r>
            <a:r>
              <a:rPr dirty="0"/>
              <a:t> </a:t>
            </a:r>
            <a:r>
              <a:rPr dirty="0" err="1"/>
              <a:t>экспертизы</a:t>
            </a:r>
            <a:r>
              <a:rPr dirty="0"/>
              <a:t>».</a:t>
            </a:r>
          </a:p>
          <a:p>
            <a:pPr marL="228600" indent="-228600">
              <a:buClr>
                <a:srgbClr val="422850"/>
              </a:buClr>
              <a:buSzPct val="100000"/>
              <a:buChar char="•"/>
              <a:defRPr sz="1500"/>
            </a:pPr>
            <a:endParaRPr dirty="0"/>
          </a:p>
          <a:p>
            <a:pPr marL="228600" indent="-228600">
              <a:buClr>
                <a:srgbClr val="422850"/>
              </a:buClr>
              <a:buSzPct val="100000"/>
              <a:buChar char="•"/>
              <a:defRPr sz="1500"/>
            </a:pPr>
            <a:r>
              <a:rPr dirty="0" err="1"/>
              <a:t>Постановление</a:t>
            </a:r>
            <a:r>
              <a:rPr dirty="0"/>
              <a:t> </a:t>
            </a:r>
            <a:r>
              <a:rPr dirty="0" err="1"/>
              <a:t>Правительства</a:t>
            </a:r>
            <a:r>
              <a:rPr dirty="0"/>
              <a:t> РФ </a:t>
            </a:r>
            <a:r>
              <a:rPr dirty="0" err="1"/>
              <a:t>от</a:t>
            </a:r>
            <a:r>
              <a:rPr dirty="0"/>
              <a:t> 05.04.2022 № 588 </a:t>
            </a:r>
            <a:br>
              <a:rPr dirty="0"/>
            </a:br>
            <a:r>
              <a:rPr dirty="0"/>
              <a:t>"О </a:t>
            </a:r>
            <a:r>
              <a:rPr dirty="0" err="1"/>
              <a:t>признании</a:t>
            </a:r>
            <a:r>
              <a:rPr dirty="0"/>
              <a:t> </a:t>
            </a:r>
            <a:r>
              <a:rPr dirty="0" err="1"/>
              <a:t>лица</a:t>
            </a:r>
            <a:r>
              <a:rPr dirty="0"/>
              <a:t> </a:t>
            </a:r>
            <a:r>
              <a:rPr dirty="0" err="1"/>
              <a:t>инвалидом</a:t>
            </a:r>
            <a:r>
              <a:rPr dirty="0"/>
              <a:t>"</a:t>
            </a:r>
          </a:p>
        </p:txBody>
      </p:sp>
      <p:sp>
        <p:nvSpPr>
          <p:cNvPr id="725" name="Заголовок 1"/>
          <p:cNvSpPr txBox="1"/>
          <p:nvPr/>
        </p:nvSpPr>
        <p:spPr>
          <a:xfrm>
            <a:off x="1379424" y="305207"/>
            <a:ext cx="2787314" cy="430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300" b="1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Эпилепсия и инвалидность</a:t>
            </a:r>
          </a:p>
        </p:txBody>
      </p:sp>
      <p:sp>
        <p:nvSpPr>
          <p:cNvPr id="2" name="Прямоугольник">
            <a:extLst>
              <a:ext uri="{FF2B5EF4-FFF2-40B4-BE49-F238E27FC236}">
                <a16:creationId xmlns:a16="http://schemas.microsoft.com/office/drawing/2014/main" xmlns="" id="{1A640A1D-37D9-74CB-1AED-DF3033B2F679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729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31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32" name="Виды стойких расстройств функций организма человека:…"/>
          <p:cNvSpPr txBox="1"/>
          <p:nvPr/>
        </p:nvSpPr>
        <p:spPr>
          <a:xfrm>
            <a:off x="397809" y="1407503"/>
            <a:ext cx="8348382" cy="506021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 err="1"/>
              <a:t>Виды</a:t>
            </a:r>
            <a:r>
              <a:rPr dirty="0"/>
              <a:t> </a:t>
            </a:r>
            <a:r>
              <a:rPr dirty="0" err="1"/>
              <a:t>стойких</a:t>
            </a:r>
            <a:r>
              <a:rPr dirty="0"/>
              <a:t> </a:t>
            </a:r>
            <a:r>
              <a:rPr dirty="0" err="1"/>
              <a:t>расстройств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: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а) </a:t>
            </a:r>
            <a:r>
              <a:rPr dirty="0" err="1"/>
              <a:t>нарушения</a:t>
            </a:r>
            <a:r>
              <a:rPr dirty="0"/>
              <a:t> </a:t>
            </a:r>
            <a:r>
              <a:rPr dirty="0" err="1"/>
              <a:t>психических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(</a:t>
            </a:r>
            <a:r>
              <a:rPr dirty="0" err="1"/>
              <a:t>сознания</a:t>
            </a:r>
            <a:r>
              <a:rPr dirty="0"/>
              <a:t>, </a:t>
            </a:r>
            <a:r>
              <a:rPr dirty="0" err="1"/>
              <a:t>ориентации</a:t>
            </a:r>
            <a:r>
              <a:rPr dirty="0"/>
              <a:t>, </a:t>
            </a:r>
            <a:r>
              <a:rPr dirty="0" err="1"/>
              <a:t>интеллекта</a:t>
            </a:r>
            <a:r>
              <a:rPr dirty="0"/>
              <a:t>, </a:t>
            </a:r>
            <a:r>
              <a:rPr dirty="0" err="1"/>
              <a:t>личностных</a:t>
            </a:r>
            <a:r>
              <a:rPr dirty="0"/>
              <a:t> </a:t>
            </a:r>
            <a:r>
              <a:rPr dirty="0" err="1"/>
              <a:t>особенностей</a:t>
            </a:r>
            <a:r>
              <a:rPr dirty="0"/>
              <a:t>, </a:t>
            </a:r>
            <a:r>
              <a:rPr dirty="0" err="1"/>
              <a:t>волевых</a:t>
            </a:r>
            <a:r>
              <a:rPr dirty="0"/>
              <a:t> и </a:t>
            </a:r>
            <a:r>
              <a:rPr dirty="0" err="1"/>
              <a:t>побудительных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, </a:t>
            </a:r>
            <a:r>
              <a:rPr dirty="0" err="1"/>
              <a:t>внимания</a:t>
            </a:r>
            <a:r>
              <a:rPr dirty="0"/>
              <a:t>, </a:t>
            </a:r>
            <a:r>
              <a:rPr dirty="0" err="1"/>
              <a:t>памяти</a:t>
            </a:r>
            <a:r>
              <a:rPr dirty="0"/>
              <a:t>, </a:t>
            </a:r>
            <a:r>
              <a:rPr dirty="0" err="1"/>
              <a:t>психомоторных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, </a:t>
            </a:r>
            <a:r>
              <a:rPr dirty="0" err="1"/>
              <a:t>эмоций</a:t>
            </a:r>
            <a:r>
              <a:rPr dirty="0"/>
              <a:t>, </a:t>
            </a:r>
            <a:r>
              <a:rPr dirty="0" err="1"/>
              <a:t>восприятия</a:t>
            </a:r>
            <a:r>
              <a:rPr dirty="0"/>
              <a:t>, </a:t>
            </a:r>
            <a:r>
              <a:rPr dirty="0" err="1"/>
              <a:t>мышления</a:t>
            </a:r>
            <a:r>
              <a:rPr dirty="0"/>
              <a:t>, </a:t>
            </a:r>
            <a:r>
              <a:rPr dirty="0" err="1"/>
              <a:t>познавательных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высокого</a:t>
            </a:r>
            <a:r>
              <a:rPr dirty="0"/>
              <a:t> </a:t>
            </a:r>
            <a:r>
              <a:rPr dirty="0" err="1"/>
              <a:t>уровня</a:t>
            </a:r>
            <a:r>
              <a:rPr dirty="0"/>
              <a:t>, </a:t>
            </a:r>
            <a:r>
              <a:rPr dirty="0" err="1"/>
              <a:t>умственных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речи</a:t>
            </a:r>
            <a:r>
              <a:rPr dirty="0"/>
              <a:t>, </a:t>
            </a:r>
            <a:r>
              <a:rPr dirty="0" err="1"/>
              <a:t>последовательных</a:t>
            </a:r>
            <a:r>
              <a:rPr dirty="0"/>
              <a:t> </a:t>
            </a:r>
            <a:r>
              <a:rPr dirty="0" err="1"/>
              <a:t>сложных</a:t>
            </a:r>
            <a:r>
              <a:rPr dirty="0"/>
              <a:t> </a:t>
            </a:r>
            <a:r>
              <a:rPr dirty="0" err="1"/>
              <a:t>движений</a:t>
            </a:r>
            <a:r>
              <a:rPr dirty="0"/>
              <a:t>);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б) </a:t>
            </a:r>
            <a:r>
              <a:rPr dirty="0" err="1"/>
              <a:t>нарушения</a:t>
            </a:r>
            <a:r>
              <a:rPr dirty="0"/>
              <a:t> </a:t>
            </a:r>
            <a:r>
              <a:rPr dirty="0" err="1"/>
              <a:t>языковых</a:t>
            </a:r>
            <a:r>
              <a:rPr dirty="0"/>
              <a:t> и </a:t>
            </a:r>
            <a:r>
              <a:rPr dirty="0" err="1"/>
              <a:t>речевых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(</a:t>
            </a:r>
            <a:r>
              <a:rPr dirty="0" err="1"/>
              <a:t>устной</a:t>
            </a:r>
            <a:r>
              <a:rPr dirty="0"/>
              <a:t> (</a:t>
            </a:r>
            <a:r>
              <a:rPr dirty="0" err="1"/>
              <a:t>ринолалия</a:t>
            </a:r>
            <a:r>
              <a:rPr dirty="0"/>
              <a:t>, </a:t>
            </a:r>
            <a:r>
              <a:rPr dirty="0" err="1"/>
              <a:t>дизартрия</a:t>
            </a:r>
            <a:r>
              <a:rPr dirty="0"/>
              <a:t>, </a:t>
            </a:r>
            <a:r>
              <a:rPr dirty="0" err="1"/>
              <a:t>заикание</a:t>
            </a:r>
            <a:r>
              <a:rPr dirty="0"/>
              <a:t>, </a:t>
            </a:r>
            <a:r>
              <a:rPr dirty="0" err="1"/>
              <a:t>алалия</a:t>
            </a:r>
            <a:r>
              <a:rPr dirty="0"/>
              <a:t>, </a:t>
            </a:r>
            <a:r>
              <a:rPr dirty="0" err="1"/>
              <a:t>афазия</a:t>
            </a:r>
            <a:r>
              <a:rPr dirty="0"/>
              <a:t>); </a:t>
            </a:r>
            <a:r>
              <a:rPr dirty="0" err="1"/>
              <a:t>письменной</a:t>
            </a:r>
            <a:r>
              <a:rPr dirty="0"/>
              <a:t> (</a:t>
            </a:r>
            <a:r>
              <a:rPr dirty="0" err="1"/>
              <a:t>дисграфия</a:t>
            </a:r>
            <a:r>
              <a:rPr dirty="0"/>
              <a:t>, </a:t>
            </a:r>
            <a:r>
              <a:rPr dirty="0" err="1"/>
              <a:t>дислексия</a:t>
            </a:r>
            <a:r>
              <a:rPr dirty="0"/>
              <a:t>), </a:t>
            </a:r>
            <a:r>
              <a:rPr dirty="0" err="1"/>
              <a:t>вербальной</a:t>
            </a:r>
            <a:r>
              <a:rPr dirty="0"/>
              <a:t> и </a:t>
            </a:r>
            <a:r>
              <a:rPr dirty="0" err="1"/>
              <a:t>невербальной</a:t>
            </a:r>
            <a:r>
              <a:rPr dirty="0"/>
              <a:t> </a:t>
            </a:r>
            <a:r>
              <a:rPr dirty="0" err="1"/>
              <a:t>речи</a:t>
            </a:r>
            <a:r>
              <a:rPr dirty="0"/>
              <a:t>; </a:t>
            </a:r>
            <a:r>
              <a:rPr dirty="0" err="1"/>
              <a:t>нарушение</a:t>
            </a:r>
            <a:r>
              <a:rPr dirty="0"/>
              <a:t> </a:t>
            </a:r>
            <a:r>
              <a:rPr dirty="0" err="1"/>
              <a:t>голосообразования</a:t>
            </a:r>
            <a:r>
              <a:rPr dirty="0"/>
              <a:t>);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в) </a:t>
            </a:r>
            <a:r>
              <a:rPr dirty="0" err="1"/>
              <a:t>нарушения</a:t>
            </a:r>
            <a:r>
              <a:rPr dirty="0"/>
              <a:t> </a:t>
            </a:r>
            <a:r>
              <a:rPr dirty="0" err="1"/>
              <a:t>сенсорных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(</a:t>
            </a:r>
            <a:r>
              <a:rPr dirty="0" err="1"/>
              <a:t>зрения</a:t>
            </a:r>
            <a:r>
              <a:rPr dirty="0"/>
              <a:t>; </a:t>
            </a:r>
            <a:r>
              <a:rPr dirty="0" err="1"/>
              <a:t>слуха</a:t>
            </a:r>
            <a:r>
              <a:rPr dirty="0"/>
              <a:t>; </a:t>
            </a:r>
            <a:r>
              <a:rPr dirty="0" err="1"/>
              <a:t>обоняния</a:t>
            </a:r>
            <a:r>
              <a:rPr dirty="0"/>
              <a:t>; </a:t>
            </a:r>
            <a:r>
              <a:rPr dirty="0" err="1"/>
              <a:t>осязания</a:t>
            </a:r>
            <a:r>
              <a:rPr dirty="0"/>
              <a:t>; </a:t>
            </a:r>
            <a:r>
              <a:rPr dirty="0" err="1"/>
              <a:t>тактильной</a:t>
            </a:r>
            <a:r>
              <a:rPr dirty="0"/>
              <a:t>, </a:t>
            </a:r>
            <a:r>
              <a:rPr dirty="0" err="1"/>
              <a:t>болевой</a:t>
            </a:r>
            <a:r>
              <a:rPr dirty="0"/>
              <a:t>, </a:t>
            </a:r>
            <a:r>
              <a:rPr dirty="0" err="1"/>
              <a:t>температурной</a:t>
            </a:r>
            <a:r>
              <a:rPr dirty="0"/>
              <a:t>, </a:t>
            </a:r>
            <a:r>
              <a:rPr dirty="0" err="1"/>
              <a:t>вибрационной</a:t>
            </a:r>
            <a:r>
              <a:rPr dirty="0"/>
              <a:t> и </a:t>
            </a:r>
            <a:r>
              <a:rPr dirty="0" err="1"/>
              <a:t>других</a:t>
            </a:r>
            <a:r>
              <a:rPr dirty="0"/>
              <a:t> </a:t>
            </a:r>
            <a:r>
              <a:rPr dirty="0" err="1"/>
              <a:t>видов</a:t>
            </a:r>
            <a:r>
              <a:rPr dirty="0"/>
              <a:t> </a:t>
            </a:r>
            <a:r>
              <a:rPr dirty="0" err="1"/>
              <a:t>чувствительности</a:t>
            </a:r>
            <a:r>
              <a:rPr dirty="0"/>
              <a:t>; </a:t>
            </a:r>
            <a:r>
              <a:rPr dirty="0" err="1"/>
              <a:t>вестибулярной</a:t>
            </a:r>
            <a:r>
              <a:rPr dirty="0"/>
              <a:t> </a:t>
            </a:r>
            <a:r>
              <a:rPr dirty="0" err="1"/>
              <a:t>функции</a:t>
            </a:r>
            <a:r>
              <a:rPr dirty="0"/>
              <a:t>; </a:t>
            </a:r>
            <a:r>
              <a:rPr dirty="0" err="1"/>
              <a:t>боль</a:t>
            </a:r>
            <a:r>
              <a:rPr dirty="0"/>
              <a:t>);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г) </a:t>
            </a:r>
            <a:r>
              <a:rPr dirty="0" err="1"/>
              <a:t>нарушения</a:t>
            </a:r>
            <a:r>
              <a:rPr dirty="0"/>
              <a:t> </a:t>
            </a:r>
            <a:r>
              <a:rPr dirty="0" err="1"/>
              <a:t>нейромышечных</a:t>
            </a:r>
            <a:r>
              <a:rPr dirty="0"/>
              <a:t>, </a:t>
            </a:r>
            <a:r>
              <a:rPr dirty="0" err="1"/>
              <a:t>скелетных</a:t>
            </a:r>
            <a:r>
              <a:rPr dirty="0"/>
              <a:t> и </a:t>
            </a:r>
            <a:r>
              <a:rPr dirty="0" err="1"/>
              <a:t>связанных</a:t>
            </a:r>
            <a:r>
              <a:rPr dirty="0"/>
              <a:t> с </a:t>
            </a:r>
            <a:r>
              <a:rPr dirty="0" err="1"/>
              <a:t>движением</a:t>
            </a:r>
            <a:r>
              <a:rPr dirty="0"/>
              <a:t> (</a:t>
            </a:r>
            <a:r>
              <a:rPr dirty="0" err="1"/>
              <a:t>статодинамических</a:t>
            </a:r>
            <a:r>
              <a:rPr dirty="0"/>
              <a:t>) </a:t>
            </a:r>
            <a:r>
              <a:rPr dirty="0" err="1"/>
              <a:t>функций</a:t>
            </a:r>
            <a:r>
              <a:rPr dirty="0"/>
              <a:t> (</a:t>
            </a:r>
            <a:r>
              <a:rPr dirty="0" err="1"/>
              <a:t>движения</a:t>
            </a:r>
            <a:r>
              <a:rPr dirty="0"/>
              <a:t> </a:t>
            </a:r>
            <a:r>
              <a:rPr dirty="0" err="1"/>
              <a:t>головы</a:t>
            </a:r>
            <a:r>
              <a:rPr dirty="0"/>
              <a:t>, </a:t>
            </a:r>
            <a:r>
              <a:rPr dirty="0" err="1"/>
              <a:t>туловища</a:t>
            </a:r>
            <a:r>
              <a:rPr dirty="0"/>
              <a:t>, </a:t>
            </a:r>
            <a:r>
              <a:rPr dirty="0" err="1"/>
              <a:t>конечностей</a:t>
            </a:r>
            <a:r>
              <a:rPr dirty="0"/>
              <a:t>, в </a:t>
            </a:r>
            <a:r>
              <a:rPr dirty="0" err="1"/>
              <a:t>том</a:t>
            </a:r>
            <a:r>
              <a:rPr dirty="0"/>
              <a:t> </a:t>
            </a:r>
            <a:r>
              <a:rPr dirty="0" err="1"/>
              <a:t>числе</a:t>
            </a:r>
            <a:r>
              <a:rPr dirty="0"/>
              <a:t> </a:t>
            </a:r>
            <a:r>
              <a:rPr dirty="0" err="1"/>
              <a:t>костей</a:t>
            </a:r>
            <a:r>
              <a:rPr dirty="0"/>
              <a:t>, </a:t>
            </a:r>
            <a:r>
              <a:rPr dirty="0" err="1"/>
              <a:t>суставов</a:t>
            </a:r>
            <a:r>
              <a:rPr dirty="0"/>
              <a:t>, </a:t>
            </a:r>
            <a:r>
              <a:rPr dirty="0" err="1"/>
              <a:t>мышц</a:t>
            </a:r>
            <a:r>
              <a:rPr dirty="0"/>
              <a:t>; </a:t>
            </a:r>
            <a:r>
              <a:rPr dirty="0" err="1"/>
              <a:t>статики</a:t>
            </a:r>
            <a:r>
              <a:rPr dirty="0"/>
              <a:t>, </a:t>
            </a:r>
            <a:r>
              <a:rPr dirty="0" err="1"/>
              <a:t>координации</a:t>
            </a:r>
            <a:r>
              <a:rPr dirty="0"/>
              <a:t> </a:t>
            </a:r>
            <a:r>
              <a:rPr dirty="0" err="1"/>
              <a:t>движений</a:t>
            </a:r>
            <a:r>
              <a:rPr dirty="0"/>
              <a:t>);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д) </a:t>
            </a:r>
            <a:r>
              <a:rPr dirty="0" err="1"/>
              <a:t>нарушения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сердечно-сосудистой</a:t>
            </a:r>
            <a:r>
              <a:rPr dirty="0"/>
              <a:t> </a:t>
            </a:r>
            <a:r>
              <a:rPr dirty="0" err="1"/>
              <a:t>системы</a:t>
            </a:r>
            <a:r>
              <a:rPr dirty="0"/>
              <a:t>, </a:t>
            </a:r>
            <a:r>
              <a:rPr dirty="0" err="1"/>
              <a:t>дыхательной</a:t>
            </a:r>
            <a:r>
              <a:rPr dirty="0"/>
              <a:t> </a:t>
            </a:r>
            <a:r>
              <a:rPr dirty="0" err="1"/>
              <a:t>системы</a:t>
            </a:r>
            <a:r>
              <a:rPr dirty="0"/>
              <a:t>, </a:t>
            </a:r>
            <a:r>
              <a:rPr dirty="0" err="1"/>
              <a:t>пищеварительной</a:t>
            </a:r>
            <a:r>
              <a:rPr dirty="0"/>
              <a:t>, </a:t>
            </a:r>
            <a:r>
              <a:rPr dirty="0" err="1"/>
              <a:t>эндокринной</a:t>
            </a:r>
            <a:r>
              <a:rPr dirty="0"/>
              <a:t> </a:t>
            </a:r>
            <a:r>
              <a:rPr dirty="0" err="1"/>
              <a:t>систем</a:t>
            </a:r>
            <a:r>
              <a:rPr dirty="0"/>
              <a:t> и </a:t>
            </a:r>
            <a:r>
              <a:rPr dirty="0" err="1"/>
              <a:t>метаболизма</a:t>
            </a:r>
            <a:r>
              <a:rPr dirty="0"/>
              <a:t>, </a:t>
            </a:r>
            <a:r>
              <a:rPr dirty="0" err="1"/>
              <a:t>системы</a:t>
            </a:r>
            <a:r>
              <a:rPr dirty="0"/>
              <a:t> </a:t>
            </a:r>
            <a:r>
              <a:rPr dirty="0" err="1"/>
              <a:t>крови</a:t>
            </a:r>
            <a:r>
              <a:rPr dirty="0"/>
              <a:t> и </a:t>
            </a:r>
            <a:r>
              <a:rPr dirty="0" err="1"/>
              <a:t>иммунной</a:t>
            </a:r>
            <a:r>
              <a:rPr dirty="0"/>
              <a:t> </a:t>
            </a:r>
            <a:r>
              <a:rPr dirty="0" err="1"/>
              <a:t>системы</a:t>
            </a:r>
            <a:r>
              <a:rPr dirty="0"/>
              <a:t>, </a:t>
            </a:r>
            <a:r>
              <a:rPr dirty="0" err="1"/>
              <a:t>мочевыделительной</a:t>
            </a:r>
            <a:r>
              <a:rPr dirty="0"/>
              <a:t> </a:t>
            </a:r>
            <a:r>
              <a:rPr dirty="0" err="1"/>
              <a:t>функции</a:t>
            </a:r>
            <a:r>
              <a:rPr dirty="0"/>
              <a:t>, </a:t>
            </a:r>
            <a:r>
              <a:rPr dirty="0" err="1"/>
              <a:t>функции</a:t>
            </a:r>
            <a:r>
              <a:rPr dirty="0"/>
              <a:t> </a:t>
            </a:r>
            <a:r>
              <a:rPr dirty="0" err="1"/>
              <a:t>кожи</a:t>
            </a:r>
            <a:r>
              <a:rPr dirty="0"/>
              <a:t> и </a:t>
            </a:r>
            <a:r>
              <a:rPr dirty="0" err="1"/>
              <a:t>связанных</a:t>
            </a:r>
            <a:r>
              <a:rPr dirty="0"/>
              <a:t> с </a:t>
            </a:r>
            <a:r>
              <a:rPr dirty="0" err="1"/>
              <a:t>ней</a:t>
            </a:r>
            <a:r>
              <a:rPr dirty="0"/>
              <a:t> </a:t>
            </a:r>
            <a:r>
              <a:rPr dirty="0" err="1"/>
              <a:t>систем</a:t>
            </a:r>
            <a:r>
              <a:rPr dirty="0"/>
              <a:t>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е) </a:t>
            </a:r>
            <a:r>
              <a:rPr dirty="0" err="1"/>
              <a:t>нарушения</a:t>
            </a:r>
            <a:r>
              <a:rPr dirty="0"/>
              <a:t>, </a:t>
            </a:r>
            <a:r>
              <a:rPr dirty="0" err="1"/>
              <a:t>обусловленные</a:t>
            </a:r>
            <a:r>
              <a:rPr dirty="0"/>
              <a:t> </a:t>
            </a:r>
            <a:r>
              <a:rPr dirty="0" err="1"/>
              <a:t>физическим</a:t>
            </a:r>
            <a:r>
              <a:rPr dirty="0"/>
              <a:t> </a:t>
            </a:r>
            <a:r>
              <a:rPr dirty="0" err="1"/>
              <a:t>внешним</a:t>
            </a:r>
            <a:r>
              <a:rPr dirty="0"/>
              <a:t> </a:t>
            </a:r>
            <a:r>
              <a:rPr dirty="0" err="1"/>
              <a:t>уродством</a:t>
            </a:r>
            <a:r>
              <a:rPr dirty="0"/>
              <a:t> (</a:t>
            </a:r>
            <a:r>
              <a:rPr dirty="0" err="1"/>
              <a:t>деформации</a:t>
            </a:r>
            <a:r>
              <a:rPr dirty="0"/>
              <a:t> </a:t>
            </a:r>
            <a:r>
              <a:rPr dirty="0" err="1"/>
              <a:t>лица</a:t>
            </a:r>
            <a:r>
              <a:rPr dirty="0"/>
              <a:t>, </a:t>
            </a:r>
            <a:r>
              <a:rPr dirty="0" err="1"/>
              <a:t>головы</a:t>
            </a:r>
            <a:r>
              <a:rPr dirty="0"/>
              <a:t>, </a:t>
            </a:r>
            <a:r>
              <a:rPr dirty="0" err="1"/>
              <a:t>туловища</a:t>
            </a:r>
            <a:r>
              <a:rPr dirty="0"/>
              <a:t>, </a:t>
            </a:r>
            <a:r>
              <a:rPr dirty="0" err="1"/>
              <a:t>конечностей</a:t>
            </a:r>
            <a:r>
              <a:rPr dirty="0"/>
              <a:t>, </a:t>
            </a:r>
            <a:r>
              <a:rPr dirty="0" err="1"/>
              <a:t>приводящие</a:t>
            </a:r>
            <a:r>
              <a:rPr dirty="0"/>
              <a:t> к </a:t>
            </a:r>
            <a:r>
              <a:rPr dirty="0" err="1"/>
              <a:t>внешнему</a:t>
            </a:r>
            <a:r>
              <a:rPr dirty="0"/>
              <a:t> </a:t>
            </a:r>
            <a:r>
              <a:rPr dirty="0" err="1"/>
              <a:t>уродству</a:t>
            </a:r>
            <a:r>
              <a:rPr dirty="0"/>
              <a:t>; </a:t>
            </a:r>
            <a:r>
              <a:rPr dirty="0" err="1"/>
              <a:t>аномальные</a:t>
            </a:r>
            <a:r>
              <a:rPr dirty="0"/>
              <a:t> </a:t>
            </a:r>
            <a:r>
              <a:rPr dirty="0" err="1"/>
              <a:t>отверстия</a:t>
            </a:r>
            <a:r>
              <a:rPr dirty="0"/>
              <a:t> </a:t>
            </a:r>
            <a:r>
              <a:rPr dirty="0" err="1"/>
              <a:t>пищеварительного</a:t>
            </a:r>
            <a:r>
              <a:rPr dirty="0"/>
              <a:t>, </a:t>
            </a:r>
            <a:r>
              <a:rPr dirty="0" err="1"/>
              <a:t>мочевыделительного</a:t>
            </a:r>
            <a:r>
              <a:rPr dirty="0"/>
              <a:t>, </a:t>
            </a:r>
            <a:r>
              <a:rPr dirty="0" err="1"/>
              <a:t>дыхательного</a:t>
            </a:r>
            <a:r>
              <a:rPr dirty="0"/>
              <a:t> </a:t>
            </a:r>
            <a:r>
              <a:rPr dirty="0" err="1"/>
              <a:t>трактов</a:t>
            </a:r>
            <a:r>
              <a:rPr dirty="0"/>
              <a:t>; </a:t>
            </a:r>
            <a:r>
              <a:rPr dirty="0" err="1"/>
              <a:t>нарушение</a:t>
            </a:r>
            <a:r>
              <a:rPr dirty="0"/>
              <a:t> </a:t>
            </a:r>
            <a:r>
              <a:rPr dirty="0" err="1"/>
              <a:t>размеров</a:t>
            </a:r>
            <a:r>
              <a:rPr dirty="0"/>
              <a:t> </a:t>
            </a:r>
            <a:r>
              <a:rPr dirty="0" err="1"/>
              <a:t>тела</a:t>
            </a:r>
            <a:r>
              <a:rPr dirty="0"/>
              <a:t>).</a:t>
            </a:r>
          </a:p>
        </p:txBody>
      </p:sp>
      <p:sp>
        <p:nvSpPr>
          <p:cNvPr id="734" name="Заголовок 1"/>
          <p:cNvSpPr txBox="1"/>
          <p:nvPr/>
        </p:nvSpPr>
        <p:spPr>
          <a:xfrm>
            <a:off x="1379424" y="305207"/>
            <a:ext cx="4754183" cy="430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 err="1"/>
              <a:t>Приказ</a:t>
            </a:r>
            <a:r>
              <a:rPr dirty="0"/>
              <a:t>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br>
              <a:rPr lang="ru-RU" dirty="0"/>
            </a:br>
            <a:endParaRPr dirty="0"/>
          </a:p>
        </p:txBody>
      </p:sp>
      <p:sp>
        <p:nvSpPr>
          <p:cNvPr id="2" name="Прямоугольник">
            <a:extLst>
              <a:ext uri="{FF2B5EF4-FFF2-40B4-BE49-F238E27FC236}">
                <a16:creationId xmlns:a16="http://schemas.microsoft.com/office/drawing/2014/main" xmlns="" id="{24AA0A42-43FD-C403-55EC-53CDA819B283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33CA2EEA-5118-E559-AEB4-A528184CE198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6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738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40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41" name="Степень выраженности стойких нарушений функций организма человека:…"/>
          <p:cNvSpPr txBox="1"/>
          <p:nvPr/>
        </p:nvSpPr>
        <p:spPr>
          <a:xfrm>
            <a:off x="397809" y="1407503"/>
            <a:ext cx="8348382" cy="26776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 err="1"/>
              <a:t>Степень</a:t>
            </a:r>
            <a:r>
              <a:rPr dirty="0"/>
              <a:t> </a:t>
            </a:r>
            <a:r>
              <a:rPr dirty="0" err="1"/>
              <a:t>выраженности</a:t>
            </a:r>
            <a:r>
              <a:rPr dirty="0"/>
              <a:t> </a:t>
            </a:r>
            <a:r>
              <a:rPr dirty="0" err="1"/>
              <a:t>стойких</a:t>
            </a:r>
            <a:r>
              <a:rPr dirty="0"/>
              <a:t> </a:t>
            </a:r>
            <a:r>
              <a:rPr dirty="0" err="1"/>
              <a:t>нарушений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: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I </a:t>
            </a:r>
            <a:r>
              <a:rPr dirty="0" err="1"/>
              <a:t>степень</a:t>
            </a:r>
            <a:r>
              <a:rPr dirty="0"/>
              <a:t> - </a:t>
            </a:r>
            <a:r>
              <a:rPr dirty="0" err="1"/>
              <a:t>стойкие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незначительные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нарушения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, </a:t>
            </a:r>
            <a:r>
              <a:rPr dirty="0" err="1"/>
              <a:t>обусловленные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дефектами</a:t>
            </a:r>
            <a:r>
              <a:rPr dirty="0"/>
              <a:t>, 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10 </a:t>
            </a:r>
            <a:r>
              <a:rPr dirty="0" err="1"/>
              <a:t>до</a:t>
            </a:r>
            <a:r>
              <a:rPr dirty="0"/>
              <a:t> 30 </a:t>
            </a:r>
            <a:r>
              <a:rPr dirty="0" err="1"/>
              <a:t>процентов</a:t>
            </a:r>
            <a:r>
              <a:rPr dirty="0"/>
              <a:t>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II </a:t>
            </a:r>
            <a:r>
              <a:rPr dirty="0" err="1"/>
              <a:t>степень</a:t>
            </a:r>
            <a:r>
              <a:rPr dirty="0"/>
              <a:t> - </a:t>
            </a:r>
            <a:r>
              <a:rPr dirty="0" err="1"/>
              <a:t>стойкие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умеренные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нарушения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, </a:t>
            </a:r>
            <a:r>
              <a:rPr dirty="0" err="1"/>
              <a:t>обусловленные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дефектами</a:t>
            </a:r>
            <a:r>
              <a:rPr dirty="0"/>
              <a:t>, 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40 </a:t>
            </a:r>
            <a:r>
              <a:rPr dirty="0" err="1"/>
              <a:t>до</a:t>
            </a:r>
            <a:r>
              <a:rPr dirty="0"/>
              <a:t> 60 </a:t>
            </a:r>
            <a:r>
              <a:rPr dirty="0" err="1"/>
              <a:t>процентов</a:t>
            </a:r>
            <a:r>
              <a:rPr dirty="0"/>
              <a:t>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III </a:t>
            </a:r>
            <a:r>
              <a:rPr dirty="0" err="1"/>
              <a:t>степень</a:t>
            </a:r>
            <a:r>
              <a:rPr dirty="0"/>
              <a:t> - </a:t>
            </a:r>
            <a:r>
              <a:rPr dirty="0" err="1"/>
              <a:t>стойкие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выраженные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нарушения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, </a:t>
            </a:r>
            <a:r>
              <a:rPr dirty="0" err="1"/>
              <a:t>обусловленные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дефектами</a:t>
            </a:r>
            <a:r>
              <a:rPr dirty="0"/>
              <a:t>, 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70 </a:t>
            </a:r>
            <a:r>
              <a:rPr dirty="0" err="1"/>
              <a:t>до</a:t>
            </a:r>
            <a:r>
              <a:rPr dirty="0"/>
              <a:t> 80 </a:t>
            </a:r>
            <a:r>
              <a:rPr dirty="0" err="1"/>
              <a:t>процентов</a:t>
            </a:r>
            <a:r>
              <a:rPr dirty="0"/>
              <a:t>;</a:t>
            </a:r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endParaRPr dirty="0"/>
          </a:p>
          <a:p>
            <a:pPr>
              <a:lnSpc>
                <a:spcPct val="80000"/>
              </a:lnSpc>
              <a:buClr>
                <a:srgbClr val="422850"/>
              </a:buClr>
              <a:defRPr sz="1500"/>
            </a:pPr>
            <a:r>
              <a:rPr dirty="0"/>
              <a:t>IV </a:t>
            </a:r>
            <a:r>
              <a:rPr dirty="0" err="1"/>
              <a:t>степень</a:t>
            </a:r>
            <a:r>
              <a:rPr dirty="0"/>
              <a:t> - </a:t>
            </a:r>
            <a:r>
              <a:rPr dirty="0" err="1"/>
              <a:t>стойкие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значительно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выраженные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нарушения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, </a:t>
            </a:r>
            <a:r>
              <a:rPr dirty="0" err="1"/>
              <a:t>обусловленные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дефектами</a:t>
            </a:r>
            <a:r>
              <a:rPr dirty="0"/>
              <a:t>, 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90 </a:t>
            </a:r>
            <a:r>
              <a:rPr dirty="0" err="1"/>
              <a:t>до</a:t>
            </a:r>
            <a:r>
              <a:rPr dirty="0"/>
              <a:t> 100 </a:t>
            </a:r>
            <a:r>
              <a:rPr dirty="0" err="1"/>
              <a:t>процентов</a:t>
            </a:r>
            <a:r>
              <a:rPr dirty="0"/>
              <a:t>.</a:t>
            </a:r>
          </a:p>
        </p:txBody>
      </p:sp>
      <p:sp>
        <p:nvSpPr>
          <p:cNvPr id="10" name="Заголовок 1"/>
          <p:cNvSpPr txBox="1"/>
          <p:nvPr/>
        </p:nvSpPr>
        <p:spPr>
          <a:xfrm>
            <a:off x="1379424" y="305207"/>
            <a:ext cx="4754183" cy="430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 err="1"/>
              <a:t>Приказ</a:t>
            </a:r>
            <a:r>
              <a:rPr dirty="0"/>
              <a:t>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br>
              <a:rPr lang="ru-RU" dirty="0"/>
            </a:br>
            <a:endParaRPr dirty="0"/>
          </a:p>
        </p:txBody>
      </p:sp>
      <p:sp>
        <p:nvSpPr>
          <p:cNvPr id="2" name="Прямоугольник">
            <a:extLst>
              <a:ext uri="{FF2B5EF4-FFF2-40B4-BE49-F238E27FC236}">
                <a16:creationId xmlns:a16="http://schemas.microsoft.com/office/drawing/2014/main" xmlns="" id="{105C0AE5-8718-1BE5-FC98-1E6056810866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E99770E4-5789-02B8-555C-6EF843CAA890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5" name="Прямоугольник"/>
          <p:cNvSpPr/>
          <p:nvPr/>
        </p:nvSpPr>
        <p:spPr>
          <a:xfrm>
            <a:off x="-321" y="3884626"/>
            <a:ext cx="9144642" cy="2073805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746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748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50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51" name="К основным категориям жизнедеятельности человека относятся:…"/>
          <p:cNvSpPr txBox="1"/>
          <p:nvPr/>
        </p:nvSpPr>
        <p:spPr>
          <a:xfrm>
            <a:off x="397809" y="1407503"/>
            <a:ext cx="8348382" cy="21067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Clr>
                <a:srgbClr val="422850"/>
              </a:buClr>
              <a:defRPr sz="1500" b="1"/>
            </a:pPr>
            <a:r>
              <a:t>К основным категориям жизнедеятельности человека относятся:</a:t>
            </a:r>
          </a:p>
          <a:p>
            <a:pPr>
              <a:buClr>
                <a:srgbClr val="422850"/>
              </a:buClr>
              <a:defRPr sz="1500"/>
            </a:pPr>
            <a:endParaRPr/>
          </a:p>
          <a:p>
            <a:pPr>
              <a:buClr>
                <a:srgbClr val="422850"/>
              </a:buClr>
              <a:defRPr sz="1500"/>
            </a:pPr>
            <a:r>
              <a:t>а) способность к самообслуживанию;</a:t>
            </a:r>
          </a:p>
          <a:p>
            <a:pPr>
              <a:buClr>
                <a:srgbClr val="422850"/>
              </a:buClr>
              <a:defRPr sz="1500"/>
            </a:pPr>
            <a:r>
              <a:t>б) способность к самостоятельному передвижению;</a:t>
            </a:r>
          </a:p>
          <a:p>
            <a:pPr>
              <a:buClr>
                <a:srgbClr val="422850"/>
              </a:buClr>
              <a:defRPr sz="1500"/>
            </a:pPr>
            <a:r>
              <a:t>в) способность к ориентации;</a:t>
            </a:r>
          </a:p>
          <a:p>
            <a:pPr>
              <a:buClr>
                <a:srgbClr val="422850"/>
              </a:buClr>
              <a:defRPr sz="1500"/>
            </a:pPr>
            <a:r>
              <a:t>г) способность к общению;</a:t>
            </a:r>
          </a:p>
          <a:p>
            <a:pPr>
              <a:buClr>
                <a:srgbClr val="422850"/>
              </a:buClr>
              <a:defRPr sz="1500"/>
            </a:pPr>
            <a:r>
              <a:t>д) способность контролировать свое поведение;</a:t>
            </a:r>
          </a:p>
          <a:p>
            <a:pPr>
              <a:buClr>
                <a:srgbClr val="422850"/>
              </a:buClr>
              <a:defRPr sz="1500"/>
            </a:pPr>
            <a:r>
              <a:t>е) способность к обучению;</a:t>
            </a:r>
          </a:p>
          <a:p>
            <a:pPr>
              <a:buClr>
                <a:srgbClr val="422850"/>
              </a:buClr>
              <a:defRPr sz="1500"/>
            </a:pPr>
            <a:r>
              <a:t>ж) способность к трудовой деятельности.</a:t>
            </a:r>
          </a:p>
        </p:txBody>
      </p:sp>
      <p:sp>
        <p:nvSpPr>
          <p:cNvPr id="754" name="Выделяются 3 степени выраженности ограничений каждой из основных категорий жизнедеятельности человека.…"/>
          <p:cNvSpPr txBox="1"/>
          <p:nvPr/>
        </p:nvSpPr>
        <p:spPr>
          <a:xfrm>
            <a:off x="397809" y="4185630"/>
            <a:ext cx="8348382" cy="1420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Clr>
                <a:srgbClr val="422850"/>
              </a:buClr>
              <a:defRPr sz="1500">
                <a:solidFill>
                  <a:srgbClr val="FFFFFF"/>
                </a:solidFill>
              </a:defRPr>
            </a:pPr>
            <a:r>
              <a:t>Выделяются 3 степени выраженности ограничений каждой из основных категорий жизнедеятельности человека.</a:t>
            </a:r>
          </a:p>
          <a:p>
            <a:pPr>
              <a:buClr>
                <a:srgbClr val="422850"/>
              </a:buClr>
              <a:defRPr sz="1500">
                <a:solidFill>
                  <a:srgbClr val="FFFFFF"/>
                </a:solidFill>
              </a:defRPr>
            </a:pPr>
            <a:endParaRPr/>
          </a:p>
          <a:p>
            <a:pPr>
              <a:buClr>
                <a:srgbClr val="422850"/>
              </a:buClr>
              <a:defRPr sz="1500">
                <a:solidFill>
                  <a:srgbClr val="FFFFFF"/>
                </a:solidFill>
              </a:defRPr>
            </a:pPr>
            <a:r>
              <a:t>Степень выраженности ограничения основных категорий жизнедеятельности человека определяется исходя из оценки их отклонения от нормы, соответствующей </a:t>
            </a:r>
            <a:br/>
            <a:r>
              <a:rPr b="1" u="sng"/>
              <a:t>определенному периоду (возрасту) биологического развития человека.</a:t>
            </a:r>
          </a:p>
        </p:txBody>
      </p:sp>
      <p:sp>
        <p:nvSpPr>
          <p:cNvPr id="13" name="Заголовок 1"/>
          <p:cNvSpPr txBox="1"/>
          <p:nvPr/>
        </p:nvSpPr>
        <p:spPr>
          <a:xfrm>
            <a:off x="1379424" y="305207"/>
            <a:ext cx="4754183" cy="430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 err="1"/>
              <a:t>Приказ</a:t>
            </a:r>
            <a:r>
              <a:rPr dirty="0"/>
              <a:t>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br>
              <a:rPr lang="ru-RU" dirty="0"/>
            </a:br>
            <a:endParaRPr dirty="0"/>
          </a:p>
        </p:txBody>
      </p:sp>
      <p:sp>
        <p:nvSpPr>
          <p:cNvPr id="2" name="Прямоугольник">
            <a:extLst>
              <a:ext uri="{FF2B5EF4-FFF2-40B4-BE49-F238E27FC236}">
                <a16:creationId xmlns:a16="http://schemas.microsoft.com/office/drawing/2014/main" xmlns="" id="{F980EB0A-DB3B-C1F2-C38F-6A004EB7D05B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E1016B34-2A6A-1D5E-5A32-6451AB67F2D8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Прямоугольник"/>
          <p:cNvSpPr/>
          <p:nvPr/>
        </p:nvSpPr>
        <p:spPr>
          <a:xfrm>
            <a:off x="-320" y="1427610"/>
            <a:ext cx="1673846" cy="308968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62" name="ПРИМЕР:…"/>
          <p:cNvSpPr txBox="1"/>
          <p:nvPr/>
        </p:nvSpPr>
        <p:spPr>
          <a:xfrm>
            <a:off x="397809" y="1407503"/>
            <a:ext cx="8348382" cy="34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Clr>
                <a:srgbClr val="422850"/>
              </a:buClr>
              <a:defRPr sz="1500" b="1">
                <a:solidFill>
                  <a:srgbClr val="FFFFFF"/>
                </a:solidFill>
              </a:defRPr>
            </a:pPr>
            <a:r>
              <a:rPr dirty="0"/>
              <a:t>ПРИМЕР:</a:t>
            </a:r>
          </a:p>
          <a:p>
            <a:pPr>
              <a:buClr>
                <a:srgbClr val="422850"/>
              </a:buClr>
              <a:defRPr sz="1500"/>
            </a:pPr>
            <a:endParaRPr dirty="0"/>
          </a:p>
          <a:p>
            <a:pPr>
              <a:buClr>
                <a:srgbClr val="422850"/>
              </a:buClr>
              <a:defRPr sz="1500"/>
            </a:pP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Способность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к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самообслуживанию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dirty="0"/>
              <a:t>- </a:t>
            </a:r>
            <a:r>
              <a:rPr dirty="0" err="1"/>
              <a:t>способность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 </a:t>
            </a:r>
            <a:r>
              <a:rPr dirty="0" err="1"/>
              <a:t>самостоятельно</a:t>
            </a:r>
            <a:r>
              <a:rPr dirty="0"/>
              <a:t> </a:t>
            </a:r>
            <a:r>
              <a:rPr dirty="0" err="1"/>
              <a:t>осуществлять</a:t>
            </a:r>
            <a:r>
              <a:rPr dirty="0"/>
              <a:t> </a:t>
            </a:r>
            <a:r>
              <a:rPr dirty="0" err="1"/>
              <a:t>основные</a:t>
            </a:r>
            <a:r>
              <a:rPr dirty="0"/>
              <a:t> </a:t>
            </a:r>
            <a:r>
              <a:rPr dirty="0" err="1"/>
              <a:t>физиологические</a:t>
            </a:r>
            <a:r>
              <a:rPr dirty="0"/>
              <a:t> </a:t>
            </a:r>
            <a:r>
              <a:rPr dirty="0" err="1"/>
              <a:t>потребности</a:t>
            </a:r>
            <a:r>
              <a:rPr dirty="0"/>
              <a:t>, </a:t>
            </a:r>
            <a:r>
              <a:rPr dirty="0" err="1"/>
              <a:t>выполнять</a:t>
            </a:r>
            <a:r>
              <a:rPr dirty="0"/>
              <a:t> </a:t>
            </a:r>
            <a:r>
              <a:rPr dirty="0" err="1"/>
              <a:t>повседневную</a:t>
            </a:r>
            <a:r>
              <a:rPr dirty="0"/>
              <a:t> </a:t>
            </a:r>
            <a:r>
              <a:rPr dirty="0" err="1"/>
              <a:t>бытовую</a:t>
            </a:r>
            <a:r>
              <a:rPr dirty="0"/>
              <a:t> </a:t>
            </a:r>
            <a:r>
              <a:rPr dirty="0" err="1"/>
              <a:t>деятельность</a:t>
            </a:r>
            <a:r>
              <a:rPr dirty="0"/>
              <a:t>,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том</a:t>
            </a:r>
            <a:r>
              <a:rPr dirty="0"/>
              <a:t> </a:t>
            </a:r>
            <a:r>
              <a:rPr dirty="0" err="1"/>
              <a:t>числе</a:t>
            </a:r>
            <a:r>
              <a:rPr dirty="0"/>
              <a:t> </a:t>
            </a:r>
            <a:r>
              <a:rPr dirty="0" err="1"/>
              <a:t>использовать</a:t>
            </a:r>
            <a:r>
              <a:rPr dirty="0"/>
              <a:t> </a:t>
            </a:r>
            <a:r>
              <a:rPr dirty="0" err="1"/>
              <a:t>навыки</a:t>
            </a:r>
            <a:r>
              <a:rPr dirty="0"/>
              <a:t> </a:t>
            </a:r>
            <a:r>
              <a:rPr dirty="0" err="1"/>
              <a:t>личной</a:t>
            </a:r>
            <a:r>
              <a:rPr dirty="0"/>
              <a:t> </a:t>
            </a:r>
            <a:r>
              <a:rPr dirty="0" err="1"/>
              <a:t>гигиены</a:t>
            </a:r>
            <a:r>
              <a:rPr dirty="0"/>
              <a:t>:</a:t>
            </a:r>
          </a:p>
          <a:p>
            <a:pPr>
              <a:buClr>
                <a:srgbClr val="422850"/>
              </a:buClr>
              <a:defRPr sz="1500"/>
            </a:pPr>
            <a:endParaRPr dirty="0"/>
          </a:p>
          <a:p>
            <a:pPr>
              <a:buClr>
                <a:srgbClr val="422850"/>
              </a:buClr>
              <a:defRPr sz="1500"/>
            </a:pPr>
            <a:r>
              <a:rPr b="1" dirty="0"/>
              <a:t>1 </a:t>
            </a:r>
            <a:r>
              <a:rPr b="1" dirty="0" err="1"/>
              <a:t>степень</a:t>
            </a:r>
            <a:r>
              <a:rPr dirty="0"/>
              <a:t> - </a:t>
            </a:r>
            <a:r>
              <a:rPr dirty="0" err="1"/>
              <a:t>способность</a:t>
            </a:r>
            <a:r>
              <a:rPr dirty="0"/>
              <a:t> </a:t>
            </a:r>
            <a:r>
              <a:rPr dirty="0" err="1"/>
              <a:t>к</a:t>
            </a:r>
            <a:r>
              <a:rPr dirty="0"/>
              <a:t> </a:t>
            </a:r>
            <a:r>
              <a:rPr dirty="0" err="1"/>
              <a:t>самообслуживанию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более</a:t>
            </a:r>
            <a:r>
              <a:rPr dirty="0"/>
              <a:t> </a:t>
            </a:r>
            <a:r>
              <a:rPr dirty="0" err="1"/>
              <a:t>длительном</a:t>
            </a:r>
            <a:r>
              <a:rPr dirty="0"/>
              <a:t> </a:t>
            </a:r>
            <a:r>
              <a:rPr dirty="0" err="1"/>
              <a:t>затрачивании</a:t>
            </a:r>
            <a:r>
              <a:rPr dirty="0"/>
              <a:t> </a:t>
            </a:r>
            <a:r>
              <a:rPr dirty="0" err="1"/>
              <a:t>времени</a:t>
            </a:r>
            <a:r>
              <a:rPr dirty="0"/>
              <a:t>, </a:t>
            </a:r>
            <a:r>
              <a:rPr dirty="0" err="1"/>
              <a:t>дробности</a:t>
            </a:r>
            <a:r>
              <a:rPr dirty="0"/>
              <a:t> </a:t>
            </a:r>
            <a:r>
              <a:rPr dirty="0" err="1"/>
              <a:t>его</a:t>
            </a:r>
            <a:r>
              <a:rPr dirty="0"/>
              <a:t> </a:t>
            </a:r>
            <a:r>
              <a:rPr dirty="0" err="1"/>
              <a:t>выполнения</a:t>
            </a:r>
            <a:r>
              <a:rPr dirty="0"/>
              <a:t>, </a:t>
            </a:r>
            <a:r>
              <a:rPr dirty="0" err="1"/>
              <a:t>сокращении</a:t>
            </a:r>
            <a:r>
              <a:rPr dirty="0"/>
              <a:t> </a:t>
            </a:r>
            <a:r>
              <a:rPr dirty="0" err="1"/>
              <a:t>объема</a:t>
            </a:r>
            <a:r>
              <a:rPr dirty="0"/>
              <a:t> </a:t>
            </a:r>
            <a:r>
              <a:rPr dirty="0" err="1"/>
              <a:t>с</a:t>
            </a:r>
            <a:r>
              <a:rPr dirty="0"/>
              <a:t> </a:t>
            </a:r>
            <a:r>
              <a:rPr dirty="0" err="1"/>
              <a:t>использованием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необходимости</a:t>
            </a:r>
            <a:r>
              <a:rPr dirty="0"/>
              <a:t> </a:t>
            </a:r>
            <a:r>
              <a:rPr dirty="0" err="1"/>
              <a:t>вспомогательных</a:t>
            </a:r>
            <a:r>
              <a:rPr dirty="0"/>
              <a:t> </a:t>
            </a:r>
            <a:r>
              <a:rPr dirty="0" err="1"/>
              <a:t>технических</a:t>
            </a:r>
            <a:r>
              <a:rPr dirty="0"/>
              <a:t> </a:t>
            </a:r>
            <a:r>
              <a:rPr dirty="0" err="1"/>
              <a:t>средств</a:t>
            </a:r>
            <a:r>
              <a:rPr dirty="0"/>
              <a:t>;</a:t>
            </a:r>
          </a:p>
          <a:p>
            <a:pPr>
              <a:buClr>
                <a:srgbClr val="422850"/>
              </a:buClr>
              <a:defRPr sz="1500"/>
            </a:pPr>
            <a:endParaRPr dirty="0"/>
          </a:p>
          <a:p>
            <a:pPr>
              <a:buClr>
                <a:srgbClr val="422850"/>
              </a:buClr>
              <a:defRPr sz="1500"/>
            </a:pPr>
            <a:r>
              <a:rPr b="1" dirty="0"/>
              <a:t>2 </a:t>
            </a:r>
            <a:r>
              <a:rPr b="1" dirty="0" err="1"/>
              <a:t>степень</a:t>
            </a:r>
            <a:r>
              <a:rPr dirty="0"/>
              <a:t> - </a:t>
            </a:r>
            <a:r>
              <a:rPr dirty="0" err="1"/>
              <a:t>способность</a:t>
            </a:r>
            <a:r>
              <a:rPr dirty="0"/>
              <a:t> </a:t>
            </a:r>
            <a:r>
              <a:rPr dirty="0" err="1"/>
              <a:t>к</a:t>
            </a:r>
            <a:r>
              <a:rPr dirty="0"/>
              <a:t> </a:t>
            </a:r>
            <a:r>
              <a:rPr dirty="0" err="1"/>
              <a:t>самообслуживанию</a:t>
            </a:r>
            <a:r>
              <a:rPr dirty="0"/>
              <a:t> </a:t>
            </a:r>
            <a:r>
              <a:rPr dirty="0" err="1"/>
              <a:t>с</a:t>
            </a:r>
            <a:r>
              <a:rPr dirty="0"/>
              <a:t> </a:t>
            </a:r>
            <a:r>
              <a:rPr dirty="0" err="1"/>
              <a:t>регулярной</a:t>
            </a:r>
            <a:r>
              <a:rPr dirty="0"/>
              <a:t> </a:t>
            </a:r>
            <a:r>
              <a:rPr dirty="0" err="1"/>
              <a:t>частичной</a:t>
            </a:r>
            <a:r>
              <a:rPr dirty="0"/>
              <a:t> </a:t>
            </a:r>
            <a:r>
              <a:rPr dirty="0" err="1"/>
              <a:t>помощью</a:t>
            </a:r>
            <a:r>
              <a:rPr dirty="0"/>
              <a:t> </a:t>
            </a:r>
            <a:r>
              <a:rPr dirty="0" err="1"/>
              <a:t>других</a:t>
            </a:r>
            <a:r>
              <a:rPr dirty="0"/>
              <a:t> </a:t>
            </a:r>
            <a:r>
              <a:rPr dirty="0" err="1"/>
              <a:t>лиц</a:t>
            </a:r>
            <a:r>
              <a:rPr dirty="0"/>
              <a:t> </a:t>
            </a:r>
            <a:r>
              <a:rPr dirty="0" err="1"/>
              <a:t>с</a:t>
            </a:r>
            <a:r>
              <a:rPr dirty="0"/>
              <a:t> </a:t>
            </a:r>
            <a:r>
              <a:rPr dirty="0" err="1"/>
              <a:t>использованием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необходимости</a:t>
            </a:r>
            <a:r>
              <a:rPr dirty="0"/>
              <a:t> </a:t>
            </a:r>
            <a:r>
              <a:rPr dirty="0" err="1"/>
              <a:t>вспомогательных</a:t>
            </a:r>
            <a:r>
              <a:rPr dirty="0"/>
              <a:t> </a:t>
            </a:r>
            <a:r>
              <a:rPr dirty="0" err="1"/>
              <a:t>технических</a:t>
            </a:r>
            <a:r>
              <a:rPr dirty="0"/>
              <a:t> </a:t>
            </a:r>
            <a:r>
              <a:rPr dirty="0" err="1"/>
              <a:t>средств</a:t>
            </a:r>
            <a:r>
              <a:rPr dirty="0"/>
              <a:t>;</a:t>
            </a:r>
          </a:p>
          <a:p>
            <a:pPr>
              <a:buClr>
                <a:srgbClr val="422850"/>
              </a:buClr>
              <a:defRPr sz="1500"/>
            </a:pPr>
            <a:endParaRPr dirty="0"/>
          </a:p>
          <a:p>
            <a:pPr>
              <a:buClr>
                <a:srgbClr val="422850"/>
              </a:buClr>
              <a:defRPr sz="1500"/>
            </a:pPr>
            <a:r>
              <a:rPr b="1" dirty="0"/>
              <a:t>3 </a:t>
            </a:r>
            <a:r>
              <a:rPr b="1" dirty="0" err="1"/>
              <a:t>степень</a:t>
            </a:r>
            <a:r>
              <a:rPr dirty="0"/>
              <a:t> - </a:t>
            </a:r>
            <a:r>
              <a:rPr dirty="0" err="1"/>
              <a:t>неспособность</a:t>
            </a:r>
            <a:r>
              <a:rPr dirty="0"/>
              <a:t> </a:t>
            </a:r>
            <a:r>
              <a:rPr dirty="0" err="1"/>
              <a:t>к</a:t>
            </a:r>
            <a:r>
              <a:rPr dirty="0"/>
              <a:t> </a:t>
            </a:r>
            <a:r>
              <a:rPr dirty="0" err="1"/>
              <a:t>самообслуживанию</a:t>
            </a:r>
            <a:r>
              <a:rPr dirty="0"/>
              <a:t>, </a:t>
            </a:r>
            <a:r>
              <a:rPr dirty="0" err="1"/>
              <a:t>нуждаемость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постоянной</a:t>
            </a:r>
            <a:r>
              <a:rPr dirty="0"/>
              <a:t> </a:t>
            </a:r>
            <a:r>
              <a:rPr dirty="0" err="1"/>
              <a:t>посторонней</a:t>
            </a:r>
            <a:r>
              <a:rPr dirty="0"/>
              <a:t> </a:t>
            </a:r>
            <a:r>
              <a:rPr dirty="0" err="1"/>
              <a:t>помощи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уходе</a:t>
            </a:r>
            <a:r>
              <a:rPr dirty="0"/>
              <a:t>, </a:t>
            </a:r>
            <a:r>
              <a:rPr dirty="0" err="1"/>
              <a:t>полная</a:t>
            </a:r>
            <a:r>
              <a:rPr dirty="0"/>
              <a:t> </a:t>
            </a:r>
            <a:r>
              <a:rPr dirty="0" err="1"/>
              <a:t>зависимость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dirty="0" err="1"/>
              <a:t>других</a:t>
            </a:r>
            <a:r>
              <a:rPr dirty="0"/>
              <a:t> </a:t>
            </a:r>
            <a:r>
              <a:rPr dirty="0" err="1"/>
              <a:t>лиц</a:t>
            </a:r>
            <a:r>
              <a:rPr dirty="0"/>
              <a:t>;</a:t>
            </a:r>
          </a:p>
        </p:txBody>
      </p:sp>
      <p:sp>
        <p:nvSpPr>
          <p:cNvPr id="11" name="Заголовок 1"/>
          <p:cNvSpPr txBox="1"/>
          <p:nvPr/>
        </p:nvSpPr>
        <p:spPr>
          <a:xfrm>
            <a:off x="1379424" y="305207"/>
            <a:ext cx="4754183" cy="430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 err="1"/>
              <a:t>Приказ</a:t>
            </a:r>
            <a:r>
              <a:rPr dirty="0"/>
              <a:t>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br>
              <a:rPr lang="ru-RU" dirty="0"/>
            </a:br>
            <a:endParaRPr dirty="0"/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466CB6C0-FC74-2DF7-249D-E6600475BF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0CB564CF-8A9C-AA62-816C-C400C4F148F4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Прямоугольник">
            <a:extLst>
              <a:ext uri="{FF2B5EF4-FFF2-40B4-BE49-F238E27FC236}">
                <a16:creationId xmlns:a16="http://schemas.microsoft.com/office/drawing/2014/main" xmlns="" id="{3594CE2E-FA15-1301-F7A7-A1D73BFE4070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70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71" name="Критерием для установления инвалидности лицу в возрасте 18 лет и старше является нарушение здоровья со II и более выраженной степенью выраженности стойких нарушений функций организма человека (в диапазоне от 40 до 100 процентов), обусловленное заболевани"/>
          <p:cNvSpPr txBox="1"/>
          <p:nvPr/>
        </p:nvSpPr>
        <p:spPr>
          <a:xfrm>
            <a:off x="397809" y="1407503"/>
            <a:ext cx="8348382" cy="34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Clr>
                <a:srgbClr val="422850"/>
              </a:buClr>
              <a:defRPr sz="1500"/>
            </a:pPr>
            <a:r>
              <a:t>Критерием для установления инвалидности лицу </a:t>
            </a:r>
            <a:r>
              <a:rPr b="1">
                <a:solidFill>
                  <a:schemeClr val="accent2"/>
                </a:solidFill>
              </a:rPr>
              <a:t>в возрасте 18 лет и старше</a:t>
            </a:r>
            <a:r>
              <a:t> является нарушение здоровья со II и более выраженной степенью выраженности стойких нарушений функций организма человека (в диапазоне от 40 до 100 процентов), обусловленное заболеваниями, последствиями травм или дефектами, приводящее к ограничению 2 или 3 степени выраженности одной из основных категорий жизнедеятельности человека или 1 степени выраженности ограничений двух и более категорий жизнедеятельности человека в их различных сочетаниях, определяющих необходимость его социальной защиты.</a:t>
            </a:r>
          </a:p>
          <a:p>
            <a:pPr>
              <a:buClr>
                <a:srgbClr val="422850"/>
              </a:buClr>
              <a:defRPr sz="1500"/>
            </a:pPr>
            <a:endParaRPr/>
          </a:p>
          <a:p>
            <a:pPr>
              <a:buClr>
                <a:srgbClr val="422850"/>
              </a:buClr>
              <a:defRPr sz="1500"/>
            </a:pPr>
            <a:r>
              <a:t>Критерием для установления инвалидности лицу </a:t>
            </a:r>
            <a:r>
              <a:rPr b="1">
                <a:solidFill>
                  <a:schemeClr val="accent2"/>
                </a:solidFill>
              </a:rPr>
              <a:t>в возрасте до 18 лет</a:t>
            </a:r>
            <a:r>
              <a:t> является нарушение здоровья со II и более выраженной степенью выраженности стойких нарушений функций организма человека (в диапазоне от 40 до 100 процентов), обусловленное заболеваниями, последствиями травм или дефектами, приводящее к ограничению любой категории жизнедеятельности человека и любой из трех степеней выраженности ограничений каждой из основных категорий жизнедеятельности, определяющих необходимость социальной защиты ребенка.</a:t>
            </a:r>
          </a:p>
        </p:txBody>
      </p:sp>
      <p:sp>
        <p:nvSpPr>
          <p:cNvPr id="11" name="Заголовок 1"/>
          <p:cNvSpPr txBox="1"/>
          <p:nvPr/>
        </p:nvSpPr>
        <p:spPr>
          <a:xfrm>
            <a:off x="1379424" y="305207"/>
            <a:ext cx="4754183" cy="430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 err="1"/>
              <a:t>Приказ</a:t>
            </a:r>
            <a:r>
              <a:rPr dirty="0"/>
              <a:t>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br>
              <a:rPr lang="ru-RU" dirty="0"/>
            </a:br>
            <a:endParaRPr dirty="0"/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C55F765D-1D13-7A1E-4A08-A049C6E4B76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F32D88DE-B470-F9CA-38D1-9EE1E9B0550D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Прямоугольник">
            <a:extLst>
              <a:ext uri="{FF2B5EF4-FFF2-40B4-BE49-F238E27FC236}">
                <a16:creationId xmlns:a16="http://schemas.microsoft.com/office/drawing/2014/main" xmlns="" id="{4ADA08CF-5464-9B6A-4A78-FB6801881087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780" name="Критерии для установления групп инвалидности:…"/>
          <p:cNvSpPr txBox="1"/>
          <p:nvPr/>
        </p:nvSpPr>
        <p:spPr>
          <a:xfrm>
            <a:off x="397809" y="1407503"/>
            <a:ext cx="8348382" cy="4708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Clr>
                <a:srgbClr val="422850"/>
              </a:buClr>
              <a:defRPr sz="1500"/>
            </a:pPr>
            <a:endParaRPr dirty="0"/>
          </a:p>
          <a:p>
            <a:pPr>
              <a:buClr>
                <a:srgbClr val="422850"/>
              </a:buClr>
              <a:defRPr sz="1500"/>
            </a:pPr>
            <a:r>
              <a:rPr dirty="0" err="1"/>
              <a:t>Критерии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установления</a:t>
            </a:r>
            <a:r>
              <a:rPr dirty="0"/>
              <a:t> </a:t>
            </a:r>
            <a:r>
              <a:rPr dirty="0" err="1"/>
              <a:t>групп</a:t>
            </a:r>
            <a:r>
              <a:rPr dirty="0"/>
              <a:t> </a:t>
            </a:r>
            <a:r>
              <a:rPr dirty="0" err="1"/>
              <a:t>инвалидности</a:t>
            </a:r>
            <a:r>
              <a:rPr dirty="0"/>
              <a:t>:</a:t>
            </a:r>
          </a:p>
          <a:p>
            <a:pPr>
              <a:buClr>
                <a:srgbClr val="422850"/>
              </a:buClr>
              <a:defRPr sz="1500"/>
            </a:pPr>
            <a:endParaRPr dirty="0"/>
          </a:p>
          <a:p>
            <a:pPr>
              <a:buClr>
                <a:srgbClr val="422850"/>
              </a:buClr>
              <a:defRPr sz="1500"/>
            </a:pPr>
            <a:endParaRPr dirty="0"/>
          </a:p>
          <a:p>
            <a:pPr marL="457200" indent="-228600">
              <a:buClr>
                <a:srgbClr val="422850"/>
              </a:buClr>
              <a:buSzPct val="100000"/>
              <a:buChar char="•"/>
              <a:defRPr sz="1500"/>
            </a:pPr>
            <a:r>
              <a:rPr dirty="0" err="1"/>
              <a:t>Критерием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установления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первой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группы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инвалидности</a:t>
            </a:r>
            <a:r>
              <a:rPr dirty="0"/>
              <a:t> </a:t>
            </a:r>
            <a:r>
              <a:rPr dirty="0" err="1"/>
              <a:t>является</a:t>
            </a:r>
            <a:r>
              <a:rPr dirty="0"/>
              <a:t> </a:t>
            </a:r>
            <a:r>
              <a:rPr dirty="0" err="1"/>
              <a:t>нарушение</a:t>
            </a:r>
            <a:r>
              <a:rPr dirty="0"/>
              <a:t> </a:t>
            </a:r>
            <a:r>
              <a:rPr dirty="0" err="1"/>
              <a:t>здоровья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 с </a:t>
            </a:r>
            <a:r>
              <a:rPr b="1" dirty="0"/>
              <a:t>IV </a:t>
            </a:r>
            <a:r>
              <a:rPr b="1" dirty="0" err="1"/>
              <a:t>степенью</a:t>
            </a:r>
            <a:r>
              <a:rPr b="1" dirty="0"/>
              <a:t> </a:t>
            </a:r>
            <a:r>
              <a:rPr b="1" dirty="0" err="1"/>
              <a:t>выраженности</a:t>
            </a:r>
            <a:r>
              <a:rPr b="1" dirty="0"/>
              <a:t> </a:t>
            </a:r>
            <a:r>
              <a:rPr b="1" dirty="0" err="1"/>
              <a:t>стойких</a:t>
            </a:r>
            <a:r>
              <a:rPr b="1" dirty="0"/>
              <a:t> </a:t>
            </a:r>
            <a:r>
              <a:rPr b="1" dirty="0" err="1"/>
              <a:t>нарушений</a:t>
            </a:r>
            <a:r>
              <a:rPr b="1" dirty="0"/>
              <a:t> </a:t>
            </a:r>
            <a:r>
              <a:rPr b="1" dirty="0" err="1"/>
              <a:t>функций</a:t>
            </a:r>
            <a:r>
              <a:rPr b="1" dirty="0"/>
              <a:t> </a:t>
            </a:r>
            <a:r>
              <a:rPr b="1" dirty="0" err="1"/>
              <a:t>организма</a:t>
            </a:r>
            <a:r>
              <a:rPr b="1" dirty="0"/>
              <a:t> </a:t>
            </a:r>
            <a:r>
              <a:rPr b="1" dirty="0" err="1"/>
              <a:t>человека</a:t>
            </a:r>
            <a:r>
              <a:rPr dirty="0"/>
              <a:t> (в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90 </a:t>
            </a:r>
            <a:r>
              <a:rPr dirty="0" err="1"/>
              <a:t>до</a:t>
            </a:r>
            <a:r>
              <a:rPr dirty="0"/>
              <a:t> 100 </a:t>
            </a:r>
            <a:r>
              <a:rPr dirty="0" err="1"/>
              <a:t>процентов</a:t>
            </a:r>
            <a:r>
              <a:rPr dirty="0"/>
              <a:t>), </a:t>
            </a:r>
            <a:r>
              <a:rPr dirty="0" err="1"/>
              <a:t>обусловленное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дефектами</a:t>
            </a:r>
            <a:r>
              <a:rPr dirty="0"/>
              <a:t>.</a:t>
            </a:r>
          </a:p>
          <a:p>
            <a:pPr marL="457200" indent="-228600">
              <a:buClr>
                <a:srgbClr val="422850"/>
              </a:buClr>
              <a:buSzPct val="100000"/>
              <a:buChar char="•"/>
              <a:defRPr sz="1500"/>
            </a:pPr>
            <a:endParaRPr dirty="0"/>
          </a:p>
          <a:p>
            <a:pPr marL="457200" indent="-228600">
              <a:buClr>
                <a:srgbClr val="422850"/>
              </a:buClr>
              <a:buSzPct val="100000"/>
              <a:buChar char="•"/>
              <a:defRPr sz="1500"/>
            </a:pPr>
            <a:r>
              <a:rPr dirty="0" err="1"/>
              <a:t>Критерием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установления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второй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группы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инвалидности</a:t>
            </a:r>
            <a:r>
              <a:rPr dirty="0"/>
              <a:t> </a:t>
            </a:r>
            <a:r>
              <a:rPr dirty="0" err="1"/>
              <a:t>является</a:t>
            </a:r>
            <a:r>
              <a:rPr dirty="0"/>
              <a:t> </a:t>
            </a:r>
            <a:r>
              <a:rPr dirty="0" err="1"/>
              <a:t>нарушение</a:t>
            </a:r>
            <a:r>
              <a:rPr dirty="0"/>
              <a:t> </a:t>
            </a:r>
            <a:r>
              <a:rPr dirty="0" err="1"/>
              <a:t>здоровья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 с </a:t>
            </a:r>
            <a:r>
              <a:rPr b="1" dirty="0"/>
              <a:t>III </a:t>
            </a:r>
            <a:r>
              <a:rPr b="1" dirty="0" err="1"/>
              <a:t>степенью</a:t>
            </a:r>
            <a:r>
              <a:rPr b="1" dirty="0"/>
              <a:t> </a:t>
            </a:r>
            <a:r>
              <a:rPr b="1" dirty="0" err="1"/>
              <a:t>выраженности</a:t>
            </a:r>
            <a:r>
              <a:rPr b="1" dirty="0"/>
              <a:t> </a:t>
            </a:r>
            <a:r>
              <a:rPr b="1" dirty="0" err="1"/>
              <a:t>стойких</a:t>
            </a:r>
            <a:r>
              <a:rPr b="1" dirty="0"/>
              <a:t> </a:t>
            </a:r>
            <a:r>
              <a:rPr b="1" dirty="0" err="1"/>
              <a:t>нарушений</a:t>
            </a:r>
            <a:r>
              <a:rPr b="1" dirty="0"/>
              <a:t> </a:t>
            </a:r>
            <a:r>
              <a:rPr b="1" dirty="0" err="1"/>
              <a:t>функций</a:t>
            </a:r>
            <a:r>
              <a:rPr b="1" dirty="0"/>
              <a:t> </a:t>
            </a:r>
            <a:r>
              <a:rPr b="1" dirty="0" err="1"/>
              <a:t>организма</a:t>
            </a:r>
            <a:r>
              <a:rPr dirty="0"/>
              <a:t> (в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70 </a:t>
            </a:r>
            <a:r>
              <a:rPr dirty="0" err="1"/>
              <a:t>до</a:t>
            </a:r>
            <a:r>
              <a:rPr dirty="0"/>
              <a:t> 80 </a:t>
            </a:r>
            <a:r>
              <a:rPr dirty="0" err="1"/>
              <a:t>процентов</a:t>
            </a:r>
            <a:r>
              <a:rPr dirty="0"/>
              <a:t>), </a:t>
            </a:r>
            <a:r>
              <a:rPr dirty="0" err="1"/>
              <a:t>обусловленное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дефектами</a:t>
            </a:r>
            <a:r>
              <a:rPr dirty="0"/>
              <a:t>.</a:t>
            </a:r>
          </a:p>
          <a:p>
            <a:pPr marL="457200" indent="-228600">
              <a:buClr>
                <a:srgbClr val="422850"/>
              </a:buClr>
              <a:buSzPct val="100000"/>
              <a:buChar char="•"/>
              <a:defRPr sz="1500"/>
            </a:pPr>
            <a:endParaRPr dirty="0"/>
          </a:p>
          <a:p>
            <a:pPr marL="457200" indent="-228600">
              <a:buClr>
                <a:srgbClr val="422850"/>
              </a:buClr>
              <a:buSzPct val="100000"/>
              <a:buChar char="•"/>
              <a:defRPr sz="1500"/>
            </a:pPr>
            <a:r>
              <a:rPr dirty="0" err="1"/>
              <a:t>Критерием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установления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третьей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группы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инвалидности</a:t>
            </a:r>
            <a:r>
              <a:rPr dirty="0"/>
              <a:t> </a:t>
            </a:r>
            <a:r>
              <a:rPr dirty="0" err="1"/>
              <a:t>является</a:t>
            </a:r>
            <a:r>
              <a:rPr dirty="0"/>
              <a:t> </a:t>
            </a:r>
            <a:r>
              <a:rPr dirty="0" err="1"/>
              <a:t>нарушение</a:t>
            </a:r>
            <a:r>
              <a:rPr dirty="0"/>
              <a:t> </a:t>
            </a:r>
            <a:r>
              <a:rPr dirty="0" err="1"/>
              <a:t>здоровья</a:t>
            </a:r>
            <a:r>
              <a:rPr dirty="0"/>
              <a:t> </a:t>
            </a:r>
            <a:r>
              <a:rPr dirty="0" err="1"/>
              <a:t>человека</a:t>
            </a:r>
            <a:r>
              <a:rPr dirty="0"/>
              <a:t> </a:t>
            </a:r>
            <a:r>
              <a:rPr dirty="0" err="1"/>
              <a:t>со</a:t>
            </a:r>
            <a:r>
              <a:rPr dirty="0"/>
              <a:t> </a:t>
            </a:r>
            <a:r>
              <a:rPr b="1" dirty="0"/>
              <a:t>II </a:t>
            </a:r>
            <a:r>
              <a:rPr b="1" dirty="0" err="1"/>
              <a:t>степенью</a:t>
            </a:r>
            <a:r>
              <a:rPr b="1" dirty="0"/>
              <a:t> </a:t>
            </a:r>
            <a:r>
              <a:rPr b="1" dirty="0" err="1"/>
              <a:t>выраженности</a:t>
            </a:r>
            <a:r>
              <a:rPr b="1" dirty="0"/>
              <a:t> </a:t>
            </a:r>
            <a:r>
              <a:rPr b="1" dirty="0" err="1"/>
              <a:t>стойких</a:t>
            </a:r>
            <a:r>
              <a:rPr b="1" dirty="0"/>
              <a:t> </a:t>
            </a:r>
            <a:r>
              <a:rPr b="1" dirty="0" err="1"/>
              <a:t>нарушений</a:t>
            </a:r>
            <a:r>
              <a:rPr b="1" dirty="0"/>
              <a:t> </a:t>
            </a:r>
            <a:r>
              <a:rPr b="1" dirty="0" err="1"/>
              <a:t>функций</a:t>
            </a:r>
            <a:r>
              <a:rPr b="1" dirty="0"/>
              <a:t> </a:t>
            </a:r>
            <a:r>
              <a:rPr b="1" dirty="0" err="1"/>
              <a:t>организма</a:t>
            </a:r>
            <a:r>
              <a:rPr dirty="0"/>
              <a:t> (в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40 </a:t>
            </a:r>
            <a:r>
              <a:rPr dirty="0" err="1"/>
              <a:t>до</a:t>
            </a:r>
            <a:r>
              <a:rPr dirty="0"/>
              <a:t> 60 </a:t>
            </a:r>
            <a:r>
              <a:rPr dirty="0" err="1"/>
              <a:t>процентов</a:t>
            </a:r>
            <a:r>
              <a:rPr dirty="0"/>
              <a:t>), </a:t>
            </a:r>
            <a:r>
              <a:rPr dirty="0" err="1"/>
              <a:t>обусловленное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дефектами</a:t>
            </a:r>
            <a:r>
              <a:rPr dirty="0"/>
              <a:t>.</a:t>
            </a:r>
          </a:p>
          <a:p>
            <a:pPr marL="457200" indent="-228600">
              <a:buClr>
                <a:srgbClr val="422850"/>
              </a:buClr>
              <a:buSzPct val="100000"/>
              <a:buChar char="•"/>
              <a:defRPr sz="1500"/>
            </a:pPr>
            <a:endParaRPr dirty="0"/>
          </a:p>
          <a:p>
            <a:pPr marL="457200" indent="-228600">
              <a:buClr>
                <a:srgbClr val="422850"/>
              </a:buClr>
              <a:buSzPct val="100000"/>
              <a:buChar char="•"/>
              <a:defRPr sz="1500"/>
            </a:pPr>
            <a:r>
              <a:rPr dirty="0" err="1"/>
              <a:t>Категория</a:t>
            </a:r>
            <a:r>
              <a:rPr dirty="0"/>
              <a:t> "</a:t>
            </a:r>
            <a:r>
              <a:rPr b="1" dirty="0" err="1">
                <a:solidFill>
                  <a:srgbClr val="FF0000"/>
                </a:solidFill>
              </a:rPr>
              <a:t>ребенок-инвалид</a:t>
            </a:r>
            <a:r>
              <a:rPr dirty="0"/>
              <a:t>" </a:t>
            </a:r>
            <a:r>
              <a:rPr dirty="0" err="1"/>
              <a:t>устанавливается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наличии</a:t>
            </a:r>
            <a:r>
              <a:rPr dirty="0"/>
              <a:t> у </a:t>
            </a:r>
            <a:r>
              <a:rPr dirty="0" err="1"/>
              <a:t>ребенка</a:t>
            </a:r>
            <a:r>
              <a:rPr dirty="0"/>
              <a:t> </a:t>
            </a:r>
            <a:r>
              <a:rPr b="1" dirty="0"/>
              <a:t>II, III </a:t>
            </a:r>
            <a:r>
              <a:rPr b="1" dirty="0" err="1"/>
              <a:t>либо</a:t>
            </a:r>
            <a:r>
              <a:rPr b="1" dirty="0"/>
              <a:t> IV </a:t>
            </a:r>
            <a:r>
              <a:rPr b="1" dirty="0" err="1"/>
              <a:t>степени</a:t>
            </a:r>
            <a:r>
              <a:rPr b="1" dirty="0"/>
              <a:t> </a:t>
            </a:r>
            <a:r>
              <a:rPr b="1" dirty="0" err="1"/>
              <a:t>выраженности</a:t>
            </a:r>
            <a:r>
              <a:rPr b="1" dirty="0"/>
              <a:t> </a:t>
            </a:r>
            <a:r>
              <a:rPr b="1" dirty="0" err="1"/>
              <a:t>стойких</a:t>
            </a:r>
            <a:r>
              <a:rPr b="1" dirty="0"/>
              <a:t> </a:t>
            </a:r>
            <a:r>
              <a:rPr b="1" dirty="0" err="1"/>
              <a:t>нарушений</a:t>
            </a:r>
            <a:r>
              <a:rPr b="1" dirty="0"/>
              <a:t> </a:t>
            </a:r>
            <a:r>
              <a:rPr b="1" dirty="0" err="1"/>
              <a:t>функций</a:t>
            </a:r>
            <a:r>
              <a:rPr b="1" dirty="0"/>
              <a:t> </a:t>
            </a:r>
            <a:r>
              <a:rPr b="1" dirty="0" err="1"/>
              <a:t>организма</a:t>
            </a:r>
            <a:r>
              <a:rPr dirty="0"/>
              <a:t> (в </a:t>
            </a:r>
            <a:r>
              <a:rPr dirty="0" err="1"/>
              <a:t>диапазоне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40 </a:t>
            </a:r>
            <a:r>
              <a:rPr dirty="0" err="1"/>
              <a:t>до</a:t>
            </a:r>
            <a:r>
              <a:rPr dirty="0"/>
              <a:t> 100 </a:t>
            </a:r>
            <a:r>
              <a:rPr dirty="0" err="1"/>
              <a:t>процентов</a:t>
            </a:r>
            <a:r>
              <a:rPr dirty="0"/>
              <a:t>), </a:t>
            </a:r>
            <a:r>
              <a:rPr dirty="0" err="1"/>
              <a:t>обусловленных</a:t>
            </a:r>
            <a:r>
              <a:rPr dirty="0"/>
              <a:t> </a:t>
            </a:r>
            <a:r>
              <a:rPr dirty="0" err="1"/>
              <a:t>заболеваниями</a:t>
            </a:r>
            <a:r>
              <a:rPr dirty="0"/>
              <a:t>, </a:t>
            </a:r>
            <a:r>
              <a:rPr dirty="0" err="1"/>
              <a:t>последствиями</a:t>
            </a:r>
            <a:r>
              <a:rPr dirty="0"/>
              <a:t> </a:t>
            </a:r>
            <a:r>
              <a:rPr dirty="0" err="1"/>
              <a:t>травм</a:t>
            </a:r>
            <a:r>
              <a:rPr dirty="0"/>
              <a:t> и </a:t>
            </a:r>
            <a:r>
              <a:rPr dirty="0" err="1"/>
              <a:t>дефектами</a:t>
            </a:r>
            <a:r>
              <a:rPr dirty="0"/>
              <a:t>.</a:t>
            </a:r>
          </a:p>
        </p:txBody>
      </p:sp>
      <p:sp>
        <p:nvSpPr>
          <p:cNvPr id="10" name="Заголовок 1"/>
          <p:cNvSpPr txBox="1"/>
          <p:nvPr/>
        </p:nvSpPr>
        <p:spPr>
          <a:xfrm>
            <a:off x="1379424" y="305207"/>
            <a:ext cx="4754183" cy="43096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br>
              <a:rPr lang="ru-RU" dirty="0"/>
            </a:br>
            <a:endParaRPr dirty="0"/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6D2BDF56-D889-9962-123B-1837526622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CBB4054E-6EFC-DB30-97DD-D6E26FF344D9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Прямоугольник">
            <a:extLst>
              <a:ext uri="{FF2B5EF4-FFF2-40B4-BE49-F238E27FC236}">
                <a16:creationId xmlns:a16="http://schemas.microsoft.com/office/drawing/2014/main" xmlns="" id="{A045057C-7AEB-0CFF-F88A-69C5B4CA9463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788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789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790" name="Примечание к подпункту.…"/>
          <p:cNvSpPr txBox="1"/>
          <p:nvPr/>
        </p:nvSpPr>
        <p:spPr>
          <a:xfrm>
            <a:off x="397809" y="2238768"/>
            <a:ext cx="8348382" cy="35548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buClr>
                <a:srgbClr val="422850"/>
              </a:buClr>
              <a:defRPr sz="1500"/>
            </a:pPr>
            <a:r>
              <a:rPr dirty="0" err="1" smtClean="0"/>
              <a:t>Количественная</a:t>
            </a:r>
            <a:r>
              <a:rPr dirty="0" smtClean="0"/>
              <a:t> </a:t>
            </a:r>
            <a:r>
              <a:rPr dirty="0" err="1"/>
              <a:t>оценка</a:t>
            </a:r>
            <a:r>
              <a:rPr dirty="0"/>
              <a:t> </a:t>
            </a:r>
            <a:r>
              <a:rPr dirty="0" err="1"/>
              <a:t>выраженности</a:t>
            </a:r>
            <a:r>
              <a:rPr dirty="0"/>
              <a:t> </a:t>
            </a:r>
            <a:r>
              <a:rPr dirty="0" err="1"/>
              <a:t>нарушений</a:t>
            </a:r>
            <a:r>
              <a:rPr dirty="0"/>
              <a:t> </a:t>
            </a:r>
            <a:r>
              <a:rPr dirty="0" err="1"/>
              <a:t>психических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</a:t>
            </a:r>
            <a:r>
              <a:rPr dirty="0" err="1"/>
              <a:t>граждан</a:t>
            </a:r>
            <a:r>
              <a:rPr dirty="0"/>
              <a:t> в </a:t>
            </a:r>
            <a:r>
              <a:rPr dirty="0" err="1"/>
              <a:t>возрасте</a:t>
            </a:r>
            <a:r>
              <a:rPr dirty="0"/>
              <a:t> 18 </a:t>
            </a:r>
            <a:r>
              <a:rPr dirty="0" err="1"/>
              <a:t>лет</a:t>
            </a:r>
            <a:r>
              <a:rPr dirty="0"/>
              <a:t> и </a:t>
            </a:r>
            <a:r>
              <a:rPr dirty="0" err="1"/>
              <a:t>старше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эпилепсии</a:t>
            </a:r>
            <a:r>
              <a:rPr dirty="0"/>
              <a:t> и </a:t>
            </a:r>
            <a:r>
              <a:rPr dirty="0" err="1"/>
              <a:t>эпилептических</a:t>
            </a:r>
            <a:r>
              <a:rPr dirty="0"/>
              <a:t> </a:t>
            </a:r>
            <a:r>
              <a:rPr dirty="0" err="1"/>
              <a:t>синдромах</a:t>
            </a:r>
            <a:r>
              <a:rPr dirty="0"/>
              <a:t> </a:t>
            </a:r>
            <a:r>
              <a:rPr dirty="0" err="1"/>
              <a:t>основывается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оценке</a:t>
            </a:r>
            <a:r>
              <a:rPr dirty="0"/>
              <a:t> </a:t>
            </a:r>
            <a:r>
              <a:rPr dirty="0" err="1"/>
              <a:t>возраста</a:t>
            </a:r>
            <a:r>
              <a:rPr dirty="0"/>
              <a:t> </a:t>
            </a:r>
            <a:r>
              <a:rPr dirty="0" err="1"/>
              <a:t>начала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, </a:t>
            </a:r>
            <a:r>
              <a:rPr dirty="0" err="1"/>
              <a:t>генеза</a:t>
            </a:r>
            <a:r>
              <a:rPr dirty="0"/>
              <a:t>, </a:t>
            </a:r>
            <a:r>
              <a:rPr dirty="0" err="1"/>
              <a:t>локализации</a:t>
            </a:r>
            <a:r>
              <a:rPr dirty="0"/>
              <a:t> </a:t>
            </a:r>
            <a:r>
              <a:rPr dirty="0" err="1"/>
              <a:t>эпилептического</a:t>
            </a:r>
            <a:r>
              <a:rPr dirty="0"/>
              <a:t> </a:t>
            </a:r>
            <a:r>
              <a:rPr dirty="0" err="1"/>
              <a:t>очага</a:t>
            </a:r>
            <a:r>
              <a:rPr dirty="0"/>
              <a:t>, </a:t>
            </a:r>
            <a:r>
              <a:rPr dirty="0" err="1"/>
              <a:t>вида</a:t>
            </a:r>
            <a:r>
              <a:rPr dirty="0"/>
              <a:t>, </a:t>
            </a:r>
            <a:r>
              <a:rPr dirty="0" err="1"/>
              <a:t>частоты</a:t>
            </a:r>
            <a:r>
              <a:rPr dirty="0"/>
              <a:t> и </a:t>
            </a:r>
            <a:r>
              <a:rPr dirty="0" err="1"/>
              <a:t>тяжести</a:t>
            </a:r>
            <a:r>
              <a:rPr dirty="0"/>
              <a:t> </a:t>
            </a:r>
            <a:r>
              <a:rPr dirty="0" err="1"/>
              <a:t>эпилептических</a:t>
            </a:r>
            <a:r>
              <a:rPr dirty="0"/>
              <a:t> </a:t>
            </a:r>
            <a:r>
              <a:rPr dirty="0" err="1"/>
              <a:t>припадков</a:t>
            </a:r>
            <a:r>
              <a:rPr dirty="0"/>
              <a:t>; </a:t>
            </a:r>
            <a:r>
              <a:rPr dirty="0" err="1"/>
              <a:t>типа</a:t>
            </a:r>
            <a:r>
              <a:rPr dirty="0"/>
              <a:t> </a:t>
            </a:r>
            <a:r>
              <a:rPr dirty="0" err="1"/>
              <a:t>течения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 (</a:t>
            </a:r>
            <a:r>
              <a:rPr dirty="0" err="1"/>
              <a:t>прогредиентный</a:t>
            </a:r>
            <a:r>
              <a:rPr dirty="0"/>
              <a:t>, </a:t>
            </a:r>
            <a:r>
              <a:rPr dirty="0" err="1"/>
              <a:t>доброкачественный</a:t>
            </a:r>
            <a:r>
              <a:rPr dirty="0"/>
              <a:t>, </a:t>
            </a:r>
            <a:r>
              <a:rPr dirty="0" err="1"/>
              <a:t>ремиттирующий</a:t>
            </a:r>
            <a:r>
              <a:rPr dirty="0"/>
              <a:t> и </a:t>
            </a:r>
            <a:r>
              <a:rPr dirty="0" err="1"/>
              <a:t>прочее</a:t>
            </a:r>
            <a:r>
              <a:rPr dirty="0"/>
              <a:t>), </a:t>
            </a:r>
            <a:r>
              <a:rPr dirty="0" err="1"/>
              <a:t>объема</a:t>
            </a:r>
            <a:r>
              <a:rPr dirty="0"/>
              <a:t> и </a:t>
            </a:r>
            <a:r>
              <a:rPr dirty="0" err="1"/>
              <a:t>эффективности</a:t>
            </a:r>
            <a:r>
              <a:rPr dirty="0"/>
              <a:t> </a:t>
            </a:r>
            <a:r>
              <a:rPr dirty="0" err="1"/>
              <a:t>проводимой</a:t>
            </a:r>
            <a:r>
              <a:rPr dirty="0"/>
              <a:t> </a:t>
            </a:r>
            <a:r>
              <a:rPr dirty="0" err="1"/>
              <a:t>противоэпилептической</a:t>
            </a:r>
            <a:r>
              <a:rPr dirty="0"/>
              <a:t> </a:t>
            </a:r>
            <a:r>
              <a:rPr dirty="0" err="1"/>
              <a:t>терапии</a:t>
            </a:r>
            <a:r>
              <a:rPr dirty="0"/>
              <a:t>, </a:t>
            </a:r>
            <a:r>
              <a:rPr dirty="0" err="1"/>
              <a:t>наличия</a:t>
            </a:r>
            <a:r>
              <a:rPr dirty="0"/>
              <a:t> </a:t>
            </a:r>
            <a:r>
              <a:rPr dirty="0" err="1"/>
              <a:t>резистентности</a:t>
            </a:r>
            <a:r>
              <a:rPr dirty="0"/>
              <a:t> к </a:t>
            </a:r>
            <a:r>
              <a:rPr dirty="0" err="1"/>
              <a:t>ней</a:t>
            </a:r>
            <a:r>
              <a:rPr dirty="0"/>
              <a:t>, </a:t>
            </a:r>
            <a:r>
              <a:rPr dirty="0" err="1"/>
              <a:t>длительности</a:t>
            </a:r>
            <a:r>
              <a:rPr dirty="0"/>
              <a:t> </a:t>
            </a:r>
            <a:r>
              <a:rPr dirty="0" err="1"/>
              <a:t>межприступного</a:t>
            </a:r>
            <a:r>
              <a:rPr dirty="0"/>
              <a:t> </a:t>
            </a:r>
            <a:r>
              <a:rPr dirty="0" err="1"/>
              <a:t>периода</a:t>
            </a:r>
            <a:r>
              <a:rPr dirty="0"/>
              <a:t>.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Частота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эпилептических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приступов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должна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быть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верифицирована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в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медицинской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организации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,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оценка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производится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на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протяжении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календарного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года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,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обязательным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условием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является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наличие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противоэпилептической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 </a:t>
            </a:r>
            <a:r>
              <a:rPr b="1" dirty="0" err="1">
                <a:solidFill>
                  <a:schemeClr val="accent2">
                    <a:satOff val="-4966"/>
                    <a:lumOff val="-10549"/>
                  </a:schemeClr>
                </a:solidFill>
              </a:rPr>
              <a:t>терапии</a:t>
            </a:r>
            <a:r>
              <a:rPr b="1" dirty="0">
                <a:solidFill>
                  <a:schemeClr val="accent2">
                    <a:satOff val="-4966"/>
                    <a:lumOff val="-10549"/>
                  </a:schemeClr>
                </a:solidFill>
              </a:rPr>
              <a:t>.</a:t>
            </a:r>
            <a:endParaRPr b="1" dirty="0">
              <a:solidFill>
                <a:schemeClr val="accent2"/>
              </a:solidFill>
            </a:endParaRPr>
          </a:p>
          <a:p>
            <a:pPr>
              <a:buClr>
                <a:srgbClr val="422850"/>
              </a:buClr>
              <a:defRPr sz="1500"/>
            </a:pPr>
            <a:endParaRPr b="1" dirty="0">
              <a:solidFill>
                <a:schemeClr val="accent2"/>
              </a:solidFill>
            </a:endParaRPr>
          </a:p>
          <a:p>
            <a:pPr>
              <a:buClr>
                <a:srgbClr val="422850"/>
              </a:buClr>
              <a:defRPr sz="1500"/>
            </a:pPr>
            <a:r>
              <a:rPr dirty="0" err="1"/>
              <a:t>Необходимо</a:t>
            </a:r>
            <a:r>
              <a:rPr dirty="0"/>
              <a:t> </a:t>
            </a:r>
            <a:r>
              <a:rPr dirty="0" err="1"/>
              <a:t>также</a:t>
            </a:r>
            <a:r>
              <a:rPr dirty="0"/>
              <a:t> </a:t>
            </a:r>
            <a:r>
              <a:rPr dirty="0" err="1"/>
              <a:t>учитывать</a:t>
            </a:r>
            <a:r>
              <a:rPr dirty="0"/>
              <a:t> </a:t>
            </a:r>
            <a:r>
              <a:rPr dirty="0" err="1"/>
              <a:t>наличие</a:t>
            </a:r>
            <a:r>
              <a:rPr dirty="0"/>
              <a:t>, </a:t>
            </a:r>
            <a:r>
              <a:rPr dirty="0" err="1"/>
              <a:t>структуру</a:t>
            </a:r>
            <a:r>
              <a:rPr dirty="0"/>
              <a:t> и </a:t>
            </a:r>
            <a:r>
              <a:rPr dirty="0" err="1"/>
              <a:t>степень</a:t>
            </a:r>
            <a:r>
              <a:rPr dirty="0"/>
              <a:t> </a:t>
            </a:r>
            <a:r>
              <a:rPr dirty="0" err="1"/>
              <a:t>выраженности</a:t>
            </a:r>
            <a:r>
              <a:rPr dirty="0"/>
              <a:t> </a:t>
            </a:r>
            <a:r>
              <a:rPr dirty="0" err="1"/>
              <a:t>личностных</a:t>
            </a:r>
            <a:r>
              <a:rPr dirty="0"/>
              <a:t> </a:t>
            </a:r>
            <a:r>
              <a:rPr dirty="0" err="1"/>
              <a:t>изменений</a:t>
            </a:r>
            <a:r>
              <a:rPr dirty="0"/>
              <a:t>, </a:t>
            </a:r>
            <a:r>
              <a:rPr dirty="0" err="1"/>
              <a:t>обусловленных</a:t>
            </a:r>
            <a:r>
              <a:rPr dirty="0"/>
              <a:t> </a:t>
            </a:r>
            <a:r>
              <a:rPr dirty="0" err="1"/>
              <a:t>болезнью</a:t>
            </a:r>
            <a:r>
              <a:rPr dirty="0"/>
              <a:t>, </a:t>
            </a:r>
            <a:r>
              <a:rPr dirty="0" err="1"/>
              <a:t>симптоматики</a:t>
            </a:r>
            <a:r>
              <a:rPr dirty="0"/>
              <a:t> </a:t>
            </a:r>
            <a:r>
              <a:rPr dirty="0" err="1"/>
              <a:t>психопатологического</a:t>
            </a:r>
            <a:r>
              <a:rPr dirty="0"/>
              <a:t> и </a:t>
            </a:r>
            <a:r>
              <a:rPr dirty="0" err="1"/>
              <a:t>патопсихологического</a:t>
            </a:r>
            <a:r>
              <a:rPr dirty="0"/>
              <a:t> </a:t>
            </a:r>
            <a:r>
              <a:rPr dirty="0" err="1"/>
              <a:t>уровня</a:t>
            </a:r>
            <a:r>
              <a:rPr dirty="0"/>
              <a:t> </a:t>
            </a:r>
            <a:r>
              <a:rPr dirty="0" err="1"/>
              <a:t>реагирования</a:t>
            </a:r>
            <a:r>
              <a:rPr dirty="0"/>
              <a:t> (</a:t>
            </a:r>
            <a:r>
              <a:rPr dirty="0" err="1"/>
              <a:t>аффективной</a:t>
            </a:r>
            <a:r>
              <a:rPr dirty="0"/>
              <a:t> (</a:t>
            </a:r>
            <a:r>
              <a:rPr dirty="0" err="1"/>
              <a:t>дисфории</a:t>
            </a:r>
            <a:r>
              <a:rPr dirty="0"/>
              <a:t>), </a:t>
            </a:r>
            <a:r>
              <a:rPr dirty="0" err="1"/>
              <a:t>психоорганической</a:t>
            </a:r>
            <a:r>
              <a:rPr dirty="0"/>
              <a:t>, </a:t>
            </a:r>
            <a:r>
              <a:rPr dirty="0" err="1"/>
              <a:t>психотической</a:t>
            </a:r>
            <a:r>
              <a:rPr dirty="0"/>
              <a:t>, </a:t>
            </a:r>
            <a:r>
              <a:rPr dirty="0" err="1"/>
              <a:t>неврозоподобной</a:t>
            </a:r>
            <a:r>
              <a:rPr dirty="0"/>
              <a:t>, </a:t>
            </a:r>
            <a:r>
              <a:rPr dirty="0" err="1"/>
              <a:t>психопатоподобной</a:t>
            </a:r>
            <a:r>
              <a:rPr dirty="0"/>
              <a:t> и </a:t>
            </a:r>
            <a:r>
              <a:rPr dirty="0" err="1"/>
              <a:t>другой</a:t>
            </a:r>
            <a:r>
              <a:rPr dirty="0"/>
              <a:t>), а </a:t>
            </a:r>
            <a:r>
              <a:rPr dirty="0" err="1"/>
              <a:t>также</a:t>
            </a:r>
            <a:r>
              <a:rPr dirty="0"/>
              <a:t> </a:t>
            </a:r>
            <a:r>
              <a:rPr dirty="0" err="1"/>
              <a:t>уровень</a:t>
            </a:r>
            <a:r>
              <a:rPr dirty="0"/>
              <a:t> </a:t>
            </a:r>
            <a:r>
              <a:rPr dirty="0" err="1"/>
              <a:t>социальной</a:t>
            </a:r>
            <a:r>
              <a:rPr dirty="0"/>
              <a:t> </a:t>
            </a:r>
            <a:r>
              <a:rPr dirty="0" err="1"/>
              <a:t>адаптации</a:t>
            </a:r>
            <a:r>
              <a:rPr dirty="0"/>
              <a:t> в </a:t>
            </a:r>
            <a:r>
              <a:rPr dirty="0" err="1"/>
              <a:t>основных</a:t>
            </a:r>
            <a:r>
              <a:rPr dirty="0"/>
              <a:t> </a:t>
            </a:r>
            <a:r>
              <a:rPr dirty="0" err="1"/>
              <a:t>сферах</a:t>
            </a:r>
            <a:r>
              <a:rPr dirty="0"/>
              <a:t> </a:t>
            </a:r>
            <a:r>
              <a:rPr dirty="0" err="1"/>
              <a:t>жизнедеятельности</a:t>
            </a:r>
            <a:r>
              <a:rPr dirty="0"/>
              <a:t> (</a:t>
            </a:r>
            <a:r>
              <a:rPr dirty="0" err="1"/>
              <a:t>производственной</a:t>
            </a:r>
            <a:r>
              <a:rPr dirty="0"/>
              <a:t>, </a:t>
            </a:r>
            <a:r>
              <a:rPr dirty="0" err="1"/>
              <a:t>семейной</a:t>
            </a:r>
            <a:r>
              <a:rPr dirty="0"/>
              <a:t>, </a:t>
            </a:r>
            <a:r>
              <a:rPr dirty="0" err="1"/>
              <a:t>бытовой</a:t>
            </a:r>
            <a:r>
              <a:rPr dirty="0"/>
              <a:t>, </a:t>
            </a:r>
            <a:r>
              <a:rPr dirty="0" err="1"/>
              <a:t>социально-средовой</a:t>
            </a:r>
            <a:r>
              <a:rPr dirty="0"/>
              <a:t>).</a:t>
            </a:r>
          </a:p>
        </p:txBody>
      </p:sp>
      <p:sp>
        <p:nvSpPr>
          <p:cNvPr id="792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lang="ru-RU" dirty="0"/>
              <a:t> 27.08.2019 № 585н </a:t>
            </a:r>
            <a:r>
              <a:rPr lang="ru-RU" dirty="0">
                <a:solidFill>
                  <a:srgbClr val="FF0000"/>
                </a:solidFill>
              </a:rPr>
              <a:t>(утратил силу)</a:t>
            </a:r>
            <a:endParaRPr dirty="0">
              <a:solidFill>
                <a:srgbClr val="FF0000"/>
              </a:solidFill>
            </a:endParaRP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1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ГРАЖДАН В ВОЗРАСТЕ 18 ЛЕТ И СТАРШЕ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5960432"/>
            <a:ext cx="876069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FF0000"/>
                </a:solidFill>
              </a:rPr>
              <a:t>Приказ Минтруда России от 27.08.2019 № 585н</a:t>
            </a:r>
            <a:r>
              <a:rPr lang="en-US" sz="1600" dirty="0">
                <a:solidFill>
                  <a:srgbClr val="FF0000"/>
                </a:solidFill>
              </a:rPr>
              <a:t> </a:t>
            </a:r>
            <a:r>
              <a:rPr lang="ru-RU" sz="1600" dirty="0">
                <a:solidFill>
                  <a:srgbClr val="FF0000"/>
                </a:solidFill>
              </a:rPr>
              <a:t>26.07.2024 N 374н</a:t>
            </a:r>
            <a:r>
              <a:rPr lang="en-US" sz="1600" dirty="0">
                <a:solidFill>
                  <a:srgbClr val="FF0000"/>
                </a:solidFill>
              </a:rPr>
              <a:t> (</a:t>
            </a:r>
            <a:r>
              <a:rPr lang="ru-RU" sz="1600" dirty="0">
                <a:solidFill>
                  <a:srgbClr val="FF0000"/>
                </a:solidFill>
              </a:rPr>
              <a:t>этого примечания нет</a:t>
            </a:r>
            <a:r>
              <a:rPr lang="en-US" sz="1600" dirty="0">
                <a:solidFill>
                  <a:srgbClr val="FF0000"/>
                </a:solidFill>
              </a:rPr>
              <a:t>)</a:t>
            </a:r>
            <a:r>
              <a:rPr lang="ru-RU" sz="1600" dirty="0">
                <a:solidFill>
                  <a:srgbClr val="FF0000"/>
                </a:solidFill>
              </a:rPr>
              <a:t>!!!</a:t>
            </a:r>
          </a:p>
        </p:txBody>
      </p:sp>
      <p:pic>
        <p:nvPicPr>
          <p:cNvPr id="3" name="аватарка.png" descr="аватарка.png">
            <a:extLst>
              <a:ext uri="{FF2B5EF4-FFF2-40B4-BE49-F238E27FC236}">
                <a16:creationId xmlns:a16="http://schemas.microsoft.com/office/drawing/2014/main" xmlns="" id="{91D0B799-2291-AFBD-BC5E-5099135E733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4" name="Прямоугольник">
            <a:extLst>
              <a:ext uri="{FF2B5EF4-FFF2-40B4-BE49-F238E27FC236}">
                <a16:creationId xmlns:a16="http://schemas.microsoft.com/office/drawing/2014/main" xmlns="" id="{1DA991BC-B44D-2D90-3884-E862F45BFCF2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5" name="Прямоугольник">
            <a:extLst>
              <a:ext uri="{FF2B5EF4-FFF2-40B4-BE49-F238E27FC236}">
                <a16:creationId xmlns:a16="http://schemas.microsoft.com/office/drawing/2014/main" xmlns="" id="{EA808369-E193-8492-878D-281F2BB42034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2" name="Прямоугольник">
            <a:extLst>
              <a:ext uri="{FF2B5EF4-FFF2-40B4-BE49-F238E27FC236}">
                <a16:creationId xmlns:a16="http://schemas.microsoft.com/office/drawing/2014/main" xmlns="" id="{6A63C7FD-1CD4-E60E-89DF-28A66CD616AB}"/>
              </a:ext>
            </a:extLst>
          </p:cNvPr>
          <p:cNvSpPr/>
          <p:nvPr/>
        </p:nvSpPr>
        <p:spPr>
          <a:xfrm>
            <a:off x="0" y="1314574"/>
            <a:ext cx="6659592" cy="72964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13" name="Прямоугольник"/>
          <p:cNvSpPr/>
          <p:nvPr/>
        </p:nvSpPr>
        <p:spPr>
          <a:xfrm>
            <a:off x="291722" y="1342282"/>
            <a:ext cx="7453544" cy="659984"/>
          </a:xfrm>
          <a:prstGeom prst="rect">
            <a:avLst/>
          </a:prstGeom>
          <a:noFill/>
          <a:ln w="12700">
            <a:miter lim="400000"/>
          </a:ln>
        </p:spPr>
        <p:txBody>
          <a:bodyPr lIns="45718" tIns="45718" rIns="45718" bIns="45718" anchor="ctr"/>
          <a:lstStyle/>
          <a:p>
            <a:r>
              <a:rPr lang="ru-RU" sz="1400" dirty="0">
                <a:solidFill>
                  <a:schemeClr val="bg1"/>
                </a:solidFill>
              </a:rPr>
              <a:t>Класс болезней: психические расстройства и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расстройства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поведения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(класс V)</a:t>
            </a:r>
          </a:p>
          <a:p>
            <a:r>
              <a:rPr lang="ru-RU" sz="1400" dirty="0">
                <a:solidFill>
                  <a:schemeClr val="bg1"/>
                </a:solidFill>
              </a:rPr>
              <a:t>Блок болезней: эпизодические и пароксизмальные </a:t>
            </a:r>
            <a:r>
              <a:rPr lang="ru-RU" sz="1400" dirty="0" smtClean="0">
                <a:solidFill>
                  <a:schemeClr val="bg1"/>
                </a:solidFill>
              </a:rPr>
              <a:t>расстройства</a:t>
            </a:r>
          </a:p>
          <a:p>
            <a:r>
              <a:rPr lang="ru-RU" sz="1400" b="1" dirty="0" smtClean="0">
                <a:solidFill>
                  <a:schemeClr val="bg1"/>
                </a:solidFill>
              </a:rPr>
              <a:t>Примечание к подпункту.</a:t>
            </a:r>
            <a:endParaRPr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">
            <a:extLst>
              <a:ext uri="{FF2B5EF4-FFF2-40B4-BE49-F238E27FC236}">
                <a16:creationId xmlns:a16="http://schemas.microsoft.com/office/drawing/2014/main" xmlns="" id="{6A63C7FD-1CD4-E60E-89DF-28A66CD616AB}"/>
              </a:ext>
            </a:extLst>
          </p:cNvPr>
          <p:cNvSpPr/>
          <p:nvPr/>
        </p:nvSpPr>
        <p:spPr>
          <a:xfrm>
            <a:off x="0" y="1388464"/>
            <a:ext cx="6659592" cy="659983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794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graphicFrame>
        <p:nvGraphicFramePr>
          <p:cNvPr id="797" name="Tаблица 1"/>
          <p:cNvGraphicFramePr/>
          <p:nvPr>
            <p:extLst>
              <p:ext uri="{D42A27DB-BD31-4B8C-83A1-F6EECF244321}">
                <p14:modId xmlns:p14="http://schemas.microsoft.com/office/powerpoint/2010/main" val="3071242974"/>
              </p:ext>
            </p:extLst>
          </p:nvPr>
        </p:nvGraphicFramePr>
        <p:xfrm>
          <a:off x="358497" y="2459450"/>
          <a:ext cx="8485154" cy="4398550"/>
        </p:xfrm>
        <a:graphic>
          <a:graphicData uri="http://schemas.openxmlformats.org/drawingml/2006/table">
            <a:tbl>
              <a:tblPr firstRow="1" firstCol="1">
                <a:tableStyleId>{4C3C2611-4C71-4FC5-86AE-919BDF0F9419}</a:tableStyleId>
              </a:tblPr>
              <a:tblGrid>
                <a:gridCol w="7427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8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233801">
                <a:tc>
                  <a:txBody>
                    <a:bodyPr/>
                    <a:lstStyle/>
                    <a:p>
                      <a:pPr marL="150394" indent="-150394" algn="l" defTabSz="457200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dirty="0" err="1"/>
                        <a:t>Легкие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приступы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до</a:t>
                      </a:r>
                      <a:r>
                        <a:rPr dirty="0"/>
                        <a:t> 3 в </a:t>
                      </a:r>
                      <a:r>
                        <a:rPr dirty="0" err="1"/>
                        <a:t>день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тяжелые</a:t>
                      </a:r>
                      <a:r>
                        <a:rPr dirty="0"/>
                        <a:t> - 1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в 2 </a:t>
                      </a:r>
                      <a:r>
                        <a:rPr dirty="0" err="1"/>
                        <a:t>месяца</a:t>
                      </a:r>
                      <a:r>
                        <a:rPr dirty="0"/>
                        <a:t> и </a:t>
                      </a:r>
                      <a:r>
                        <a:rPr dirty="0" err="1"/>
                        <a:t>реже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незначительная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психопатологическая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симптоматика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без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заметных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изменений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личности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отсутствие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снижения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незначительное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снижение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интеллекта</a:t>
                      </a:r>
                      <a:r>
                        <a:rPr dirty="0"/>
                        <a:t> (IQ = 65 - 69 </a:t>
                      </a:r>
                      <a:r>
                        <a:rPr dirty="0" err="1"/>
                        <a:t>баллов</a:t>
                      </a:r>
                      <a:r>
                        <a:rPr dirty="0"/>
                        <a:t>), </a:t>
                      </a:r>
                      <a:r>
                        <a:rPr dirty="0" err="1"/>
                        <a:t>существенно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не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сказывающиеся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на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адаптации</a:t>
                      </a:r>
                      <a:r>
                        <a:rPr dirty="0"/>
                        <a:t> в </a:t>
                      </a:r>
                      <a:r>
                        <a:rPr dirty="0" err="1"/>
                        <a:t>основных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сферах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жизнедеятельности</a:t>
                      </a: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  <a:miter lim="400000"/>
                    </a:lnL>
                    <a:lnR w="25400">
                      <a:solidFill>
                        <a:srgbClr val="612D6C"/>
                      </a:solidFill>
                    </a:lnR>
                    <a:lnT w="25400">
                      <a:solidFill>
                        <a:srgbClr val="612D6C"/>
                      </a:solidFill>
                      <a:miter lim="400000"/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500"/>
                      </a:pPr>
                      <a:r>
                        <a:rPr dirty="0"/>
                        <a:t>10-20%</a:t>
                      </a:r>
                    </a:p>
                    <a:p>
                      <a:pPr algn="ctr">
                        <a:defRPr sz="1500">
                          <a:solidFill>
                            <a:schemeClr val="accent2">
                              <a:satOff val="-4966"/>
                              <a:lumOff val="-10549"/>
                            </a:schemeClr>
                          </a:solidFill>
                        </a:defRPr>
                      </a:pPr>
                      <a:endParaRPr dirty="0"/>
                    </a:p>
                    <a:p>
                      <a:pPr algn="ctr">
                        <a:defRPr sz="1500">
                          <a:solidFill>
                            <a:schemeClr val="accent2">
                              <a:satOff val="-4966"/>
                              <a:lumOff val="-10549"/>
                            </a:schemeClr>
                          </a:solidFill>
                        </a:defRPr>
                      </a:pPr>
                      <a:r>
                        <a:rPr dirty="0"/>
                        <a:t>10-30% </a:t>
                      </a:r>
                    </a:p>
                    <a:p>
                      <a:pPr algn="ctr">
                        <a:defRPr sz="1500">
                          <a:solidFill>
                            <a:schemeClr val="accent2">
                              <a:satOff val="-4966"/>
                              <a:lumOff val="-10549"/>
                            </a:schemeClr>
                          </a:solidFill>
                        </a:defRPr>
                      </a:pPr>
                      <a:r>
                        <a:rPr dirty="0" err="1"/>
                        <a:t>опечатка</a:t>
                      </a:r>
                      <a:r>
                        <a:rPr dirty="0"/>
                        <a:t> в </a:t>
                      </a:r>
                      <a:r>
                        <a:rPr dirty="0" err="1"/>
                        <a:t>приказе</a:t>
                      </a: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</a:lnL>
                    <a:lnR w="25400">
                      <a:solidFill>
                        <a:srgbClr val="612D6C"/>
                      </a:solidFill>
                      <a:miter lim="400000"/>
                    </a:lnR>
                    <a:lnT w="25400">
                      <a:solidFill>
                        <a:srgbClr val="612D6C"/>
                      </a:solidFill>
                      <a:miter lim="400000"/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27321">
                <a:tc>
                  <a:txBody>
                    <a:bodyPr/>
                    <a:lstStyle/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dirty="0" err="1"/>
                        <a:t>Легкие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приступы</a:t>
                      </a:r>
                      <a:r>
                        <a:rPr dirty="0"/>
                        <a:t> (3 - 4 в </a:t>
                      </a:r>
                      <a:r>
                        <a:rPr dirty="0" err="1"/>
                        <a:t>день</a:t>
                      </a:r>
                      <a:r>
                        <a:rPr dirty="0"/>
                        <a:t>) в </a:t>
                      </a:r>
                      <a:r>
                        <a:rPr dirty="0" err="1"/>
                        <a:t>сочетании</a:t>
                      </a:r>
                      <a:r>
                        <a:rPr dirty="0"/>
                        <a:t> с </a:t>
                      </a:r>
                      <a:r>
                        <a:rPr dirty="0" err="1"/>
                        <a:t>умеренными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изменениями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личности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умеренной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патопсихологической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симптоматикой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тяжелые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приступы</a:t>
                      </a:r>
                      <a:r>
                        <a:rPr dirty="0"/>
                        <a:t> - 1 - 2 в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выраженные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дисфории</a:t>
                      </a:r>
                      <a:r>
                        <a:rPr dirty="0"/>
                        <a:t> - 1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и </a:t>
                      </a:r>
                      <a:r>
                        <a:rPr dirty="0" err="1"/>
                        <a:t>реже</a:t>
                      </a:r>
                      <a:r>
                        <a:rPr dirty="0"/>
                        <a:t> в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сумеречные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расстройства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особые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состояния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 - 1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и </a:t>
                      </a:r>
                      <a:r>
                        <a:rPr dirty="0" err="1"/>
                        <a:t>реже</a:t>
                      </a:r>
                      <a:r>
                        <a:rPr dirty="0"/>
                        <a:t> в 1,5 </a:t>
                      </a:r>
                      <a:r>
                        <a:rPr dirty="0" err="1"/>
                        <a:t>месяца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эпилептический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статус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серийные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приступы</a:t>
                      </a:r>
                      <a:r>
                        <a:rPr dirty="0"/>
                        <a:t> - 1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в 3 </a:t>
                      </a:r>
                      <a:r>
                        <a:rPr dirty="0" err="1"/>
                        <a:t>месяца</a:t>
                      </a:r>
                      <a:r>
                        <a:rPr dirty="0"/>
                        <a:t> и/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умеренные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изменения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личности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умеренная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патопсихологическая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симптоматика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умеренное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снижение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интеллекта</a:t>
                      </a:r>
                      <a:r>
                        <a:rPr dirty="0"/>
                        <a:t> (IQ = 50 - 64 </a:t>
                      </a:r>
                      <a:r>
                        <a:rPr dirty="0" err="1"/>
                        <a:t>балла</a:t>
                      </a:r>
                      <a:r>
                        <a:rPr dirty="0"/>
                        <a:t>), </a:t>
                      </a:r>
                      <a:r>
                        <a:rPr dirty="0" err="1"/>
                        <a:t>затрудняющие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адаптацию</a:t>
                      </a:r>
                      <a:r>
                        <a:rPr dirty="0"/>
                        <a:t> в </a:t>
                      </a:r>
                      <a:r>
                        <a:rPr dirty="0" err="1"/>
                        <a:t>основных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сферах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жизнедеятельности</a:t>
                      </a: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  <a:miter lim="400000"/>
                    </a:lnL>
                    <a:lnR w="25400">
                      <a:solidFill>
                        <a:srgbClr val="612D6C"/>
                      </a:solidFill>
                    </a:lnR>
                    <a:lnT w="25400">
                      <a:solidFill>
                        <a:srgbClr val="612D6C"/>
                      </a:solidFill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40-50%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</a:lnL>
                    <a:lnR w="25400">
                      <a:solidFill>
                        <a:srgbClr val="612D6C"/>
                      </a:solidFill>
                      <a:miter lim="400000"/>
                    </a:lnR>
                    <a:lnT w="25400">
                      <a:solidFill>
                        <a:srgbClr val="612D6C"/>
                      </a:solidFill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37428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  <a:miter lim="400000"/>
                    </a:lnL>
                    <a:lnR w="25400">
                      <a:solidFill>
                        <a:srgbClr val="612D6C"/>
                      </a:solidFill>
                    </a:lnR>
                    <a:lnT w="25400">
                      <a:solidFill>
                        <a:srgbClr val="612D6C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500" b="1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</a:lnL>
                    <a:lnR w="25400">
                      <a:solidFill>
                        <a:srgbClr val="612D6C"/>
                      </a:solidFill>
                      <a:miter lim="400000"/>
                    </a:lnR>
                    <a:lnT w="25400">
                      <a:solidFill>
                        <a:srgbClr val="612D6C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6" name="Заголовок 1"/>
          <p:cNvSpPr txBox="1"/>
          <p:nvPr/>
        </p:nvSpPr>
        <p:spPr>
          <a:xfrm>
            <a:off x="1386551" y="211535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lang="ru-RU"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endParaRPr dirty="0"/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1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ГРАЖДАН В ВОЗРАСТЕ 18 ЛЕТ И СТАРШЕ</a:t>
            </a:r>
          </a:p>
        </p:txBody>
      </p:sp>
      <p:sp>
        <p:nvSpPr>
          <p:cNvPr id="9" name="Прямоугольник"/>
          <p:cNvSpPr/>
          <p:nvPr/>
        </p:nvSpPr>
        <p:spPr>
          <a:xfrm>
            <a:off x="291722" y="1388464"/>
            <a:ext cx="7453544" cy="659984"/>
          </a:xfrm>
          <a:prstGeom prst="rect">
            <a:avLst/>
          </a:prstGeom>
          <a:noFill/>
          <a:ln w="12700">
            <a:miter lim="400000"/>
          </a:ln>
        </p:spPr>
        <p:txBody>
          <a:bodyPr lIns="45718" tIns="45718" rIns="45718" bIns="45718" anchor="ctr"/>
          <a:lstStyle/>
          <a:p>
            <a:r>
              <a:rPr lang="ru-RU" sz="1400" dirty="0">
                <a:solidFill>
                  <a:schemeClr val="bg1"/>
                </a:solidFill>
              </a:rPr>
              <a:t>Класс болезней: психические расстройства и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расстройства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поведения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(класс V)</a:t>
            </a:r>
          </a:p>
          <a:p>
            <a:r>
              <a:rPr lang="ru-RU" sz="1400" dirty="0">
                <a:solidFill>
                  <a:schemeClr val="bg1"/>
                </a:solidFill>
              </a:rPr>
              <a:t>Блок болезней: эпизодические и пароксизмальные расстройства</a:t>
            </a:r>
            <a:endParaRPr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9" name="Tаблица 1"/>
          <p:cNvGraphicFramePr/>
          <p:nvPr/>
        </p:nvGraphicFramePr>
        <p:xfrm>
          <a:off x="329422" y="389132"/>
          <a:ext cx="8485154" cy="5800174"/>
        </p:xfrm>
        <a:graphic>
          <a:graphicData uri="http://schemas.openxmlformats.org/drawingml/2006/table">
            <a:tbl>
              <a:tblPr firstCol="1">
                <a:tableStyleId>{4C3C2611-4C71-4FC5-86AE-919BDF0F9419}</a:tableStyleId>
              </a:tblPr>
              <a:tblGrid>
                <a:gridCol w="7427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8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53379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500" b="1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97956">
                <a:tc>
                  <a:txBody>
                    <a:bodyPr/>
                    <a:lstStyle/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endParaRPr/>
                    </a:p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Легкие приступы 5 и более в день при наличии выраженной патопсихологической симптоматики и изменений личности, приводящие к дезадаптации; тяжелые приступы - 3 раза в месяц, сумеречные расстройства сознания или особые состояния сознания - 1 раз в месяц, выраженные дисфории - 2 - 3 раза в месяц, эпилептический статус, серийные приступы - 1 раз в 2 месяца и/или выраженная патопсихологическая симптоматика, выраженные изменения личности, симптоматика психотического регистра, выраженное снижение интеллекта (IQ = 35 - 49 баллов), нарушение контроля функции тазовых органов, приводящие к дезадаптации в основных сферах </a:t>
                      </a:r>
                    </a:p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жизнедеятельности (IQ = 35-49)</a:t>
                      </a:r>
                      <a:br/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70-80%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32195">
                <a:tc>
                  <a:txBody>
                    <a:bodyPr/>
                    <a:lstStyle/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Тяжелые припадки - 4 и более в месяц, 2 и более сумеречных расстройства сознания или особых состояния сознания, 4 и более эпизодов выраженной дисфории, 1 и более эпистатус в месяц в сочетании со значительно выраженной патопсихологической, психопатологической симптоматикой (в том числе психотического регистра), значительно выраженное снижение интеллекта (IQ &lt; 34); отсутствие контроля функции тазовых органов, приводящие к полной дезадаптации в основных сферах жизнедеятельности с необходимостью постоянного ухода и надзора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90-100%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00" name="Прямоугольник"/>
          <p:cNvSpPr/>
          <p:nvPr/>
        </p:nvSpPr>
        <p:spPr>
          <a:xfrm>
            <a:off x="0" y="1"/>
            <a:ext cx="9144000" cy="119750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802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7" name="Заголовок 1"/>
          <p:cNvSpPr txBox="1"/>
          <p:nvPr/>
        </p:nvSpPr>
        <p:spPr>
          <a:xfrm>
            <a:off x="1386551" y="211535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lang="ru-RU"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endParaRPr dirty="0"/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1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ГРАЖДАН В ВОЗРАСТЕ 18 ЛЕТ И СТАРШЕ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4CF89FE6-0B93-6336-2379-73204AE0F9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Примечание к подпункту.…"/>
          <p:cNvSpPr txBox="1"/>
          <p:nvPr/>
        </p:nvSpPr>
        <p:spPr>
          <a:xfrm>
            <a:off x="397809" y="2229524"/>
            <a:ext cx="8348382" cy="397031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90000"/>
              </a:lnSpc>
              <a:buClr>
                <a:srgbClr val="422850"/>
              </a:buClr>
              <a:defRPr sz="1400"/>
            </a:pPr>
            <a:r>
              <a:rPr dirty="0" err="1" smtClean="0"/>
              <a:t>Количественная</a:t>
            </a:r>
            <a:r>
              <a:rPr dirty="0" smtClean="0"/>
              <a:t> </a:t>
            </a:r>
            <a:r>
              <a:rPr dirty="0" err="1"/>
              <a:t>оценка</a:t>
            </a:r>
            <a:r>
              <a:rPr dirty="0"/>
              <a:t> </a:t>
            </a:r>
            <a:r>
              <a:rPr dirty="0" err="1"/>
              <a:t>выраженности</a:t>
            </a:r>
            <a:r>
              <a:rPr dirty="0"/>
              <a:t> </a:t>
            </a:r>
            <a:r>
              <a:rPr dirty="0" err="1"/>
              <a:t>нарушений</a:t>
            </a:r>
            <a:r>
              <a:rPr dirty="0"/>
              <a:t> </a:t>
            </a:r>
            <a:r>
              <a:rPr dirty="0" err="1"/>
              <a:t>психических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ребенка</a:t>
            </a:r>
            <a:r>
              <a:rPr dirty="0"/>
              <a:t> в </a:t>
            </a:r>
            <a:r>
              <a:rPr dirty="0" err="1"/>
              <a:t>возрасте</a:t>
            </a:r>
            <a:r>
              <a:rPr dirty="0"/>
              <a:t> </a:t>
            </a:r>
            <a:r>
              <a:rPr dirty="0" err="1"/>
              <a:t>до</a:t>
            </a:r>
            <a:r>
              <a:rPr dirty="0"/>
              <a:t> 18 </a:t>
            </a:r>
            <a:r>
              <a:rPr dirty="0" err="1"/>
              <a:t>лет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эпилепсии</a:t>
            </a:r>
            <a:r>
              <a:rPr dirty="0"/>
              <a:t> и </a:t>
            </a:r>
            <a:r>
              <a:rPr dirty="0" err="1"/>
              <a:t>эпилептических</a:t>
            </a:r>
            <a:r>
              <a:rPr dirty="0"/>
              <a:t> </a:t>
            </a:r>
            <a:r>
              <a:rPr dirty="0" err="1"/>
              <a:t>синдромах</a:t>
            </a:r>
            <a:r>
              <a:rPr dirty="0"/>
              <a:t> </a:t>
            </a:r>
            <a:r>
              <a:rPr dirty="0" err="1"/>
              <a:t>зависит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dirty="0" err="1"/>
              <a:t>возраста</a:t>
            </a:r>
            <a:r>
              <a:rPr dirty="0"/>
              <a:t>, в </a:t>
            </a:r>
            <a:r>
              <a:rPr dirty="0" err="1"/>
              <a:t>котором</a:t>
            </a:r>
            <a:r>
              <a:rPr dirty="0"/>
              <a:t> </a:t>
            </a:r>
            <a:r>
              <a:rPr dirty="0" err="1"/>
              <a:t>началось</a:t>
            </a:r>
            <a:r>
              <a:rPr dirty="0"/>
              <a:t> </a:t>
            </a:r>
            <a:r>
              <a:rPr dirty="0" err="1"/>
              <a:t>заболевание</a:t>
            </a:r>
            <a:r>
              <a:rPr dirty="0"/>
              <a:t>, </a:t>
            </a:r>
            <a:r>
              <a:rPr dirty="0" err="1"/>
              <a:t>причины</a:t>
            </a:r>
            <a:r>
              <a:rPr dirty="0"/>
              <a:t> </a:t>
            </a:r>
            <a:r>
              <a:rPr dirty="0" err="1"/>
              <a:t>возникновения</a:t>
            </a:r>
            <a:r>
              <a:rPr dirty="0"/>
              <a:t> </a:t>
            </a:r>
            <a:r>
              <a:rPr dirty="0" err="1"/>
              <a:t>патологии</a:t>
            </a:r>
            <a:r>
              <a:rPr dirty="0"/>
              <a:t> (</a:t>
            </a:r>
            <a:r>
              <a:rPr dirty="0" err="1"/>
              <a:t>идиопатический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симптоматический</a:t>
            </a:r>
            <a:r>
              <a:rPr dirty="0"/>
              <a:t> </a:t>
            </a:r>
            <a:r>
              <a:rPr dirty="0" err="1"/>
              <a:t>генез</a:t>
            </a:r>
            <a:r>
              <a:rPr dirty="0"/>
              <a:t> </a:t>
            </a:r>
            <a:r>
              <a:rPr dirty="0" err="1"/>
              <a:t>приступов</a:t>
            </a:r>
            <a:r>
              <a:rPr dirty="0"/>
              <a:t>), </a:t>
            </a:r>
            <a:r>
              <a:rPr dirty="0" err="1"/>
              <a:t>локализации</a:t>
            </a:r>
            <a:r>
              <a:rPr dirty="0"/>
              <a:t> </a:t>
            </a:r>
            <a:r>
              <a:rPr dirty="0" err="1"/>
              <a:t>эпилептического</a:t>
            </a:r>
            <a:r>
              <a:rPr dirty="0"/>
              <a:t> </a:t>
            </a:r>
            <a:r>
              <a:rPr dirty="0" err="1"/>
              <a:t>очага</a:t>
            </a:r>
            <a:r>
              <a:rPr dirty="0"/>
              <a:t>, </a:t>
            </a:r>
            <a:r>
              <a:rPr dirty="0" err="1"/>
              <a:t>вида</a:t>
            </a:r>
            <a:r>
              <a:rPr dirty="0"/>
              <a:t>, </a:t>
            </a:r>
            <a:r>
              <a:rPr dirty="0" err="1"/>
              <a:t>частоты</a:t>
            </a:r>
            <a:r>
              <a:rPr dirty="0"/>
              <a:t> и </a:t>
            </a:r>
            <a:r>
              <a:rPr dirty="0" err="1"/>
              <a:t>тяжести</a:t>
            </a:r>
            <a:r>
              <a:rPr dirty="0"/>
              <a:t> </a:t>
            </a:r>
            <a:r>
              <a:rPr dirty="0" err="1"/>
              <a:t>эпилептических</a:t>
            </a:r>
            <a:r>
              <a:rPr dirty="0"/>
              <a:t> </a:t>
            </a:r>
            <a:r>
              <a:rPr dirty="0" err="1"/>
              <a:t>припадков</a:t>
            </a:r>
            <a:r>
              <a:rPr dirty="0"/>
              <a:t>; </a:t>
            </a:r>
            <a:r>
              <a:rPr dirty="0" err="1"/>
              <a:t>типа</a:t>
            </a:r>
            <a:r>
              <a:rPr dirty="0"/>
              <a:t> </a:t>
            </a:r>
            <a:r>
              <a:rPr dirty="0" err="1"/>
              <a:t>течения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 (</a:t>
            </a:r>
            <a:r>
              <a:rPr dirty="0" err="1"/>
              <a:t>прогредиентный</a:t>
            </a:r>
            <a:r>
              <a:rPr dirty="0"/>
              <a:t>, </a:t>
            </a:r>
            <a:r>
              <a:rPr dirty="0" err="1"/>
              <a:t>доброкачественный</a:t>
            </a:r>
            <a:r>
              <a:rPr dirty="0"/>
              <a:t>, </a:t>
            </a:r>
            <a:r>
              <a:rPr dirty="0" err="1"/>
              <a:t>ремиттирующий</a:t>
            </a:r>
            <a:r>
              <a:rPr dirty="0"/>
              <a:t> и </a:t>
            </a:r>
            <a:r>
              <a:rPr dirty="0" err="1"/>
              <a:t>прочие</a:t>
            </a:r>
            <a:r>
              <a:rPr dirty="0"/>
              <a:t>), </a:t>
            </a:r>
            <a:r>
              <a:rPr dirty="0" err="1"/>
              <a:t>объема</a:t>
            </a:r>
            <a:r>
              <a:rPr dirty="0"/>
              <a:t> и </a:t>
            </a:r>
            <a:r>
              <a:rPr dirty="0" err="1"/>
              <a:t>эффективности</a:t>
            </a:r>
            <a:r>
              <a:rPr dirty="0"/>
              <a:t> </a:t>
            </a:r>
            <a:r>
              <a:rPr dirty="0" err="1"/>
              <a:t>проводимой</a:t>
            </a:r>
            <a:r>
              <a:rPr dirty="0"/>
              <a:t> </a:t>
            </a:r>
            <a:r>
              <a:rPr dirty="0" err="1"/>
              <a:t>противоэпилептической</a:t>
            </a:r>
            <a:r>
              <a:rPr dirty="0"/>
              <a:t> </a:t>
            </a:r>
            <a:r>
              <a:rPr dirty="0" err="1"/>
              <a:t>терапии</a:t>
            </a:r>
            <a:r>
              <a:rPr dirty="0"/>
              <a:t>, </a:t>
            </a:r>
            <a:r>
              <a:rPr dirty="0" err="1"/>
              <a:t>наличия</a:t>
            </a:r>
            <a:r>
              <a:rPr dirty="0"/>
              <a:t> </a:t>
            </a:r>
            <a:r>
              <a:rPr dirty="0" err="1"/>
              <a:t>резистентности</a:t>
            </a:r>
            <a:r>
              <a:rPr dirty="0"/>
              <a:t> к </a:t>
            </a:r>
            <a:r>
              <a:rPr dirty="0" err="1"/>
              <a:t>ней</a:t>
            </a:r>
            <a:r>
              <a:rPr dirty="0"/>
              <a:t>, </a:t>
            </a:r>
            <a:r>
              <a:rPr dirty="0" err="1"/>
              <a:t>длительности</a:t>
            </a:r>
            <a:r>
              <a:rPr dirty="0"/>
              <a:t> </a:t>
            </a:r>
            <a:r>
              <a:rPr dirty="0" err="1"/>
              <a:t>межприступного</a:t>
            </a:r>
            <a:r>
              <a:rPr dirty="0"/>
              <a:t> </a:t>
            </a:r>
            <a:r>
              <a:rPr dirty="0" err="1"/>
              <a:t>периода</a:t>
            </a:r>
            <a:r>
              <a:rPr dirty="0"/>
              <a:t>. </a:t>
            </a:r>
            <a:r>
              <a:rPr dirty="0" err="1"/>
              <a:t>Частота</a:t>
            </a:r>
            <a:r>
              <a:rPr dirty="0"/>
              <a:t> </a:t>
            </a:r>
            <a:r>
              <a:rPr dirty="0" err="1"/>
              <a:t>эпилептических</a:t>
            </a:r>
            <a:r>
              <a:rPr dirty="0"/>
              <a:t> </a:t>
            </a:r>
            <a:r>
              <a:rPr dirty="0" err="1"/>
              <a:t>приступов</a:t>
            </a:r>
            <a:r>
              <a:rPr dirty="0"/>
              <a:t> </a:t>
            </a:r>
            <a:r>
              <a:rPr dirty="0" err="1"/>
              <a:t>оценивается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протяжении</a:t>
            </a:r>
            <a:r>
              <a:rPr dirty="0"/>
              <a:t> </a:t>
            </a:r>
            <a:r>
              <a:rPr dirty="0" err="1"/>
              <a:t>календарного</a:t>
            </a:r>
            <a:r>
              <a:rPr dirty="0"/>
              <a:t> </a:t>
            </a:r>
            <a:r>
              <a:rPr dirty="0" err="1"/>
              <a:t>года</a:t>
            </a:r>
            <a:r>
              <a:rPr dirty="0"/>
              <a:t>, </a:t>
            </a:r>
            <a:r>
              <a:rPr dirty="0" err="1"/>
              <a:t>обязательным</a:t>
            </a:r>
            <a:r>
              <a:rPr dirty="0"/>
              <a:t> </a:t>
            </a:r>
            <a:r>
              <a:rPr dirty="0" err="1"/>
              <a:t>условием</a:t>
            </a:r>
            <a:r>
              <a:rPr dirty="0"/>
              <a:t> </a:t>
            </a:r>
            <a:r>
              <a:rPr dirty="0" err="1"/>
              <a:t>является</a:t>
            </a:r>
            <a:r>
              <a:rPr dirty="0"/>
              <a:t> </a:t>
            </a:r>
            <a:r>
              <a:rPr dirty="0" err="1"/>
              <a:t>наличие</a:t>
            </a:r>
            <a:r>
              <a:rPr dirty="0"/>
              <a:t> </a:t>
            </a:r>
            <a:r>
              <a:rPr dirty="0" err="1"/>
              <a:t>противоэпилептической</a:t>
            </a:r>
            <a:r>
              <a:rPr dirty="0"/>
              <a:t> </a:t>
            </a:r>
            <a:r>
              <a:rPr dirty="0" err="1"/>
              <a:t>терапии</a:t>
            </a:r>
            <a:r>
              <a:rPr dirty="0"/>
              <a:t>. </a:t>
            </a:r>
            <a:r>
              <a:rPr dirty="0" err="1"/>
              <a:t>Необходимо</a:t>
            </a:r>
            <a:r>
              <a:rPr dirty="0"/>
              <a:t> </a:t>
            </a:r>
            <a:r>
              <a:rPr dirty="0" err="1"/>
              <a:t>также</a:t>
            </a:r>
            <a:r>
              <a:rPr dirty="0"/>
              <a:t> </a:t>
            </a:r>
            <a:r>
              <a:rPr dirty="0" err="1"/>
              <a:t>учитывать</a:t>
            </a:r>
            <a:r>
              <a:rPr dirty="0"/>
              <a:t> </a:t>
            </a:r>
            <a:r>
              <a:rPr dirty="0" err="1"/>
              <a:t>наличие</a:t>
            </a:r>
            <a:r>
              <a:rPr dirty="0"/>
              <a:t>, </a:t>
            </a:r>
            <a:r>
              <a:rPr dirty="0" err="1"/>
              <a:t>структуру</a:t>
            </a:r>
            <a:r>
              <a:rPr dirty="0"/>
              <a:t> и </a:t>
            </a:r>
            <a:r>
              <a:rPr dirty="0" err="1"/>
              <a:t>степень</a:t>
            </a:r>
            <a:r>
              <a:rPr dirty="0"/>
              <a:t> </a:t>
            </a:r>
            <a:r>
              <a:rPr dirty="0" err="1"/>
              <a:t>выраженности</a:t>
            </a:r>
            <a:r>
              <a:rPr dirty="0"/>
              <a:t> </a:t>
            </a:r>
            <a:r>
              <a:rPr dirty="0" err="1"/>
              <a:t>симптоматики</a:t>
            </a:r>
            <a:r>
              <a:rPr dirty="0"/>
              <a:t> </a:t>
            </a:r>
            <a:r>
              <a:rPr dirty="0" err="1"/>
              <a:t>патопсихологического</a:t>
            </a:r>
            <a:r>
              <a:rPr dirty="0"/>
              <a:t> </a:t>
            </a:r>
            <a:r>
              <a:rPr dirty="0" err="1"/>
              <a:t>уровня</a:t>
            </a:r>
            <a:r>
              <a:rPr dirty="0"/>
              <a:t> </a:t>
            </a:r>
            <a:r>
              <a:rPr dirty="0" err="1"/>
              <a:t>реагирования</a:t>
            </a:r>
            <a:r>
              <a:rPr dirty="0"/>
              <a:t>, </a:t>
            </a:r>
            <a:r>
              <a:rPr dirty="0" err="1"/>
              <a:t>интеллектуального</a:t>
            </a:r>
            <a:r>
              <a:rPr dirty="0"/>
              <a:t> и </a:t>
            </a:r>
            <a:r>
              <a:rPr dirty="0" err="1"/>
              <a:t>когнитивного</a:t>
            </a:r>
            <a:r>
              <a:rPr dirty="0"/>
              <a:t> </a:t>
            </a:r>
            <a:r>
              <a:rPr dirty="0" err="1"/>
              <a:t>снижения</a:t>
            </a:r>
            <a:r>
              <a:rPr dirty="0"/>
              <a:t>, </a:t>
            </a:r>
            <a:r>
              <a:rPr dirty="0" err="1"/>
              <a:t>расстройств</a:t>
            </a:r>
            <a:r>
              <a:rPr dirty="0"/>
              <a:t> </a:t>
            </a:r>
            <a:r>
              <a:rPr dirty="0" err="1"/>
              <a:t>устной</a:t>
            </a:r>
            <a:r>
              <a:rPr dirty="0"/>
              <a:t> и </a:t>
            </a:r>
            <a:r>
              <a:rPr dirty="0" err="1"/>
              <a:t>письменной</a:t>
            </a:r>
            <a:r>
              <a:rPr dirty="0"/>
              <a:t> </a:t>
            </a:r>
            <a:r>
              <a:rPr dirty="0" err="1"/>
              <a:t>речи</a:t>
            </a:r>
            <a:r>
              <a:rPr dirty="0"/>
              <a:t>; </a:t>
            </a:r>
            <a:r>
              <a:rPr dirty="0" err="1"/>
              <a:t>наличие</a:t>
            </a:r>
            <a:r>
              <a:rPr dirty="0"/>
              <a:t> и </a:t>
            </a:r>
            <a:r>
              <a:rPr dirty="0" err="1"/>
              <a:t>степень</a:t>
            </a:r>
            <a:r>
              <a:rPr dirty="0"/>
              <a:t> </a:t>
            </a:r>
            <a:r>
              <a:rPr dirty="0" err="1"/>
              <a:t>выраженности</a:t>
            </a:r>
            <a:r>
              <a:rPr dirty="0"/>
              <a:t> </a:t>
            </a:r>
            <a:r>
              <a:rPr dirty="0" err="1"/>
              <a:t>нарушений</a:t>
            </a:r>
            <a:r>
              <a:rPr dirty="0"/>
              <a:t> </a:t>
            </a:r>
            <a:r>
              <a:rPr dirty="0" err="1"/>
              <a:t>развития</a:t>
            </a:r>
            <a:r>
              <a:rPr dirty="0"/>
              <a:t> </a:t>
            </a:r>
            <a:r>
              <a:rPr dirty="0" err="1"/>
              <a:t>психомоторных</a:t>
            </a:r>
            <a:r>
              <a:rPr dirty="0"/>
              <a:t>, </a:t>
            </a:r>
            <a:r>
              <a:rPr dirty="0" err="1"/>
              <a:t>речевых</a:t>
            </a:r>
            <a:r>
              <a:rPr dirty="0"/>
              <a:t>, </a:t>
            </a:r>
            <a:r>
              <a:rPr dirty="0" err="1"/>
              <a:t>социальных</a:t>
            </a:r>
            <a:r>
              <a:rPr dirty="0"/>
              <a:t> </a:t>
            </a:r>
            <a:r>
              <a:rPr dirty="0" err="1"/>
              <a:t>навыков</a:t>
            </a:r>
            <a:r>
              <a:rPr dirty="0"/>
              <a:t>.</a:t>
            </a:r>
          </a:p>
          <a:p>
            <a:pPr>
              <a:lnSpc>
                <a:spcPct val="90000"/>
              </a:lnSpc>
              <a:buClr>
                <a:srgbClr val="422850"/>
              </a:buClr>
              <a:defRPr sz="1400"/>
            </a:pPr>
            <a:endParaRPr dirty="0"/>
          </a:p>
          <a:p>
            <a:pPr>
              <a:lnSpc>
                <a:spcPct val="90000"/>
              </a:lnSpc>
              <a:buClr>
                <a:srgbClr val="422850"/>
              </a:buClr>
              <a:defRPr sz="1400"/>
            </a:pPr>
            <a:r>
              <a:rPr b="1" dirty="0" err="1">
                <a:solidFill>
                  <a:srgbClr val="FF0000"/>
                </a:solidFill>
              </a:rPr>
              <a:t>Маркером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неблагоприятного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клинического</a:t>
            </a:r>
            <a:r>
              <a:rPr b="1" dirty="0">
                <a:solidFill>
                  <a:srgbClr val="FF0000"/>
                </a:solidFill>
              </a:rPr>
              <a:t> и </a:t>
            </a:r>
            <a:r>
              <a:rPr b="1" dirty="0" err="1">
                <a:solidFill>
                  <a:srgbClr val="FF0000"/>
                </a:solidFill>
              </a:rPr>
              <a:t>реабилитационного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прогноза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при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эпилепсии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/>
              <a:t>и </a:t>
            </a:r>
            <a:r>
              <a:rPr dirty="0" err="1"/>
              <a:t>эпилептических</a:t>
            </a:r>
            <a:r>
              <a:rPr dirty="0"/>
              <a:t> </a:t>
            </a:r>
            <a:r>
              <a:rPr dirty="0" err="1"/>
              <a:t>синдромах</a:t>
            </a:r>
            <a:r>
              <a:rPr dirty="0"/>
              <a:t> </a:t>
            </a:r>
            <a:r>
              <a:rPr dirty="0" err="1"/>
              <a:t>детского</a:t>
            </a:r>
            <a:r>
              <a:rPr dirty="0"/>
              <a:t> </a:t>
            </a:r>
            <a:r>
              <a:rPr dirty="0" err="1"/>
              <a:t>возраста</a:t>
            </a:r>
            <a:r>
              <a:rPr dirty="0"/>
              <a:t> </a:t>
            </a:r>
            <a:r>
              <a:rPr dirty="0" err="1"/>
              <a:t>являются</a:t>
            </a:r>
            <a:r>
              <a:rPr dirty="0"/>
              <a:t> </a:t>
            </a:r>
            <a:r>
              <a:rPr dirty="0" err="1"/>
              <a:t>злокачественные</a:t>
            </a:r>
            <a:r>
              <a:rPr dirty="0"/>
              <a:t> </a:t>
            </a:r>
            <a:r>
              <a:rPr dirty="0" err="1"/>
              <a:t>формы</a:t>
            </a:r>
            <a:r>
              <a:rPr dirty="0"/>
              <a:t> </a:t>
            </a:r>
            <a:r>
              <a:rPr dirty="0" err="1"/>
              <a:t>группы</a:t>
            </a:r>
            <a:r>
              <a:rPr dirty="0"/>
              <a:t> </a:t>
            </a:r>
            <a:r>
              <a:rPr dirty="0" err="1"/>
              <a:t>так</a:t>
            </a:r>
            <a:r>
              <a:rPr dirty="0"/>
              <a:t> </a:t>
            </a:r>
            <a:r>
              <a:rPr dirty="0" err="1"/>
              <a:t>называемых</a:t>
            </a:r>
            <a:r>
              <a:rPr dirty="0"/>
              <a:t> "</a:t>
            </a:r>
            <a:r>
              <a:rPr b="1" dirty="0" err="1">
                <a:solidFill>
                  <a:srgbClr val="FF0000"/>
                </a:solidFill>
              </a:rPr>
              <a:t>эпилептических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энцефалопатий</a:t>
            </a:r>
            <a:r>
              <a:rPr dirty="0"/>
              <a:t>" с </a:t>
            </a:r>
            <a:r>
              <a:rPr dirty="0" err="1"/>
              <a:t>ранним</a:t>
            </a:r>
            <a:r>
              <a:rPr dirty="0"/>
              <a:t> </a:t>
            </a:r>
            <a:r>
              <a:rPr dirty="0" err="1"/>
              <a:t>дебютом</a:t>
            </a:r>
            <a:r>
              <a:rPr dirty="0"/>
              <a:t> (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первом</a:t>
            </a:r>
            <a:r>
              <a:rPr dirty="0"/>
              <a:t> </a:t>
            </a:r>
            <a:r>
              <a:rPr dirty="0" err="1"/>
              <a:t>году</a:t>
            </a:r>
            <a:r>
              <a:rPr dirty="0"/>
              <a:t> </a:t>
            </a:r>
            <a:r>
              <a:rPr dirty="0" err="1"/>
              <a:t>жизни</a:t>
            </a:r>
            <a:r>
              <a:rPr dirty="0"/>
              <a:t>), </a:t>
            </a:r>
            <a:r>
              <a:rPr dirty="0" err="1"/>
              <a:t>включающих</a:t>
            </a:r>
            <a:r>
              <a:rPr dirty="0"/>
              <a:t> </a:t>
            </a:r>
            <a:r>
              <a:rPr dirty="0" err="1"/>
              <a:t>синдромы</a:t>
            </a:r>
            <a:r>
              <a:rPr dirty="0"/>
              <a:t> </a:t>
            </a:r>
            <a:r>
              <a:rPr dirty="0" err="1"/>
              <a:t>Веста</a:t>
            </a:r>
            <a:r>
              <a:rPr dirty="0"/>
              <a:t>, </a:t>
            </a:r>
            <a:r>
              <a:rPr dirty="0" err="1"/>
              <a:t>Отахара</a:t>
            </a:r>
            <a:r>
              <a:rPr dirty="0"/>
              <a:t>, </a:t>
            </a:r>
            <a:r>
              <a:rPr dirty="0" err="1"/>
              <a:t>Драве</a:t>
            </a:r>
            <a:r>
              <a:rPr dirty="0"/>
              <a:t>, </a:t>
            </a:r>
            <a:r>
              <a:rPr dirty="0" err="1"/>
              <a:t>Айкарди</a:t>
            </a:r>
            <a:r>
              <a:rPr dirty="0"/>
              <a:t>, </a:t>
            </a:r>
            <a:r>
              <a:rPr dirty="0" err="1"/>
              <a:t>раннюю</a:t>
            </a:r>
            <a:r>
              <a:rPr dirty="0"/>
              <a:t> </a:t>
            </a:r>
            <a:r>
              <a:rPr dirty="0" err="1"/>
              <a:t>миоклоническую</a:t>
            </a:r>
            <a:r>
              <a:rPr dirty="0"/>
              <a:t> </a:t>
            </a:r>
            <a:r>
              <a:rPr dirty="0" err="1"/>
              <a:t>энцефалопатию</a:t>
            </a:r>
            <a:r>
              <a:rPr dirty="0"/>
              <a:t>, </a:t>
            </a:r>
            <a:r>
              <a:rPr dirty="0" err="1"/>
              <a:t>синдром</a:t>
            </a:r>
            <a:r>
              <a:rPr dirty="0"/>
              <a:t> </a:t>
            </a:r>
            <a:r>
              <a:rPr dirty="0" err="1"/>
              <a:t>Леннокса-Гасто</a:t>
            </a:r>
            <a:r>
              <a:rPr dirty="0"/>
              <a:t>, </a:t>
            </a:r>
            <a:r>
              <a:rPr dirty="0" err="1"/>
              <a:t>эпилептическую</a:t>
            </a:r>
            <a:r>
              <a:rPr dirty="0"/>
              <a:t> </a:t>
            </a:r>
            <a:r>
              <a:rPr dirty="0" err="1"/>
              <a:t>энцефалопатию</a:t>
            </a:r>
            <a:r>
              <a:rPr dirty="0"/>
              <a:t> с </a:t>
            </a:r>
            <a:r>
              <a:rPr dirty="0" err="1"/>
              <a:t>продолженной</a:t>
            </a:r>
            <a:r>
              <a:rPr dirty="0"/>
              <a:t> </a:t>
            </a:r>
            <a:r>
              <a:rPr dirty="0" err="1"/>
              <a:t>спайк-волновой</a:t>
            </a:r>
            <a:r>
              <a:rPr dirty="0"/>
              <a:t> </a:t>
            </a:r>
            <a:r>
              <a:rPr dirty="0" err="1"/>
              <a:t>активностью</a:t>
            </a:r>
            <a:r>
              <a:rPr dirty="0"/>
              <a:t> </a:t>
            </a:r>
            <a:r>
              <a:rPr dirty="0" err="1"/>
              <a:t>во</a:t>
            </a:r>
            <a:r>
              <a:rPr dirty="0"/>
              <a:t> </a:t>
            </a:r>
            <a:r>
              <a:rPr dirty="0" err="1"/>
              <a:t>сне</a:t>
            </a:r>
            <a:r>
              <a:rPr dirty="0"/>
              <a:t>.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данной</a:t>
            </a:r>
            <a:r>
              <a:rPr dirty="0"/>
              <a:t> </a:t>
            </a:r>
            <a:r>
              <a:rPr dirty="0" err="1"/>
              <a:t>группы</a:t>
            </a:r>
            <a:r>
              <a:rPr dirty="0"/>
              <a:t> </a:t>
            </a:r>
            <a:r>
              <a:rPr dirty="0" err="1"/>
              <a:t>энцефалопатий</a:t>
            </a:r>
            <a:r>
              <a:rPr dirty="0"/>
              <a:t> </a:t>
            </a:r>
            <a:r>
              <a:rPr dirty="0" err="1"/>
              <a:t>характерно</a:t>
            </a:r>
            <a:r>
              <a:rPr dirty="0"/>
              <a:t> </a:t>
            </a:r>
            <a:r>
              <a:rPr dirty="0" err="1"/>
              <a:t>злокачественное</a:t>
            </a:r>
            <a:r>
              <a:rPr dirty="0"/>
              <a:t> </a:t>
            </a:r>
            <a:r>
              <a:rPr dirty="0" err="1"/>
              <a:t>прогредиентное</a:t>
            </a:r>
            <a:r>
              <a:rPr dirty="0"/>
              <a:t> </a:t>
            </a:r>
            <a:r>
              <a:rPr dirty="0" err="1"/>
              <a:t>течение</a:t>
            </a:r>
            <a:r>
              <a:rPr dirty="0"/>
              <a:t>, </a:t>
            </a:r>
            <a:r>
              <a:rPr dirty="0" err="1"/>
              <a:t>резистентность</a:t>
            </a:r>
            <a:r>
              <a:rPr dirty="0"/>
              <a:t> к </a:t>
            </a:r>
            <a:r>
              <a:rPr dirty="0" err="1"/>
              <a:t>противосудорожной</a:t>
            </a:r>
            <a:r>
              <a:rPr dirty="0"/>
              <a:t> </a:t>
            </a:r>
            <a:r>
              <a:rPr dirty="0" err="1"/>
              <a:t>терапии</a:t>
            </a:r>
            <a:r>
              <a:rPr dirty="0"/>
              <a:t>; </a:t>
            </a:r>
            <a:r>
              <a:rPr dirty="0" err="1"/>
              <a:t>отсутствие</a:t>
            </a:r>
            <a:r>
              <a:rPr dirty="0"/>
              <a:t> </a:t>
            </a:r>
            <a:r>
              <a:rPr dirty="0" err="1"/>
              <a:t>прогресса</a:t>
            </a:r>
            <a:r>
              <a:rPr dirty="0"/>
              <a:t> </a:t>
            </a:r>
            <a:r>
              <a:rPr dirty="0" err="1"/>
              <a:t>психического</a:t>
            </a:r>
            <a:r>
              <a:rPr dirty="0"/>
              <a:t>, </a:t>
            </a:r>
            <a:r>
              <a:rPr dirty="0" err="1"/>
              <a:t>речевого</a:t>
            </a:r>
            <a:r>
              <a:rPr dirty="0"/>
              <a:t> и </a:t>
            </a:r>
            <a:r>
              <a:rPr dirty="0" err="1"/>
              <a:t>моторного</a:t>
            </a:r>
            <a:r>
              <a:rPr dirty="0"/>
              <a:t> </a:t>
            </a:r>
            <a:r>
              <a:rPr dirty="0" err="1"/>
              <a:t>развития</a:t>
            </a:r>
            <a:r>
              <a:rPr dirty="0"/>
              <a:t> </a:t>
            </a:r>
            <a:r>
              <a:rPr dirty="0" err="1"/>
              <a:t>ребенка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первом</a:t>
            </a:r>
            <a:r>
              <a:rPr dirty="0"/>
              <a:t> </a:t>
            </a:r>
            <a:r>
              <a:rPr dirty="0" err="1"/>
              <a:t>году</a:t>
            </a:r>
            <a:r>
              <a:rPr dirty="0"/>
              <a:t> </a:t>
            </a:r>
            <a:r>
              <a:rPr dirty="0" err="1"/>
              <a:t>жизни</a:t>
            </a:r>
            <a:r>
              <a:rPr dirty="0"/>
              <a:t>, </a:t>
            </a:r>
            <a:r>
              <a:rPr dirty="0" err="1"/>
              <a:t>формирование</a:t>
            </a:r>
            <a:r>
              <a:rPr dirty="0"/>
              <a:t> </a:t>
            </a:r>
            <a:r>
              <a:rPr dirty="0" err="1"/>
              <a:t>тяжелой</a:t>
            </a:r>
            <a:r>
              <a:rPr dirty="0"/>
              <a:t> и </a:t>
            </a:r>
            <a:r>
              <a:rPr dirty="0" err="1"/>
              <a:t>глубокой</a:t>
            </a:r>
            <a:r>
              <a:rPr dirty="0"/>
              <a:t> </a:t>
            </a:r>
            <a:r>
              <a:rPr dirty="0" err="1"/>
              <a:t>интеллектуальной</a:t>
            </a:r>
            <a:r>
              <a:rPr dirty="0"/>
              <a:t> </a:t>
            </a:r>
            <a:r>
              <a:rPr dirty="0" err="1"/>
              <a:t>недостаточности</a:t>
            </a:r>
            <a:r>
              <a:rPr dirty="0"/>
              <a:t>.</a:t>
            </a:r>
          </a:p>
        </p:txBody>
      </p:sp>
      <p:sp>
        <p:nvSpPr>
          <p:cNvPr id="813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endParaRPr dirty="0"/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2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РЕБЕНКА В ВОЗРАСТЕ ДО 18 ЛЕТ</a:t>
            </a:r>
          </a:p>
        </p:txBody>
      </p:sp>
      <p:pic>
        <p:nvPicPr>
          <p:cNvPr id="2" name="аватарка.png" descr="аватарка.png">
            <a:extLst>
              <a:ext uri="{FF2B5EF4-FFF2-40B4-BE49-F238E27FC236}">
                <a16:creationId xmlns:a16="http://schemas.microsoft.com/office/drawing/2014/main" xmlns="" id="{ADEB8A67-F2E5-9A9B-0690-4294B85EE8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A4A6D7B0-A0D9-C446-989D-7E624167A3D4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Прямоугольник">
            <a:extLst>
              <a:ext uri="{FF2B5EF4-FFF2-40B4-BE49-F238E27FC236}">
                <a16:creationId xmlns:a16="http://schemas.microsoft.com/office/drawing/2014/main" xmlns="" id="{49138AFE-53F0-1189-5948-3F5BFF3ECD09}"/>
              </a:ext>
            </a:extLst>
          </p:cNvPr>
          <p:cNvSpPr/>
          <p:nvPr/>
        </p:nvSpPr>
        <p:spPr>
          <a:xfrm>
            <a:off x="-5647" y="6304833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" name="Прямоугольник">
            <a:extLst>
              <a:ext uri="{FF2B5EF4-FFF2-40B4-BE49-F238E27FC236}">
                <a16:creationId xmlns:a16="http://schemas.microsoft.com/office/drawing/2014/main" xmlns="" id="{6A63C7FD-1CD4-E60E-89DF-28A66CD616AB}"/>
              </a:ext>
            </a:extLst>
          </p:cNvPr>
          <p:cNvSpPr/>
          <p:nvPr/>
        </p:nvSpPr>
        <p:spPr>
          <a:xfrm>
            <a:off x="0" y="1314574"/>
            <a:ext cx="6659592" cy="729641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" name="Прямоугольник"/>
          <p:cNvSpPr/>
          <p:nvPr/>
        </p:nvSpPr>
        <p:spPr>
          <a:xfrm>
            <a:off x="291722" y="1342282"/>
            <a:ext cx="7453544" cy="659984"/>
          </a:xfrm>
          <a:prstGeom prst="rect">
            <a:avLst/>
          </a:prstGeom>
          <a:noFill/>
          <a:ln w="12700">
            <a:miter lim="400000"/>
          </a:ln>
        </p:spPr>
        <p:txBody>
          <a:bodyPr lIns="45718" tIns="45718" rIns="45718" bIns="45718" anchor="ctr"/>
          <a:lstStyle/>
          <a:p>
            <a:r>
              <a:rPr lang="ru-RU" sz="1400" dirty="0">
                <a:solidFill>
                  <a:schemeClr val="bg1"/>
                </a:solidFill>
              </a:rPr>
              <a:t>Класс болезней: психические расстройства и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расстройства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поведения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(класс V)</a:t>
            </a:r>
          </a:p>
          <a:p>
            <a:r>
              <a:rPr lang="ru-RU" sz="1400" dirty="0">
                <a:solidFill>
                  <a:schemeClr val="bg1"/>
                </a:solidFill>
              </a:rPr>
              <a:t>Блок болезней: эпизодические и пароксизмальные </a:t>
            </a:r>
            <a:r>
              <a:rPr lang="ru-RU" sz="1400" dirty="0" smtClean="0">
                <a:solidFill>
                  <a:schemeClr val="bg1"/>
                </a:solidFill>
              </a:rPr>
              <a:t>расстройства</a:t>
            </a:r>
          </a:p>
          <a:p>
            <a:r>
              <a:rPr lang="ru-RU" sz="1400" b="1" dirty="0" smtClean="0">
                <a:solidFill>
                  <a:schemeClr val="bg1"/>
                </a:solidFill>
              </a:rPr>
              <a:t>Примечание к подпункту.</a:t>
            </a:r>
            <a:endParaRPr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5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16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17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18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19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endParaRPr dirty="0"/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2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РЕБЕНКА В ВОЗРАСТЕ ДО 18 ЛЕТ</a:t>
            </a:r>
          </a:p>
        </p:txBody>
      </p:sp>
      <p:graphicFrame>
        <p:nvGraphicFramePr>
          <p:cNvPr id="820" name="Tаблица 1"/>
          <p:cNvGraphicFramePr/>
          <p:nvPr>
            <p:extLst>
              <p:ext uri="{D42A27DB-BD31-4B8C-83A1-F6EECF244321}">
                <p14:modId xmlns:p14="http://schemas.microsoft.com/office/powerpoint/2010/main" val="667670205"/>
              </p:ext>
            </p:extLst>
          </p:nvPr>
        </p:nvGraphicFramePr>
        <p:xfrm>
          <a:off x="323992" y="2269748"/>
          <a:ext cx="8485154" cy="4555200"/>
        </p:xfrm>
        <a:graphic>
          <a:graphicData uri="http://schemas.openxmlformats.org/drawingml/2006/table">
            <a:tbl>
              <a:tblPr firstRow="1" firstCol="1">
                <a:tableStyleId>{4C3C2611-4C71-4FC5-86AE-919BDF0F9419}</a:tableStyleId>
              </a:tblPr>
              <a:tblGrid>
                <a:gridCol w="7427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8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343365">
                <a:tc>
                  <a:txBody>
                    <a:bodyPr/>
                    <a:lstStyle/>
                    <a:p>
                      <a:pPr marL="150394" indent="-150394" algn="l" defTabSz="457200">
                        <a:buClr>
                          <a:srgbClr val="FFFFFF"/>
                        </a:buClr>
                        <a:buSzPct val="100000"/>
                        <a:buChar char="•"/>
                        <a:defRPr sz="1500"/>
                      </a:pPr>
                      <a:r>
                        <a:t>Для детей в возрасте 0 - 3 года: </a:t>
                      </a:r>
                    </a:p>
                    <a:p>
                      <a:pPr marL="150394" indent="-150394" algn="l" defTabSz="457200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незначительные пароксизмальные расстройства: легкие припадки до 3 в день, тяжелые - 1 раз в месяц и реже, сумеречное расстройство сознания, особые состояния сознания, амбулаторный автоматизм - 1 раз и реже в 2 месяца; и/или незначительная стойкая задержка психомоторного, речевого развития и социальных навыков в структуре основного заболевания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  <a:miter lim="400000"/>
                    </a:lnL>
                    <a:lnR w="25400">
                      <a:solidFill>
                        <a:srgbClr val="612D6C"/>
                      </a:solidFill>
                    </a:lnR>
                    <a:lnT w="25400">
                      <a:solidFill>
                        <a:srgbClr val="612D6C"/>
                      </a:solidFill>
                      <a:miter lim="400000"/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 b="0"/>
                      </a:pPr>
                      <a:r>
                        <a:rPr sz="1500" b="1"/>
                        <a:t>10-30%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</a:lnL>
                    <a:lnR w="25400">
                      <a:solidFill>
                        <a:srgbClr val="612D6C"/>
                      </a:solidFill>
                      <a:miter lim="400000"/>
                    </a:lnR>
                    <a:lnT w="25400">
                      <a:solidFill>
                        <a:srgbClr val="612D6C"/>
                      </a:solidFill>
                      <a:miter lim="400000"/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91153">
                <a:tc>
                  <a:txBody>
                    <a:bodyPr/>
                    <a:lstStyle/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/>
                      </a:pPr>
                      <a:r>
                        <a:t>Для детей в возрасте 4 - 17 лет:</a:t>
                      </a:r>
                    </a:p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незначительные пароксизмальные расстройства: легкие припадки до 3 в день, тяжелые - 1 раз в месяц и реже, сумеречное расстройство сознания, особые состояния сознания, амбулаторный автоматизм - 1 раз и реже в 2 месяца; и/или наличие незначительной патопсихологической симптоматики, незначительного нарушения устной и/или письменной речи; отсутствие снижения или незначительное снижение интеллекта:</a:t>
                      </a:r>
                    </a:p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4 - 17 лет: IQ = 70 - 79 баллов (детский, WISC);</a:t>
                      </a:r>
                    </a:p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16 - 17 лет: IQ = 65 - 69 баллов (взрослый WAIS)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  <a:miter lim="400000"/>
                    </a:lnL>
                    <a:lnR w="25400">
                      <a:solidFill>
                        <a:srgbClr val="612D6C"/>
                      </a:solidFill>
                    </a:lnR>
                    <a:lnT w="25400">
                      <a:solidFill>
                        <a:srgbClr val="612D6C"/>
                      </a:solidFill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10-30%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</a:lnL>
                    <a:lnR w="25400">
                      <a:solidFill>
                        <a:srgbClr val="612D6C"/>
                      </a:solidFill>
                      <a:miter lim="400000"/>
                    </a:lnR>
                    <a:lnT w="25400">
                      <a:solidFill>
                        <a:srgbClr val="612D6C"/>
                      </a:solidFill>
                    </a:lnT>
                    <a:lnB w="25400">
                      <a:solidFill>
                        <a:srgbClr val="612D6C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354800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  <a:miter lim="400000"/>
                    </a:lnL>
                    <a:lnR w="25400">
                      <a:solidFill>
                        <a:srgbClr val="612D6C"/>
                      </a:solidFill>
                    </a:lnR>
                    <a:lnT w="25400">
                      <a:solidFill>
                        <a:srgbClr val="612D6C"/>
                      </a:solidFill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500" b="1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612D6C"/>
                      </a:solidFill>
                    </a:lnL>
                    <a:lnR w="25400">
                      <a:solidFill>
                        <a:srgbClr val="612D6C"/>
                      </a:solidFill>
                      <a:miter lim="400000"/>
                    </a:lnR>
                    <a:lnT w="25400">
                      <a:solidFill>
                        <a:srgbClr val="612D6C"/>
                      </a:solidFill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3" name="Прямоугольник">
            <a:extLst>
              <a:ext uri="{FF2B5EF4-FFF2-40B4-BE49-F238E27FC236}">
                <a16:creationId xmlns:a16="http://schemas.microsoft.com/office/drawing/2014/main" xmlns="" id="{F9739332-643C-1C22-4A1A-1097594881DB}"/>
              </a:ext>
            </a:extLst>
          </p:cNvPr>
          <p:cNvSpPr/>
          <p:nvPr/>
        </p:nvSpPr>
        <p:spPr>
          <a:xfrm>
            <a:off x="0" y="1369354"/>
            <a:ext cx="6659592" cy="659983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4" name="Прямоугольник">
            <a:extLst>
              <a:ext uri="{FF2B5EF4-FFF2-40B4-BE49-F238E27FC236}">
                <a16:creationId xmlns:a16="http://schemas.microsoft.com/office/drawing/2014/main" xmlns="" id="{BDA786D9-461A-CBF8-0425-6ABD0DE235B1}"/>
              </a:ext>
            </a:extLst>
          </p:cNvPr>
          <p:cNvSpPr/>
          <p:nvPr/>
        </p:nvSpPr>
        <p:spPr>
          <a:xfrm>
            <a:off x="291722" y="1369354"/>
            <a:ext cx="7453544" cy="659984"/>
          </a:xfrm>
          <a:prstGeom prst="rect">
            <a:avLst/>
          </a:prstGeom>
          <a:noFill/>
          <a:ln w="12700">
            <a:miter lim="400000"/>
          </a:ln>
        </p:spPr>
        <p:txBody>
          <a:bodyPr lIns="45718" tIns="45718" rIns="45718" bIns="45718" anchor="ctr"/>
          <a:lstStyle/>
          <a:p>
            <a:r>
              <a:rPr lang="ru-RU" sz="1400" dirty="0">
                <a:solidFill>
                  <a:schemeClr val="bg1"/>
                </a:solidFill>
              </a:rPr>
              <a:t>Класс болезней: психические расстройства и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расстройства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поведения</a:t>
            </a:r>
            <a:r>
              <a:rPr lang="en-US" sz="1400" dirty="0">
                <a:solidFill>
                  <a:schemeClr val="bg1"/>
                </a:solidFill>
              </a:rPr>
              <a:t> </a:t>
            </a:r>
            <a:r>
              <a:rPr lang="ru-RU" sz="1400" dirty="0">
                <a:solidFill>
                  <a:schemeClr val="bg1"/>
                </a:solidFill>
              </a:rPr>
              <a:t>(класс V)</a:t>
            </a:r>
          </a:p>
          <a:p>
            <a:r>
              <a:rPr lang="ru-RU" sz="1400" dirty="0">
                <a:solidFill>
                  <a:schemeClr val="bg1"/>
                </a:solidFill>
              </a:rPr>
              <a:t>Блок болезней: эпизодические и пароксизмальные расстройства</a:t>
            </a:r>
            <a:endParaRPr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2" name="Tаблица 1"/>
          <p:cNvGraphicFramePr/>
          <p:nvPr>
            <p:extLst>
              <p:ext uri="{D42A27DB-BD31-4B8C-83A1-F6EECF244321}">
                <p14:modId xmlns:p14="http://schemas.microsoft.com/office/powerpoint/2010/main" val="3972023865"/>
              </p:ext>
            </p:extLst>
          </p:nvPr>
        </p:nvGraphicFramePr>
        <p:xfrm>
          <a:off x="329422" y="699113"/>
          <a:ext cx="8485154" cy="6158887"/>
        </p:xfrm>
        <a:graphic>
          <a:graphicData uri="http://schemas.openxmlformats.org/drawingml/2006/table">
            <a:tbl>
              <a:tblPr firstCol="1">
                <a:tableStyleId>{4C3C2611-4C71-4FC5-86AE-919BDF0F9419}</a:tableStyleId>
              </a:tblPr>
              <a:tblGrid>
                <a:gridCol w="7427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8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30056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500" b="1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80742">
                <a:tc>
                  <a:txBody>
                    <a:bodyPr/>
                    <a:lstStyle/>
                    <a:p>
                      <a:pPr marL="228600" indent="-228600" algn="l"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endParaRPr dirty="0"/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/>
                      </a:pPr>
                      <a:r>
                        <a:rPr dirty="0" err="1"/>
                        <a:t>Для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детей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возрасте</a:t>
                      </a:r>
                      <a:r>
                        <a:rPr dirty="0"/>
                        <a:t> 0 - 3 </a:t>
                      </a:r>
                      <a:r>
                        <a:rPr dirty="0" err="1"/>
                        <a:t>года</a:t>
                      </a:r>
                      <a:r>
                        <a:rPr dirty="0"/>
                        <a:t>:</a:t>
                      </a:r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dirty="0" err="1"/>
                        <a:t>легкие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 (3 - 4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день</a:t>
                      </a:r>
                      <a:r>
                        <a:rPr dirty="0"/>
                        <a:t>)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сочетании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стойкой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умеренной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задержкой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психомоторного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речевого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развития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социальных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навыков</a:t>
                      </a:r>
                      <a:r>
                        <a:rPr dirty="0"/>
                        <a:t>;</a:t>
                      </a:r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dirty="0" err="1"/>
                        <a:t>тяжелые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 - 2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;</a:t>
                      </a:r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dirty="0" err="1"/>
                        <a:t>выраженные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дисфории</a:t>
                      </a:r>
                      <a:r>
                        <a:rPr dirty="0"/>
                        <a:t> - 1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реже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сумеречные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расстройства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особые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состояния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 - 1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реже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1,5 </a:t>
                      </a:r>
                      <a:r>
                        <a:rPr dirty="0" err="1"/>
                        <a:t>месяца</a:t>
                      </a:r>
                      <a:r>
                        <a:rPr dirty="0"/>
                        <a:t>; </a:t>
                      </a:r>
                      <a:r>
                        <a:rPr dirty="0" err="1"/>
                        <a:t>амбулаторный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автоматизм</a:t>
                      </a:r>
                      <a:r>
                        <a:rPr dirty="0"/>
                        <a:t> 2 - 3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дисфории</a:t>
                      </a:r>
                      <a:r>
                        <a:rPr dirty="0"/>
                        <a:t>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реже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эпилептический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статус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серийные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 - 1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3 </a:t>
                      </a:r>
                      <a:r>
                        <a:rPr dirty="0" err="1"/>
                        <a:t>месяца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/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проявления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стойкой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умеренной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задержки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психомоторного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речевого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развития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социальных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навыков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структуре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основного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заболевания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40-60%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61653">
                <a:tc>
                  <a:txBody>
                    <a:bodyPr/>
                    <a:lstStyle/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endParaRPr/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/>
                      </a:pPr>
                      <a:r>
                        <a:t>Для детей в возрасте 4 - 17 лет:</a:t>
                      </a:r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легкие припадки (3 - 4 в день) в сочетании с умеренными изменениями личности, умеренной патопсихологической симптоматикой; тяжелые припадки - 2 раза месяц; выраженные дисфории - 1 раз и реже в месяц; сумеречные расстройства сознания или особые состояния сознания - 1 раз и реже в 1,5 месяца; амбулаторный автоматизм 2 - 3 раза в месяц, эпилептический статус, серийные припадки - 1 раз в 3 месяца; и/или умеренная патопсихологическая симптоматика (психопатоподобные расстройства, психоорганический синдром и прочие); умеренные нарушения устной и письменной речи; умеренное снижение интеллекта:</a:t>
                      </a:r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4 - 15 лет: IQ = 50 - 69 баллов (детский, WISC);</a:t>
                      </a:r>
                    </a:p>
                    <a:p>
                      <a:pPr marL="228600" indent="-228600" algn="l">
                        <a:lnSpc>
                          <a:spcPct val="90000"/>
                        </a:lnSpc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t>16 - 17 лет: IQ = 50 - 64 балла (взрослый WAIS)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40-60%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211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500" b="1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23" name="Прямоугольник"/>
          <p:cNvSpPr/>
          <p:nvPr/>
        </p:nvSpPr>
        <p:spPr>
          <a:xfrm>
            <a:off x="1" y="-8626"/>
            <a:ext cx="9144000" cy="108679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pic>
        <p:nvPicPr>
          <p:cNvPr id="824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25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26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endParaRPr dirty="0"/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2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РЕБЕНКА В ВОЗРАСТЕ ДО 18 ЛЕТ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8" name="Tаблица 1"/>
          <p:cNvGraphicFramePr/>
          <p:nvPr>
            <p:extLst>
              <p:ext uri="{D42A27DB-BD31-4B8C-83A1-F6EECF244321}">
                <p14:modId xmlns:p14="http://schemas.microsoft.com/office/powerpoint/2010/main" val="2505720753"/>
              </p:ext>
            </p:extLst>
          </p:nvPr>
        </p:nvGraphicFramePr>
        <p:xfrm>
          <a:off x="329422" y="1038860"/>
          <a:ext cx="8485154" cy="5779833"/>
        </p:xfrm>
        <a:graphic>
          <a:graphicData uri="http://schemas.openxmlformats.org/drawingml/2006/table">
            <a:tbl>
              <a:tblPr firstCol="1">
                <a:tableStyleId>{4C3C2611-4C71-4FC5-86AE-919BDF0F9419}</a:tableStyleId>
              </a:tblPr>
              <a:tblGrid>
                <a:gridCol w="7427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8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28057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500" b="1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29846">
                <a:tc>
                  <a:txBody>
                    <a:bodyPr/>
                    <a:lstStyle/>
                    <a:p>
                      <a:pPr marL="228600" indent="-228600" algn="l" defTabSz="457200">
                        <a:spcBef>
                          <a:spcPts val="1400"/>
                        </a:spcBef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b="1" dirty="0" err="1"/>
                        <a:t>Для</a:t>
                      </a:r>
                      <a:r>
                        <a:rPr b="1" dirty="0"/>
                        <a:t> </a:t>
                      </a:r>
                      <a:r>
                        <a:rPr b="1" dirty="0" err="1"/>
                        <a:t>детей</a:t>
                      </a:r>
                      <a:r>
                        <a:rPr b="1" dirty="0"/>
                        <a:t> </a:t>
                      </a:r>
                      <a:r>
                        <a:rPr b="1" dirty="0" err="1"/>
                        <a:t>в</a:t>
                      </a:r>
                      <a:r>
                        <a:rPr b="1" dirty="0"/>
                        <a:t> </a:t>
                      </a:r>
                      <a:r>
                        <a:rPr b="1" dirty="0" err="1"/>
                        <a:t>возрасте</a:t>
                      </a:r>
                      <a:r>
                        <a:rPr b="1" dirty="0"/>
                        <a:t> 0 - 3 </a:t>
                      </a:r>
                      <a:r>
                        <a:rPr b="1" dirty="0" err="1"/>
                        <a:t>года</a:t>
                      </a:r>
                      <a:r>
                        <a:rPr b="1" dirty="0"/>
                        <a:t>: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dirty="0" err="1"/>
                        <a:t>Легкие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: 5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более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день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сочетании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стойкой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умеренной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задержкой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психомоторного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речевого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развития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социальных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навыков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Тяжелые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: </a:t>
                      </a:r>
                      <a:r>
                        <a:rPr dirty="0" err="1"/>
                        <a:t>частота</a:t>
                      </a:r>
                      <a:r>
                        <a:rPr dirty="0"/>
                        <a:t> 3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Сумеречные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расстройства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особые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состояния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: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Выраженные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дисфории</a:t>
                      </a:r>
                      <a:r>
                        <a:rPr dirty="0"/>
                        <a:t>: 2 - 3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Амбулаторные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автоматизмы</a:t>
                      </a:r>
                      <a:r>
                        <a:rPr dirty="0"/>
                        <a:t>: 4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более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Эпилептический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статус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серийные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любой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частоты</a:t>
                      </a:r>
                      <a:r>
                        <a:rPr dirty="0"/>
                        <a:t> (</a:t>
                      </a:r>
                      <a:r>
                        <a:rPr dirty="0" err="1"/>
                        <a:t>неконтролируемое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течение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резистентность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к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терапии</a:t>
                      </a:r>
                      <a:r>
                        <a:rPr dirty="0"/>
                        <a:t>)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/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проявления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стойкой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выраженной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задержки</a:t>
                      </a:r>
                      <a:r>
                        <a:rPr dirty="0"/>
                        <a:t> (</a:t>
                      </a:r>
                      <a:r>
                        <a:rPr dirty="0" err="1"/>
                        <a:t>регресса</a:t>
                      </a:r>
                      <a:r>
                        <a:rPr dirty="0"/>
                        <a:t>) </a:t>
                      </a:r>
                      <a:r>
                        <a:rPr dirty="0" err="1"/>
                        <a:t>психомоторного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речевого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развития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социальных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навыков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структуре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основного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заболевания</a:t>
                      </a:r>
                      <a:r>
                        <a:rPr dirty="0"/>
                        <a:t>.</a:t>
                      </a:r>
                      <a:br>
                        <a:rPr dirty="0"/>
                      </a:b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70-80%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508366">
                <a:tc>
                  <a:txBody>
                    <a:bodyPr/>
                    <a:lstStyle/>
                    <a:p>
                      <a:pPr marL="228600" indent="-228600" algn="l" defTabSz="457200">
                        <a:spcBef>
                          <a:spcPts val="1400"/>
                        </a:spcBef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b="1" dirty="0" err="1"/>
                        <a:t>Для</a:t>
                      </a:r>
                      <a:r>
                        <a:rPr b="1" dirty="0"/>
                        <a:t> </a:t>
                      </a:r>
                      <a:r>
                        <a:rPr b="1" dirty="0" err="1"/>
                        <a:t>детей</a:t>
                      </a:r>
                      <a:r>
                        <a:rPr b="1" dirty="0"/>
                        <a:t> </a:t>
                      </a:r>
                      <a:r>
                        <a:rPr b="1" dirty="0" err="1"/>
                        <a:t>в</a:t>
                      </a:r>
                      <a:r>
                        <a:rPr b="1" dirty="0"/>
                        <a:t> </a:t>
                      </a:r>
                      <a:r>
                        <a:rPr b="1" dirty="0" err="1"/>
                        <a:t>возрасте</a:t>
                      </a:r>
                      <a:r>
                        <a:rPr b="1" dirty="0"/>
                        <a:t> 4 - 17 </a:t>
                      </a:r>
                      <a:r>
                        <a:rPr b="1" dirty="0" err="1"/>
                        <a:t>лет</a:t>
                      </a:r>
                      <a:r>
                        <a:rPr b="1" dirty="0"/>
                        <a:t>:</a:t>
                      </a:r>
                      <a:r>
                        <a:rPr dirty="0"/>
                        <a:t/>
                      </a:r>
                      <a:br>
                        <a:rPr dirty="0"/>
                      </a:br>
                      <a:r>
                        <a:rPr dirty="0" err="1"/>
                        <a:t>Легкие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: 5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более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день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сочетании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выраженной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патопсихологической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симптоматикой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глубокими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изменениями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личности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выраженным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снижением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интеллекта</a:t>
                      </a:r>
                      <a:r>
                        <a:rPr dirty="0"/>
                        <a:t> (IQ = 35 - 49 </a:t>
                      </a:r>
                      <a:r>
                        <a:rPr dirty="0" err="1"/>
                        <a:t>баллов</a:t>
                      </a:r>
                      <a:r>
                        <a:rPr dirty="0"/>
                        <a:t>). </a:t>
                      </a:r>
                      <a:r>
                        <a:rPr dirty="0" err="1"/>
                        <a:t>Тяжелые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: </a:t>
                      </a:r>
                      <a:r>
                        <a:rPr dirty="0" err="1"/>
                        <a:t>частота</a:t>
                      </a:r>
                      <a:r>
                        <a:rPr dirty="0"/>
                        <a:t> 3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Эпилептический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статус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серийные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припадки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любой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частоты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сумеречные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расстройства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особые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состояния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сознания</a:t>
                      </a:r>
                      <a:r>
                        <a:rPr dirty="0"/>
                        <a:t>: 1 </a:t>
                      </a:r>
                      <a:r>
                        <a:rPr dirty="0" err="1"/>
                        <a:t>раз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Выраженные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дисфории</a:t>
                      </a:r>
                      <a:r>
                        <a:rPr dirty="0"/>
                        <a:t>: 2 - 3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Амбулаторные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автоматизмы</a:t>
                      </a:r>
                      <a:r>
                        <a:rPr dirty="0"/>
                        <a:t>: 4 </a:t>
                      </a:r>
                      <a:r>
                        <a:rPr dirty="0" err="1"/>
                        <a:t>раза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в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месяц</a:t>
                      </a:r>
                      <a:r>
                        <a:rPr dirty="0"/>
                        <a:t>. </a:t>
                      </a:r>
                      <a:r>
                        <a:rPr dirty="0" err="1"/>
                        <a:t>Патопсихологическая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симптоматика</a:t>
                      </a:r>
                      <a:r>
                        <a:rPr dirty="0"/>
                        <a:t> (</a:t>
                      </a:r>
                      <a:r>
                        <a:rPr dirty="0" err="1"/>
                        <a:t>психотические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расстройства</a:t>
                      </a:r>
                      <a:r>
                        <a:rPr dirty="0"/>
                        <a:t>, </a:t>
                      </a:r>
                      <a:r>
                        <a:rPr dirty="0" err="1"/>
                        <a:t>психоорганический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синдром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</a:t>
                      </a:r>
                      <a:r>
                        <a:rPr dirty="0"/>
                        <a:t>/</a:t>
                      </a:r>
                      <a:r>
                        <a:rPr dirty="0" err="1"/>
                        <a:t>или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стойкая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симптоматика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психотического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регресса</a:t>
                      </a:r>
                      <a:r>
                        <a:rPr dirty="0"/>
                        <a:t>). </a:t>
                      </a:r>
                      <a:r>
                        <a:rPr dirty="0" err="1"/>
                        <a:t>Снижение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интеллекта</a:t>
                      </a:r>
                      <a:r>
                        <a:rPr dirty="0"/>
                        <a:t>: </a:t>
                      </a:r>
                      <a:r>
                        <a:rPr dirty="0" err="1"/>
                        <a:t>выраженное</a:t>
                      </a:r>
                      <a:r>
                        <a:rPr dirty="0"/>
                        <a:t> (IQ = 35 - 49 </a:t>
                      </a:r>
                      <a:r>
                        <a:rPr dirty="0" err="1"/>
                        <a:t>баллов</a:t>
                      </a:r>
                      <a:r>
                        <a:rPr dirty="0"/>
                        <a:t>). </a:t>
                      </a:r>
                      <a:r>
                        <a:rPr dirty="0" err="1"/>
                        <a:t>Нарушение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контроля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функции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тазовых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органов</a:t>
                      </a:r>
                      <a:r>
                        <a:rPr dirty="0"/>
                        <a:t>.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70-80%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3564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500" b="1"/>
                      </a:pPr>
                      <a:endParaRPr dirty="0"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829" name="Прямоугольник"/>
          <p:cNvSpPr/>
          <p:nvPr/>
        </p:nvSpPr>
        <p:spPr>
          <a:xfrm>
            <a:off x="0" y="0"/>
            <a:ext cx="9144000" cy="119750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pic>
        <p:nvPicPr>
          <p:cNvPr id="830" name="аватарка.png" descr="аватарка.png"/>
          <p:cNvPicPr>
            <a:picLocks noChangeAspect="1"/>
          </p:cNvPicPr>
          <p:nvPr/>
        </p:nvPicPr>
        <p:blipFill>
          <a:blip r:embed="rId3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31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32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endParaRPr dirty="0"/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2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РЕБЕНКА В ВОЗРАСТЕ ДО 18 ЛЕТ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34" name="Tаблица 1"/>
          <p:cNvGraphicFramePr/>
          <p:nvPr/>
        </p:nvGraphicFramePr>
        <p:xfrm>
          <a:off x="329422" y="588"/>
          <a:ext cx="8485154" cy="5783530"/>
        </p:xfrm>
        <a:graphic>
          <a:graphicData uri="http://schemas.openxmlformats.org/drawingml/2006/table">
            <a:tbl>
              <a:tblPr firstCol="1">
                <a:tableStyleId>{4C3C2611-4C71-4FC5-86AE-919BDF0F9419}</a:tableStyleId>
              </a:tblPr>
              <a:tblGrid>
                <a:gridCol w="742705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5810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53379">
                <a:tc>
                  <a:txBody>
                    <a:bodyPr/>
                    <a:lstStyle/>
                    <a:p>
                      <a:pPr algn="l">
                        <a:defRPr sz="1500" b="0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500" b="1"/>
                      </a:pPr>
                      <a:endParaRPr/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497956">
                <a:tc>
                  <a:txBody>
                    <a:bodyPr/>
                    <a:lstStyle/>
                    <a:p>
                      <a:pPr marL="228600" indent="-228600" algn="l" defTabSz="457200">
                        <a:spcBef>
                          <a:spcPts val="1400"/>
                        </a:spcBef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b="1"/>
                        <a:t>Для детей в возрасте 0 - 3 года:</a:t>
                      </a:r>
                      <a:r>
                        <a:t/>
                      </a:r>
                      <a:br/>
                      <a:r>
                        <a:t>Синдромы группы "эпилептических энцефалопатий": синдром Веста, Айкарди, Оттахара, Драве, ранняя миоклоническая энцефалопатия, синдром Леннокса-Гасто. Эпилептическая энцефалопатия с продолженной пик-волновой активностью во сне и другие синдромы с ранним дебютом (на первом году жизни). Прогредиентное течение, резистентность к противоэпилептической терапии. Значительно выраженная задержка развития психомоторных, речевых и социальных навыков в структуре основного заболевания.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90-100%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  <a:miter lim="400000"/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32195">
                <a:tc>
                  <a:txBody>
                    <a:bodyPr/>
                    <a:lstStyle/>
                    <a:p>
                      <a:pPr marL="228600" indent="-228600" algn="l" defTabSz="457200">
                        <a:spcBef>
                          <a:spcPts val="1400"/>
                        </a:spcBef>
                        <a:buClr>
                          <a:srgbClr val="FFFFFF"/>
                        </a:buClr>
                        <a:buSzPct val="100000"/>
                        <a:buChar char="•"/>
                        <a:defRPr sz="1500" b="0"/>
                      </a:pPr>
                      <a:r>
                        <a:rPr b="1"/>
                        <a:t>Для детей в возрасте 4 - 17 лет:</a:t>
                      </a:r>
                      <a:r>
                        <a:t/>
                      </a:r>
                      <a:br/>
                      <a:r>
                        <a:t>Тяжелые припадки: 4 и более раз в месяц. Сумеречные расстройства сознания или особые состояния сознания. 2 и более эпизодов выраженной дисфории. 1 и более эпилептических статусов в месяц. Патопсихологическая симптоматика: значительно выраженная, психотического регистра. Отсутствие речи, значительно выраженное снижение интеллекта (IQ &lt; 34 баллов). Отсутствие контроля функций тазовых органов.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  <a:miter lim="400000"/>
                    </a:lnL>
                    <a:lnR w="25400">
                      <a:solidFill>
                        <a:srgbClr val="5E2969"/>
                      </a:solidFill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500" b="1"/>
                        <a:t>90-100%</a:t>
                      </a:r>
                    </a:p>
                  </a:txBody>
                  <a:tcPr marL="0" marR="0" marT="0" marB="0" anchor="ctr" horzOverflow="overflow">
                    <a:lnL w="25400">
                      <a:solidFill>
                        <a:srgbClr val="5E2969"/>
                      </a:solidFill>
                    </a:lnL>
                    <a:lnR w="25400">
                      <a:solidFill>
                        <a:srgbClr val="5E2969"/>
                      </a:solidFill>
                      <a:miter lim="400000"/>
                    </a:lnR>
                    <a:lnT w="25400">
                      <a:solidFill>
                        <a:srgbClr val="5E2969"/>
                      </a:solidFill>
                    </a:lnT>
                    <a:lnB w="25400">
                      <a:solidFill>
                        <a:srgbClr val="5E2969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835" name="Прямоугольник"/>
          <p:cNvSpPr/>
          <p:nvPr/>
        </p:nvSpPr>
        <p:spPr>
          <a:xfrm>
            <a:off x="0" y="-8626"/>
            <a:ext cx="9144000" cy="119750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pic>
        <p:nvPicPr>
          <p:cNvPr id="836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37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38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lang="en-US" dirty="0"/>
              <a:t>26.07.2024 N 374</a:t>
            </a:r>
            <a:r>
              <a:rPr lang="ru-RU" dirty="0"/>
              <a:t>н</a:t>
            </a:r>
            <a:endParaRPr dirty="0"/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u="sng" dirty="0" err="1"/>
              <a:t>Приложение</a:t>
            </a:r>
            <a:r>
              <a:rPr u="sng" dirty="0"/>
              <a:t> № 2</a:t>
            </a:r>
            <a:r>
              <a:rPr dirty="0"/>
              <a:t> </a:t>
            </a:r>
          </a:p>
          <a:p>
            <a:pPr defTabSz="850391">
              <a:spcBef>
                <a:spcPts val="300"/>
              </a:spcBef>
              <a:defRPr sz="11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КОЛИЧЕСТВЕННАЯ СИСТЕМА ОЦЕНКИ СТЕПЕНИ ВЫРАЖЕННОСТИ СТОЙКИХ НАРУШЕНИЙ </a:t>
            </a:r>
            <a:br>
              <a:rPr dirty="0"/>
            </a:br>
            <a:r>
              <a:rPr dirty="0"/>
              <a:t>ФУНКЦИЙ ОРГАНИЗМА РЕБЕНКА В ВОЗРАСТЕ ДО 18 ЛЕТ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0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42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43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44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45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210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400"/>
            </a:pPr>
            <a:r>
              <a:t>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</a:t>
            </a:r>
          </a:p>
          <a:p>
            <a:pPr>
              <a:defRPr sz="1400"/>
            </a:pPr>
            <a:endParaRPr/>
          </a:p>
          <a:p>
            <a:pPr>
              <a:defRPr sz="1400"/>
            </a:pPr>
            <a:r>
              <a:t>Раздел I. 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 лиц в </a:t>
            </a:r>
            <a:r>
              <a:rPr b="1">
                <a:solidFill>
                  <a:srgbClr val="FF0000"/>
                </a:solidFill>
              </a:rPr>
              <a:t>возрасте 18 лет и старше.</a:t>
            </a:r>
            <a:endParaRPr b="1"/>
          </a:p>
          <a:p>
            <a:pPr>
              <a:defRPr sz="1400"/>
            </a:pPr>
            <a:r>
              <a:t>Раздел II. Перечень медицинских обследований, необходимых для получения клинико-функциональных данных, в зависимости от заболевания в целях проведения медико-социальной экспертизы лица (ребенка) </a:t>
            </a:r>
            <a:r>
              <a:rPr b="1">
                <a:solidFill>
                  <a:srgbClr val="FF0000"/>
                </a:solidFill>
              </a:rPr>
              <a:t>в возрасте до 18 лет.</a:t>
            </a:r>
          </a:p>
        </p:txBody>
      </p:sp>
      <p:sp>
        <p:nvSpPr>
          <p:cNvPr id="846" name="Прямоугольник"/>
          <p:cNvSpPr/>
          <p:nvPr/>
        </p:nvSpPr>
        <p:spPr>
          <a:xfrm>
            <a:off x="-5647" y="3712567"/>
            <a:ext cx="9157955" cy="315405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47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graphicFrame>
        <p:nvGraphicFramePr>
          <p:cNvPr id="848" name="Таблица 8"/>
          <p:cNvGraphicFramePr/>
          <p:nvPr/>
        </p:nvGraphicFramePr>
        <p:xfrm>
          <a:off x="350378" y="4130286"/>
          <a:ext cx="8443242" cy="2409645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6569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31329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64114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478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87627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219377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688445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17756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t>№</a:t>
                      </a:r>
                      <a:endParaRPr sz="1400"/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t>п/п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t>Классы болезней, наименование нозологической формы</a:t>
                      </a:r>
                      <a:endParaRPr sz="1400"/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t>(по </a:t>
                      </a:r>
                      <a:r>
                        <a:rPr u="sng">
                          <a:solidFill>
                            <a:srgbClr val="0000FF"/>
                          </a:solidFill>
                        </a:rPr>
                        <a:t>МКБ-10</a:t>
                      </a:r>
                      <a:r>
                        <a:t>)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t>Рубрика </a:t>
                      </a:r>
                      <a:r>
                        <a:rPr u="sng">
                          <a:solidFill>
                            <a:srgbClr val="0000FF"/>
                          </a:solidFill>
                        </a:rPr>
                        <a:t>МКБ-10</a:t>
                      </a:r>
                      <a:r>
                        <a:t> (код)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b="1">
                          <a:solidFill>
                            <a:srgbClr val="FF0000"/>
                          </a:solidFill>
                        </a:defRPr>
                      </a:pPr>
                      <a:r>
                        <a:t>Перечень основных медицинских обследований </a:t>
                      </a:r>
                      <a:r>
                        <a:rPr b="0">
                          <a:solidFill>
                            <a:srgbClr val="000000"/>
                          </a:solidFill>
                        </a:rPr>
                        <a:t>(прием (осмотр, консультация) врача-специалиста, медицинского психолога, лабораторные, инструментальные, функциональные методы исследования), включая сроки давности, которые они не должны превышать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b="1">
                          <a:solidFill>
                            <a:srgbClr val="FF0000"/>
                          </a:solidFill>
                        </a:defRPr>
                      </a:pPr>
                      <a:r>
                        <a:t>Перечень дополнительных медицинских обследований </a:t>
                      </a:r>
                      <a:r>
                        <a:rPr b="0">
                          <a:solidFill>
                            <a:srgbClr val="000000"/>
                          </a:solidFill>
                        </a:rPr>
                        <a:t>(прием (осмотр, консультация) врача-специалиста, медицинского психолога, лабораторные, инструментальные, функциональные методы исследования), включая сроки давности, которые они не должны превышать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339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defRPr sz="1800"/>
                      </a:pPr>
                      <a:r>
                        <a:rPr sz="1200"/>
                        <a:t> 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1200"/>
                        <a:t>код услуги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1200"/>
                        <a:t>наименование медицинской услуги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1200"/>
                        <a:t>код услуги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defRPr sz="1800"/>
                      </a:pPr>
                      <a:r>
                        <a:rPr sz="1200"/>
                        <a:t>наименование медицинской услуги</a:t>
                      </a:r>
                    </a:p>
                  </a:txBody>
                  <a:tcPr marL="0" marR="0" marT="0" marB="0" horzOverflow="overflow">
                    <a:lnL w="25400">
                      <a:solidFill>
                        <a:srgbClr val="422850"/>
                      </a:solidFill>
                    </a:lnL>
                    <a:lnR w="25400">
                      <a:solidFill>
                        <a:srgbClr val="422850"/>
                      </a:solidFill>
                    </a:lnR>
                    <a:lnT w="25400">
                      <a:solidFill>
                        <a:srgbClr val="422850"/>
                      </a:solidFill>
                    </a:lnT>
                    <a:lnB w="25400">
                      <a:solidFill>
                        <a:srgbClr val="422850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" name="Прямоугольник">
            <a:extLst>
              <a:ext uri="{FF2B5EF4-FFF2-40B4-BE49-F238E27FC236}">
                <a16:creationId xmlns:a16="http://schemas.microsoft.com/office/drawing/2014/main" xmlns="" id="{E841CA86-36EE-37CB-C724-AADBCEDC2C07}"/>
              </a:ext>
            </a:extLst>
          </p:cNvPr>
          <p:cNvSpPr/>
          <p:nvPr/>
        </p:nvSpPr>
        <p:spPr>
          <a:xfrm>
            <a:off x="-321" y="1064059"/>
            <a:ext cx="9144001" cy="45719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0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51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52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53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54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55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4820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/>
            </a:pPr>
            <a:r>
              <a:rPr dirty="0" err="1"/>
              <a:t>Перечень</a:t>
            </a:r>
            <a:r>
              <a:rPr dirty="0"/>
              <a:t> </a:t>
            </a:r>
            <a:r>
              <a:rPr dirty="0" err="1"/>
              <a:t>медицинских</a:t>
            </a:r>
            <a:r>
              <a:rPr dirty="0"/>
              <a:t> </a:t>
            </a:r>
            <a:r>
              <a:rPr dirty="0" err="1"/>
              <a:t>обследований</a:t>
            </a:r>
            <a:r>
              <a:rPr dirty="0"/>
              <a:t>, </a:t>
            </a:r>
            <a:r>
              <a:rPr dirty="0" err="1"/>
              <a:t>необходимых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получения</a:t>
            </a:r>
            <a:r>
              <a:rPr dirty="0"/>
              <a:t> </a:t>
            </a:r>
            <a:r>
              <a:rPr dirty="0" err="1"/>
              <a:t>клинико-функциональных</a:t>
            </a:r>
            <a:r>
              <a:rPr dirty="0"/>
              <a:t> </a:t>
            </a:r>
            <a:r>
              <a:rPr dirty="0" err="1"/>
              <a:t>данных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зависимости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 </a:t>
            </a:r>
            <a:r>
              <a:rPr dirty="0" err="1"/>
              <a:t>в</a:t>
            </a:r>
            <a:r>
              <a:rPr dirty="0"/>
              <a:t> </a:t>
            </a:r>
            <a:r>
              <a:rPr dirty="0" err="1"/>
              <a:t>целях</a:t>
            </a:r>
            <a:r>
              <a:rPr dirty="0"/>
              <a:t> </a:t>
            </a:r>
            <a:r>
              <a:rPr dirty="0" err="1"/>
              <a:t>проведения</a:t>
            </a:r>
            <a:r>
              <a:rPr dirty="0"/>
              <a:t> </a:t>
            </a:r>
            <a:r>
              <a:rPr dirty="0" err="1"/>
              <a:t>медико-социальной</a:t>
            </a:r>
            <a:r>
              <a:rPr dirty="0"/>
              <a:t> </a:t>
            </a:r>
            <a:r>
              <a:rPr dirty="0" err="1"/>
              <a:t>экспертизы</a:t>
            </a:r>
            <a:r>
              <a:rPr dirty="0"/>
              <a:t>.</a:t>
            </a:r>
          </a:p>
          <a:p>
            <a:pPr>
              <a:defRPr sz="1200" b="1"/>
            </a:pPr>
            <a:r>
              <a:rPr dirty="0" err="1"/>
              <a:t>Раздел</a:t>
            </a:r>
            <a:r>
              <a:rPr dirty="0"/>
              <a:t> I.</a:t>
            </a:r>
            <a:r>
              <a:rPr b="0" dirty="0"/>
              <a:t> </a:t>
            </a:r>
            <a:r>
              <a:rPr b="0" dirty="0" err="1"/>
              <a:t>Перечень</a:t>
            </a:r>
            <a:r>
              <a:rPr b="0" dirty="0"/>
              <a:t> </a:t>
            </a:r>
            <a:r>
              <a:rPr b="0" dirty="0" err="1"/>
              <a:t>медицинских</a:t>
            </a:r>
            <a:r>
              <a:rPr b="0" dirty="0"/>
              <a:t> </a:t>
            </a:r>
            <a:r>
              <a:rPr b="0" dirty="0" err="1"/>
              <a:t>обследований</a:t>
            </a:r>
            <a:r>
              <a:rPr b="0" dirty="0"/>
              <a:t>, </a:t>
            </a:r>
            <a:r>
              <a:rPr b="0" dirty="0" err="1"/>
              <a:t>необходимых</a:t>
            </a:r>
            <a:r>
              <a:rPr b="0" dirty="0"/>
              <a:t> </a:t>
            </a:r>
            <a:r>
              <a:rPr b="0" dirty="0" err="1"/>
              <a:t>для</a:t>
            </a:r>
            <a:r>
              <a:rPr b="0" dirty="0"/>
              <a:t> </a:t>
            </a:r>
            <a:r>
              <a:rPr b="0" dirty="0" err="1"/>
              <a:t>получения</a:t>
            </a:r>
            <a:r>
              <a:rPr b="0" dirty="0"/>
              <a:t> </a:t>
            </a:r>
            <a:r>
              <a:rPr b="0" dirty="0" err="1"/>
              <a:t>клинико-функциональных</a:t>
            </a:r>
            <a:r>
              <a:rPr b="0" dirty="0"/>
              <a:t> </a:t>
            </a:r>
            <a:r>
              <a:rPr b="0" dirty="0" err="1"/>
              <a:t>данных</a:t>
            </a:r>
            <a:r>
              <a:rPr b="0" dirty="0"/>
              <a:t> </a:t>
            </a:r>
            <a:r>
              <a:rPr b="0" dirty="0" err="1"/>
              <a:t>в</a:t>
            </a:r>
            <a:r>
              <a:rPr b="0" dirty="0"/>
              <a:t> </a:t>
            </a:r>
            <a:r>
              <a:rPr b="0" dirty="0" err="1"/>
              <a:t>зависимости</a:t>
            </a:r>
            <a:r>
              <a:rPr b="0" dirty="0"/>
              <a:t> </a:t>
            </a:r>
            <a:r>
              <a:rPr b="0" dirty="0" err="1"/>
              <a:t>от</a:t>
            </a:r>
            <a:r>
              <a:rPr b="0" dirty="0"/>
              <a:t> </a:t>
            </a:r>
            <a:r>
              <a:rPr b="0" dirty="0" err="1"/>
              <a:t>заболевания</a:t>
            </a:r>
            <a:r>
              <a:rPr b="0" dirty="0"/>
              <a:t> </a:t>
            </a:r>
            <a:r>
              <a:rPr b="0" dirty="0" err="1"/>
              <a:t>в</a:t>
            </a:r>
            <a:r>
              <a:rPr b="0" dirty="0"/>
              <a:t> </a:t>
            </a:r>
            <a:r>
              <a:rPr b="0" dirty="0" err="1"/>
              <a:t>целях</a:t>
            </a:r>
            <a:r>
              <a:rPr b="0" dirty="0"/>
              <a:t> </a:t>
            </a:r>
            <a:r>
              <a:rPr b="0" dirty="0" err="1"/>
              <a:t>проведения</a:t>
            </a:r>
            <a:r>
              <a:rPr b="0" dirty="0"/>
              <a:t> </a:t>
            </a:r>
            <a:r>
              <a:rPr b="0" dirty="0" err="1"/>
              <a:t>медико-социальной</a:t>
            </a:r>
            <a:r>
              <a:rPr b="0" dirty="0"/>
              <a:t> </a:t>
            </a:r>
            <a:r>
              <a:rPr b="0" dirty="0" err="1"/>
              <a:t>экспертизы</a:t>
            </a:r>
            <a:r>
              <a:rPr b="0" dirty="0"/>
              <a:t> </a:t>
            </a:r>
            <a:r>
              <a:rPr b="0" dirty="0" err="1"/>
              <a:t>лиц</a:t>
            </a:r>
            <a:r>
              <a:rPr b="0" dirty="0"/>
              <a:t> </a:t>
            </a:r>
            <a:r>
              <a:rPr b="0" dirty="0" err="1"/>
              <a:t>в</a:t>
            </a:r>
            <a:r>
              <a:rPr b="0" dirty="0"/>
              <a:t> </a:t>
            </a:r>
            <a:r>
              <a:rPr b="0" dirty="0" err="1"/>
              <a:t>возрасте</a:t>
            </a:r>
            <a:r>
              <a:rPr b="0" dirty="0"/>
              <a:t> </a:t>
            </a:r>
            <a:r>
              <a:rPr dirty="0">
                <a:solidFill>
                  <a:srgbClr val="FF0000"/>
                </a:solidFill>
              </a:rPr>
              <a:t>18 </a:t>
            </a:r>
            <a:r>
              <a:rPr dirty="0" err="1">
                <a:solidFill>
                  <a:srgbClr val="FF0000"/>
                </a:solidFill>
              </a:rPr>
              <a:t>лет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 err="1">
                <a:solidFill>
                  <a:srgbClr val="FF0000"/>
                </a:solidFill>
              </a:rPr>
              <a:t>и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 err="1">
                <a:solidFill>
                  <a:srgbClr val="FF0000"/>
                </a:solidFill>
              </a:rPr>
              <a:t>старше</a:t>
            </a:r>
            <a:endParaRPr dirty="0">
              <a:solidFill>
                <a:srgbClr val="FF0000"/>
              </a:solidFill>
            </a:endParaRPr>
          </a:p>
          <a:p>
            <a:pPr>
              <a:defRPr sz="1200" b="1"/>
            </a:pPr>
            <a:r>
              <a:rPr dirty="0" err="1"/>
              <a:t>Класс</a:t>
            </a:r>
            <a:r>
              <a:rPr dirty="0"/>
              <a:t> VI. </a:t>
            </a:r>
            <a:r>
              <a:rPr b="0" dirty="0" err="1"/>
              <a:t>Болезни</a:t>
            </a:r>
            <a:r>
              <a:rPr b="0" dirty="0"/>
              <a:t> </a:t>
            </a:r>
            <a:r>
              <a:rPr b="0" dirty="0" err="1"/>
              <a:t>нервной</a:t>
            </a:r>
            <a:r>
              <a:rPr b="0" dirty="0"/>
              <a:t> </a:t>
            </a:r>
            <a:r>
              <a:rPr b="0" dirty="0" err="1"/>
              <a:t>системы</a:t>
            </a:r>
            <a:r>
              <a:rPr b="0" dirty="0"/>
              <a:t> (</a:t>
            </a:r>
            <a:r>
              <a:rPr b="0" dirty="0" err="1"/>
              <a:t>приведен</a:t>
            </a:r>
            <a:r>
              <a:rPr b="0" dirty="0"/>
              <a:t> </a:t>
            </a:r>
            <a:r>
              <a:rPr b="0" dirty="0" err="1"/>
              <a:t>общий</a:t>
            </a:r>
            <a:r>
              <a:rPr b="0" dirty="0"/>
              <a:t> </a:t>
            </a:r>
            <a:r>
              <a:rPr b="0" dirty="0" err="1"/>
              <a:t>для</a:t>
            </a:r>
            <a:r>
              <a:rPr b="0" dirty="0"/>
              <a:t> </a:t>
            </a:r>
            <a:r>
              <a:rPr b="0" dirty="0" err="1"/>
              <a:t>всего</a:t>
            </a:r>
            <a:r>
              <a:rPr b="0" dirty="0"/>
              <a:t> </a:t>
            </a:r>
            <a:r>
              <a:rPr b="0" dirty="0" err="1"/>
              <a:t>класса</a:t>
            </a:r>
            <a:r>
              <a:rPr b="0" dirty="0"/>
              <a:t> VI "</a:t>
            </a:r>
            <a:r>
              <a:rPr b="0" dirty="0" err="1"/>
              <a:t>Болезни</a:t>
            </a:r>
            <a:r>
              <a:rPr b="0" dirty="0"/>
              <a:t> </a:t>
            </a:r>
            <a:r>
              <a:rPr b="0" dirty="0" err="1"/>
              <a:t>нервной</a:t>
            </a:r>
            <a:r>
              <a:rPr b="0" dirty="0"/>
              <a:t> </a:t>
            </a:r>
            <a:r>
              <a:rPr b="0" dirty="0" err="1"/>
              <a:t>системы</a:t>
            </a:r>
            <a:r>
              <a:rPr b="0" dirty="0"/>
              <a:t>" </a:t>
            </a:r>
            <a:r>
              <a:rPr b="0" dirty="0" err="1"/>
              <a:t>перечень</a:t>
            </a:r>
            <a:r>
              <a:rPr b="0" dirty="0"/>
              <a:t> </a:t>
            </a:r>
            <a:r>
              <a:rPr b="0" dirty="0" err="1"/>
              <a:t>медицинских</a:t>
            </a:r>
            <a:r>
              <a:rPr b="0" dirty="0"/>
              <a:t> </a:t>
            </a:r>
            <a:r>
              <a:rPr b="0" dirty="0" err="1"/>
              <a:t>обследований</a:t>
            </a:r>
            <a:r>
              <a:rPr b="0" dirty="0"/>
              <a:t>), </a:t>
            </a:r>
            <a:r>
              <a:rPr dirty="0">
                <a:solidFill>
                  <a:srgbClr val="FF0000"/>
                </a:solidFill>
              </a:rPr>
              <a:t>G00-G99</a:t>
            </a:r>
          </a:p>
          <a:p>
            <a:pPr>
              <a:defRPr sz="1200"/>
            </a:pPr>
            <a:endParaRPr dirty="0">
              <a:solidFill>
                <a:srgbClr val="FF0000"/>
              </a:solidFill>
            </a:endParaRPr>
          </a:p>
          <a:p>
            <a:pPr>
              <a:defRPr sz="1200" b="1">
                <a:solidFill>
                  <a:srgbClr val="FF0000"/>
                </a:solidFill>
              </a:defRPr>
            </a:pPr>
            <a:r>
              <a:rPr dirty="0" err="1"/>
              <a:t>Перечень</a:t>
            </a:r>
            <a:r>
              <a:rPr dirty="0"/>
              <a:t> </a:t>
            </a:r>
            <a:r>
              <a:rPr dirty="0" err="1"/>
              <a:t>основных</a:t>
            </a:r>
            <a:r>
              <a:rPr dirty="0"/>
              <a:t> </a:t>
            </a:r>
            <a:r>
              <a:rPr dirty="0" err="1">
                <a:solidFill>
                  <a:srgbClr val="000000"/>
                </a:solidFill>
              </a:rPr>
              <a:t>медицинских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/>
              <a:t>обследований</a:t>
            </a:r>
            <a:r>
              <a:rPr dirty="0">
                <a:solidFill>
                  <a:srgbClr val="000000"/>
                </a:solidFill>
              </a:rPr>
              <a:t> (</a:t>
            </a:r>
            <a:r>
              <a:rPr dirty="0" err="1">
                <a:solidFill>
                  <a:srgbClr val="000000"/>
                </a:solidFill>
              </a:rPr>
              <a:t>прием</a:t>
            </a:r>
            <a:r>
              <a:rPr dirty="0">
                <a:solidFill>
                  <a:srgbClr val="000000"/>
                </a:solidFill>
              </a:rPr>
              <a:t> (</a:t>
            </a:r>
            <a:r>
              <a:rPr dirty="0" err="1">
                <a:solidFill>
                  <a:srgbClr val="000000"/>
                </a:solidFill>
              </a:rPr>
              <a:t>осмотр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консультация</a:t>
            </a:r>
            <a:r>
              <a:rPr dirty="0">
                <a:solidFill>
                  <a:srgbClr val="000000"/>
                </a:solidFill>
              </a:rPr>
              <a:t>) </a:t>
            </a:r>
            <a:r>
              <a:rPr dirty="0" err="1">
                <a:solidFill>
                  <a:srgbClr val="000000"/>
                </a:solidFill>
              </a:rPr>
              <a:t>врача-специалиста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медицинского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психолога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лабораторные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инструментальные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функциональные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методы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исследования</a:t>
            </a:r>
            <a:r>
              <a:rPr dirty="0">
                <a:solidFill>
                  <a:srgbClr val="000000"/>
                </a:solidFill>
              </a:rPr>
              <a:t>), </a:t>
            </a:r>
            <a:r>
              <a:rPr dirty="0" err="1">
                <a:solidFill>
                  <a:srgbClr val="000000"/>
                </a:solidFill>
              </a:rPr>
              <a:t>включая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сроки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давности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которые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они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не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должны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превышать</a:t>
            </a:r>
            <a:r>
              <a:rPr dirty="0">
                <a:solidFill>
                  <a:srgbClr val="000000"/>
                </a:solidFill>
              </a:rPr>
              <a:t>.</a:t>
            </a:r>
          </a:p>
          <a:p>
            <a:pPr>
              <a:defRPr sz="1200" b="1"/>
            </a:pPr>
            <a:endParaRPr dirty="0"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Прием</a:t>
            </a:r>
            <a:r>
              <a:rPr dirty="0"/>
              <a:t> (</a:t>
            </a:r>
            <a:r>
              <a:rPr dirty="0" err="1"/>
              <a:t>осмотр</a:t>
            </a:r>
            <a:r>
              <a:rPr dirty="0"/>
              <a:t>, </a:t>
            </a:r>
            <a:r>
              <a:rPr dirty="0" err="1"/>
              <a:t>консультация</a:t>
            </a:r>
            <a:r>
              <a:rPr dirty="0"/>
              <a:t>) </a:t>
            </a:r>
            <a:r>
              <a:rPr b="1" dirty="0" err="1">
                <a:solidFill>
                  <a:srgbClr val="FF0000"/>
                </a:solidFill>
              </a:rPr>
              <a:t>врача-невролога</a:t>
            </a:r>
            <a:r>
              <a:rPr dirty="0"/>
              <a:t> </a:t>
            </a:r>
            <a:r>
              <a:rPr dirty="0" err="1"/>
              <a:t>первичный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Общий</a:t>
            </a:r>
            <a:r>
              <a:rPr dirty="0"/>
              <a:t> (</a:t>
            </a:r>
            <a:r>
              <a:rPr dirty="0" err="1"/>
              <a:t>клинический</a:t>
            </a:r>
            <a:r>
              <a:rPr dirty="0"/>
              <a:t>) </a:t>
            </a:r>
            <a:r>
              <a:rPr b="1" dirty="0" err="1">
                <a:solidFill>
                  <a:srgbClr val="FF0000"/>
                </a:solidFill>
              </a:rPr>
              <a:t>анализ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крови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 err="1"/>
              <a:t>развернутый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Анализ</a:t>
            </a:r>
            <a:r>
              <a:rPr dirty="0"/>
              <a:t> </a:t>
            </a:r>
            <a:r>
              <a:rPr dirty="0" err="1"/>
              <a:t>крови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биохимический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общетерапевтический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/>
              <a:t>(</a:t>
            </a:r>
            <a:r>
              <a:rPr dirty="0" err="1"/>
              <a:t>набор</a:t>
            </a:r>
            <a:r>
              <a:rPr dirty="0"/>
              <a:t> </a:t>
            </a:r>
            <a:r>
              <a:rPr dirty="0" err="1"/>
              <a:t>показателей</a:t>
            </a:r>
            <a:r>
              <a:rPr dirty="0"/>
              <a:t> </a:t>
            </a:r>
            <a:r>
              <a:rPr dirty="0" err="1"/>
              <a:t>определяется</a:t>
            </a:r>
            <a:r>
              <a:rPr dirty="0"/>
              <a:t> </a:t>
            </a:r>
            <a:r>
              <a:rPr dirty="0" err="1"/>
              <a:t>медицинскими</a:t>
            </a:r>
            <a:r>
              <a:rPr dirty="0"/>
              <a:t> </a:t>
            </a:r>
            <a:r>
              <a:rPr dirty="0" err="1"/>
              <a:t>показаниями</a:t>
            </a:r>
            <a:r>
              <a:rPr dirty="0"/>
              <a:t>)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Общий</a:t>
            </a:r>
            <a:r>
              <a:rPr dirty="0"/>
              <a:t> (</a:t>
            </a:r>
            <a:r>
              <a:rPr dirty="0" err="1"/>
              <a:t>клинический</a:t>
            </a:r>
            <a:r>
              <a:rPr dirty="0"/>
              <a:t>) </a:t>
            </a:r>
            <a:r>
              <a:rPr b="1" dirty="0" err="1">
                <a:solidFill>
                  <a:srgbClr val="FF0000"/>
                </a:solidFill>
              </a:rPr>
              <a:t>анализ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мочи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/>
              <a:t>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Регистрация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электрокардиограммы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Расшифровка</a:t>
            </a:r>
            <a:r>
              <a:rPr dirty="0"/>
              <a:t>, </a:t>
            </a:r>
            <a:r>
              <a:rPr dirty="0" err="1"/>
              <a:t>описание</a:t>
            </a:r>
            <a:r>
              <a:rPr dirty="0"/>
              <a:t> </a:t>
            </a:r>
            <a:r>
              <a:rPr dirty="0" err="1"/>
              <a:t>и</a:t>
            </a:r>
            <a:r>
              <a:rPr dirty="0"/>
              <a:t> </a:t>
            </a:r>
            <a:r>
              <a:rPr dirty="0" err="1"/>
              <a:t>интерпретация</a:t>
            </a:r>
            <a:r>
              <a:rPr dirty="0"/>
              <a:t> </a:t>
            </a:r>
            <a:r>
              <a:rPr dirty="0" err="1"/>
              <a:t>электрокардиографических</a:t>
            </a:r>
            <a:r>
              <a:rPr dirty="0"/>
              <a:t> </a:t>
            </a:r>
            <a:r>
              <a:rPr dirty="0" err="1"/>
              <a:t>данных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Измерение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роста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1 </a:t>
            </a:r>
            <a:r>
              <a:rPr dirty="0" err="1"/>
              <a:t>год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200"/>
            </a:pPr>
            <a:r>
              <a:rPr dirty="0"/>
              <a:t> </a:t>
            </a:r>
            <a:r>
              <a:rPr dirty="0" err="1"/>
              <a:t>Измерение</a:t>
            </a: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массы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тела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dirty="0"/>
              <a:t>(</a:t>
            </a:r>
            <a:r>
              <a:rPr dirty="0" err="1"/>
              <a:t>действительно</a:t>
            </a:r>
            <a:r>
              <a:rPr dirty="0"/>
              <a:t>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);</a:t>
            </a:r>
          </a:p>
        </p:txBody>
      </p:sp>
      <p:sp>
        <p:nvSpPr>
          <p:cNvPr id="856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sp>
        <p:nvSpPr>
          <p:cNvPr id="857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9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60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61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62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63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64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39158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300"/>
            </a:pPr>
            <a:r>
              <a:t>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</a:t>
            </a:r>
          </a:p>
          <a:p>
            <a:pPr>
              <a:defRPr sz="1300" b="1"/>
            </a:pPr>
            <a:r>
              <a:t>Раздел I.</a:t>
            </a:r>
            <a:r>
              <a:rPr b="0"/>
              <a:t> 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 лиц в возрасте </a:t>
            </a:r>
            <a:r>
              <a:rPr>
                <a:solidFill>
                  <a:srgbClr val="FF0000"/>
                </a:solidFill>
              </a:rPr>
              <a:t>18 лет и старше</a:t>
            </a:r>
          </a:p>
          <a:p>
            <a:pPr>
              <a:defRPr sz="1300" b="1"/>
            </a:pPr>
            <a:r>
              <a:t>Класс VI. </a:t>
            </a:r>
            <a:r>
              <a:rPr b="0"/>
              <a:t>Болезни нервной системы (приведен общий для всего класса VI "Болезни нервной системы" перечень медицинских обследований) </a:t>
            </a:r>
            <a:r>
              <a:rPr>
                <a:solidFill>
                  <a:srgbClr val="FF0000"/>
                </a:solidFill>
              </a:rPr>
              <a:t>G40-G47</a:t>
            </a:r>
          </a:p>
          <a:p>
            <a:pPr>
              <a:defRPr sz="1300"/>
            </a:pPr>
            <a:endParaRPr>
              <a:solidFill>
                <a:srgbClr val="FF0000"/>
              </a:solidFill>
            </a:endParaRPr>
          </a:p>
          <a:p>
            <a:pPr>
              <a:defRPr sz="1300" b="1">
                <a:solidFill>
                  <a:srgbClr val="FF0000"/>
                </a:solidFill>
              </a:defRPr>
            </a:pPr>
            <a:r>
              <a:t>Перечень основных</a:t>
            </a:r>
            <a:r>
              <a:rPr>
                <a:solidFill>
                  <a:srgbClr val="000000"/>
                </a:solidFill>
              </a:rPr>
              <a:t> медицинских </a:t>
            </a:r>
            <a:r>
              <a:t>обследований</a:t>
            </a:r>
            <a:r>
              <a:rPr>
                <a:solidFill>
                  <a:srgbClr val="000000"/>
                </a:solidFill>
              </a:rPr>
              <a:t> (прием (осмотр, консультация) врача-специалиста, медицинского психолога, лабораторные, инструментальные, функциональные методы исследования), включая сроки давности, которые они не должны превышать.</a:t>
            </a:r>
          </a:p>
          <a:p>
            <a:pPr>
              <a:defRPr sz="1300" b="1"/>
            </a:pPr>
            <a:endParaRPr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300"/>
            </a:pPr>
            <a:r>
              <a:t> Прием (осмотр, консультация) </a:t>
            </a:r>
            <a:r>
              <a:rPr b="1">
                <a:solidFill>
                  <a:srgbClr val="FF0000"/>
                </a:solidFill>
              </a:rPr>
              <a:t>врача- психиатра </a:t>
            </a:r>
            <a:r>
              <a:t>первичный при нарушении психических функций (действительно 90 календарных дней при первичном направлении, 120 календарных дней при повторном направлении);</a:t>
            </a:r>
          </a:p>
          <a:p>
            <a:pPr>
              <a:buSzPct val="100000"/>
              <a:buChar char="-"/>
              <a:defRPr sz="13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ЭЭГ</a:t>
            </a:r>
            <a:r>
              <a:t> (действительно 90 календарных дней при первичном направлении, 120 календарных дней при повторном направлении);</a:t>
            </a:r>
          </a:p>
          <a:p>
            <a:pPr>
              <a:buSzPct val="100000"/>
              <a:buChar char="-"/>
              <a:defRPr sz="13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МРТ головного мозга </a:t>
            </a:r>
            <a:r>
              <a:t>(действительно 180 календарных дней при первичном направлении, 1 год при повторном направлении) или</a:t>
            </a:r>
          </a:p>
          <a:p>
            <a:pPr>
              <a:defRPr sz="1300" b="1">
                <a:solidFill>
                  <a:srgbClr val="FF0000"/>
                </a:solidFill>
              </a:defRPr>
            </a:pPr>
            <a:r>
              <a:t>Компьютерная томография головного мозга </a:t>
            </a:r>
            <a:r>
              <a:rPr b="0">
                <a:solidFill>
                  <a:srgbClr val="000000"/>
                </a:solidFill>
              </a:rPr>
              <a:t>(действительно 180 календарных дней при первичном направлении, 1 год при повторном направлении);</a:t>
            </a:r>
          </a:p>
        </p:txBody>
      </p:sp>
      <p:sp>
        <p:nvSpPr>
          <p:cNvPr id="865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sp>
        <p:nvSpPr>
          <p:cNvPr id="866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8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69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70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71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72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73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53399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100"/>
            </a:pPr>
            <a:r>
              <a:rPr dirty="0" err="1"/>
              <a:t>Перечень</a:t>
            </a:r>
            <a:r>
              <a:rPr dirty="0"/>
              <a:t> </a:t>
            </a:r>
            <a:r>
              <a:rPr dirty="0" err="1"/>
              <a:t>медицинских</a:t>
            </a:r>
            <a:r>
              <a:rPr dirty="0"/>
              <a:t> </a:t>
            </a:r>
            <a:r>
              <a:rPr dirty="0" err="1"/>
              <a:t>обследований</a:t>
            </a:r>
            <a:r>
              <a:rPr dirty="0"/>
              <a:t>, </a:t>
            </a:r>
            <a:r>
              <a:rPr dirty="0" err="1"/>
              <a:t>необходимых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получения</a:t>
            </a:r>
            <a:r>
              <a:rPr dirty="0"/>
              <a:t> </a:t>
            </a:r>
            <a:r>
              <a:rPr dirty="0" err="1"/>
              <a:t>клинико-функциональных</a:t>
            </a:r>
            <a:r>
              <a:rPr dirty="0"/>
              <a:t> </a:t>
            </a:r>
            <a:r>
              <a:rPr dirty="0" err="1"/>
              <a:t>данных</a:t>
            </a:r>
            <a:r>
              <a:rPr dirty="0"/>
              <a:t> в </a:t>
            </a:r>
            <a:r>
              <a:rPr dirty="0" err="1"/>
              <a:t>зависимости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 в </a:t>
            </a:r>
            <a:r>
              <a:rPr dirty="0" err="1"/>
              <a:t>целях</a:t>
            </a:r>
            <a:r>
              <a:rPr dirty="0"/>
              <a:t> </a:t>
            </a:r>
            <a:r>
              <a:rPr dirty="0" err="1"/>
              <a:t>проведения</a:t>
            </a:r>
            <a:r>
              <a:rPr dirty="0"/>
              <a:t> </a:t>
            </a:r>
            <a:r>
              <a:rPr dirty="0" err="1"/>
              <a:t>медико-социальной</a:t>
            </a:r>
            <a:r>
              <a:rPr dirty="0"/>
              <a:t> </a:t>
            </a:r>
            <a:r>
              <a:rPr dirty="0" err="1"/>
              <a:t>экспертизы</a:t>
            </a:r>
            <a:r>
              <a:rPr dirty="0"/>
              <a:t>.</a:t>
            </a:r>
          </a:p>
          <a:p>
            <a:pPr>
              <a:defRPr sz="1100" b="1"/>
            </a:pPr>
            <a:r>
              <a:rPr dirty="0" err="1"/>
              <a:t>Раздел</a:t>
            </a:r>
            <a:r>
              <a:rPr dirty="0"/>
              <a:t> I. </a:t>
            </a:r>
            <a:r>
              <a:rPr b="0" dirty="0" err="1"/>
              <a:t>Перечень</a:t>
            </a:r>
            <a:r>
              <a:rPr b="0" dirty="0"/>
              <a:t> </a:t>
            </a:r>
            <a:r>
              <a:rPr b="0" dirty="0" err="1"/>
              <a:t>медицинских</a:t>
            </a:r>
            <a:r>
              <a:rPr b="0" dirty="0"/>
              <a:t> </a:t>
            </a:r>
            <a:r>
              <a:rPr b="0" dirty="0" err="1"/>
              <a:t>обследований</a:t>
            </a:r>
            <a:r>
              <a:rPr b="0" dirty="0"/>
              <a:t>, </a:t>
            </a:r>
            <a:r>
              <a:rPr b="0" dirty="0" err="1"/>
              <a:t>необходимых</a:t>
            </a:r>
            <a:r>
              <a:rPr b="0" dirty="0"/>
              <a:t> </a:t>
            </a:r>
            <a:r>
              <a:rPr b="0" dirty="0" err="1"/>
              <a:t>для</a:t>
            </a:r>
            <a:r>
              <a:rPr b="0" dirty="0"/>
              <a:t> </a:t>
            </a:r>
            <a:r>
              <a:rPr b="0" dirty="0" err="1"/>
              <a:t>получения</a:t>
            </a:r>
            <a:r>
              <a:rPr b="0" dirty="0"/>
              <a:t> </a:t>
            </a:r>
            <a:r>
              <a:rPr b="0" dirty="0" err="1"/>
              <a:t>клинико-функциональных</a:t>
            </a:r>
            <a:r>
              <a:rPr b="0" dirty="0"/>
              <a:t> </a:t>
            </a:r>
            <a:r>
              <a:rPr b="0" dirty="0" err="1"/>
              <a:t>данных</a:t>
            </a:r>
            <a:r>
              <a:rPr b="0" dirty="0"/>
              <a:t> в </a:t>
            </a:r>
            <a:r>
              <a:rPr b="0" dirty="0" err="1"/>
              <a:t>зависимости</a:t>
            </a:r>
            <a:r>
              <a:rPr b="0" dirty="0"/>
              <a:t> </a:t>
            </a:r>
            <a:r>
              <a:rPr b="0" dirty="0" err="1"/>
              <a:t>от</a:t>
            </a:r>
            <a:r>
              <a:rPr b="0" dirty="0"/>
              <a:t> </a:t>
            </a:r>
            <a:r>
              <a:rPr b="0" dirty="0" err="1"/>
              <a:t>заболевания</a:t>
            </a:r>
            <a:r>
              <a:rPr b="0" dirty="0"/>
              <a:t> в </a:t>
            </a:r>
            <a:r>
              <a:rPr b="0" dirty="0" err="1"/>
              <a:t>целях</a:t>
            </a:r>
            <a:r>
              <a:rPr b="0" dirty="0"/>
              <a:t> </a:t>
            </a:r>
            <a:r>
              <a:rPr b="0" dirty="0" err="1"/>
              <a:t>проведения</a:t>
            </a:r>
            <a:r>
              <a:rPr b="0" dirty="0"/>
              <a:t> </a:t>
            </a:r>
            <a:r>
              <a:rPr b="0" dirty="0" err="1"/>
              <a:t>медико-социальной</a:t>
            </a:r>
            <a:r>
              <a:rPr b="0" dirty="0"/>
              <a:t> </a:t>
            </a:r>
            <a:r>
              <a:rPr b="0" dirty="0" err="1"/>
              <a:t>экспертизы</a:t>
            </a:r>
            <a:r>
              <a:rPr b="0" dirty="0"/>
              <a:t> </a:t>
            </a:r>
            <a:r>
              <a:rPr b="0" dirty="0" err="1"/>
              <a:t>лиц</a:t>
            </a:r>
            <a:r>
              <a:rPr b="0" dirty="0"/>
              <a:t> в </a:t>
            </a:r>
            <a:r>
              <a:rPr b="0" dirty="0" err="1"/>
              <a:t>возрасте</a:t>
            </a:r>
            <a:r>
              <a:rPr b="0" dirty="0"/>
              <a:t> </a:t>
            </a:r>
            <a:r>
              <a:rPr dirty="0">
                <a:solidFill>
                  <a:srgbClr val="FF0000"/>
                </a:solidFill>
              </a:rPr>
              <a:t>18 </a:t>
            </a:r>
            <a:r>
              <a:rPr dirty="0" err="1">
                <a:solidFill>
                  <a:srgbClr val="FF0000"/>
                </a:solidFill>
              </a:rPr>
              <a:t>лет</a:t>
            </a:r>
            <a:r>
              <a:rPr dirty="0">
                <a:solidFill>
                  <a:srgbClr val="FF0000"/>
                </a:solidFill>
              </a:rPr>
              <a:t> и </a:t>
            </a:r>
            <a:r>
              <a:rPr dirty="0" err="1">
                <a:solidFill>
                  <a:srgbClr val="FF0000"/>
                </a:solidFill>
              </a:rPr>
              <a:t>старше</a:t>
            </a:r>
            <a:endParaRPr dirty="0">
              <a:solidFill>
                <a:srgbClr val="FF0000"/>
              </a:solidFill>
            </a:endParaRPr>
          </a:p>
          <a:p>
            <a:pPr>
              <a:defRPr sz="1100" b="1"/>
            </a:pPr>
            <a:r>
              <a:rPr dirty="0" err="1"/>
              <a:t>Класс</a:t>
            </a:r>
            <a:r>
              <a:rPr dirty="0"/>
              <a:t> VI. </a:t>
            </a:r>
            <a:r>
              <a:rPr b="0" dirty="0" err="1"/>
              <a:t>Болезни</a:t>
            </a:r>
            <a:r>
              <a:rPr b="0" dirty="0"/>
              <a:t> </a:t>
            </a:r>
            <a:r>
              <a:rPr b="0" dirty="0" err="1"/>
              <a:t>нервной</a:t>
            </a:r>
            <a:r>
              <a:rPr b="0" dirty="0"/>
              <a:t> </a:t>
            </a:r>
            <a:r>
              <a:rPr b="0" dirty="0" err="1"/>
              <a:t>системы</a:t>
            </a:r>
            <a:r>
              <a:rPr b="0" dirty="0"/>
              <a:t> (</a:t>
            </a:r>
            <a:r>
              <a:rPr b="0" dirty="0" err="1"/>
              <a:t>приведен</a:t>
            </a:r>
            <a:r>
              <a:rPr b="0" dirty="0"/>
              <a:t> </a:t>
            </a:r>
            <a:r>
              <a:rPr b="0" dirty="0" err="1"/>
              <a:t>общий</a:t>
            </a:r>
            <a:r>
              <a:rPr b="0" dirty="0"/>
              <a:t> </a:t>
            </a:r>
            <a:r>
              <a:rPr b="0" dirty="0" err="1"/>
              <a:t>для</a:t>
            </a:r>
            <a:r>
              <a:rPr b="0" dirty="0"/>
              <a:t> </a:t>
            </a:r>
            <a:r>
              <a:rPr b="0" dirty="0" err="1"/>
              <a:t>всего</a:t>
            </a:r>
            <a:r>
              <a:rPr b="0" dirty="0"/>
              <a:t> </a:t>
            </a:r>
            <a:r>
              <a:rPr b="0" dirty="0" err="1"/>
              <a:t>класса</a:t>
            </a:r>
            <a:r>
              <a:rPr b="0" dirty="0"/>
              <a:t> VI "</a:t>
            </a:r>
            <a:r>
              <a:rPr b="0" dirty="0" err="1"/>
              <a:t>Болезни</a:t>
            </a:r>
            <a:r>
              <a:rPr b="0" dirty="0"/>
              <a:t> </a:t>
            </a:r>
            <a:r>
              <a:rPr b="0" dirty="0" err="1"/>
              <a:t>нервной</a:t>
            </a:r>
            <a:r>
              <a:rPr b="0" dirty="0"/>
              <a:t> </a:t>
            </a:r>
            <a:r>
              <a:rPr b="0" dirty="0" err="1"/>
              <a:t>системы</a:t>
            </a:r>
            <a:r>
              <a:rPr b="0" dirty="0"/>
              <a:t>" </a:t>
            </a:r>
            <a:r>
              <a:rPr b="0" dirty="0" err="1"/>
              <a:t>перечень</a:t>
            </a:r>
            <a:r>
              <a:rPr b="0" dirty="0"/>
              <a:t> </a:t>
            </a:r>
            <a:r>
              <a:rPr b="0" dirty="0" err="1"/>
              <a:t>медицинских</a:t>
            </a:r>
            <a:r>
              <a:rPr b="0" dirty="0"/>
              <a:t> </a:t>
            </a:r>
            <a:r>
              <a:rPr b="0" dirty="0" err="1"/>
              <a:t>обследований</a:t>
            </a:r>
            <a:r>
              <a:rPr b="0" dirty="0"/>
              <a:t>),</a:t>
            </a:r>
            <a:r>
              <a:rPr dirty="0">
                <a:solidFill>
                  <a:srgbClr val="FF0000"/>
                </a:solidFill>
              </a:rPr>
              <a:t> G00-G99</a:t>
            </a:r>
          </a:p>
          <a:p>
            <a:pPr>
              <a:defRPr sz="1100"/>
            </a:pPr>
            <a:endParaRPr dirty="0">
              <a:solidFill>
                <a:srgbClr val="FF0000"/>
              </a:solidFill>
            </a:endParaRPr>
          </a:p>
          <a:p>
            <a:pPr>
              <a:defRPr sz="1100" b="1">
                <a:solidFill>
                  <a:srgbClr val="FF0000"/>
                </a:solidFill>
              </a:defRPr>
            </a:pPr>
            <a:r>
              <a:rPr dirty="0" err="1"/>
              <a:t>Перечень</a:t>
            </a:r>
            <a:r>
              <a:rPr dirty="0"/>
              <a:t> </a:t>
            </a:r>
            <a:r>
              <a:rPr dirty="0" err="1"/>
              <a:t>дополнительных</a:t>
            </a:r>
            <a:r>
              <a:rPr dirty="0"/>
              <a:t> </a:t>
            </a:r>
            <a:r>
              <a:rPr dirty="0" err="1">
                <a:solidFill>
                  <a:srgbClr val="000000"/>
                </a:solidFill>
              </a:rPr>
              <a:t>медицинских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/>
              <a:t>обследований</a:t>
            </a:r>
            <a:r>
              <a:rPr dirty="0">
                <a:solidFill>
                  <a:srgbClr val="000000"/>
                </a:solidFill>
              </a:rPr>
              <a:t> (</a:t>
            </a:r>
            <a:r>
              <a:rPr dirty="0" err="1">
                <a:solidFill>
                  <a:srgbClr val="000000"/>
                </a:solidFill>
              </a:rPr>
              <a:t>прием</a:t>
            </a:r>
            <a:r>
              <a:rPr dirty="0">
                <a:solidFill>
                  <a:srgbClr val="000000"/>
                </a:solidFill>
              </a:rPr>
              <a:t> (</a:t>
            </a:r>
            <a:r>
              <a:rPr dirty="0" err="1">
                <a:solidFill>
                  <a:srgbClr val="000000"/>
                </a:solidFill>
              </a:rPr>
              <a:t>осмотр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консультация</a:t>
            </a:r>
            <a:r>
              <a:rPr dirty="0">
                <a:solidFill>
                  <a:srgbClr val="000000"/>
                </a:solidFill>
              </a:rPr>
              <a:t>) </a:t>
            </a:r>
            <a:r>
              <a:rPr dirty="0" err="1">
                <a:solidFill>
                  <a:srgbClr val="000000"/>
                </a:solidFill>
              </a:rPr>
              <a:t>врача-специалиста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медицинского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психолога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лабораторные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инструментальные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функциональные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методы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исследования</a:t>
            </a:r>
            <a:r>
              <a:rPr dirty="0">
                <a:solidFill>
                  <a:srgbClr val="000000"/>
                </a:solidFill>
              </a:rPr>
              <a:t>), </a:t>
            </a:r>
            <a:r>
              <a:rPr dirty="0" err="1">
                <a:solidFill>
                  <a:srgbClr val="000000"/>
                </a:solidFill>
              </a:rPr>
              <a:t>включая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сроки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давности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которые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они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не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должны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превышать</a:t>
            </a:r>
            <a:r>
              <a:rPr dirty="0">
                <a:solidFill>
                  <a:srgbClr val="000000"/>
                </a:solidFill>
              </a:rPr>
              <a:t>.</a:t>
            </a:r>
          </a:p>
          <a:p>
            <a:pPr>
              <a:defRPr sz="1100" b="1"/>
            </a:pPr>
            <a:endParaRPr dirty="0"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100"/>
            </a:pPr>
            <a:r>
              <a:rPr dirty="0"/>
              <a:t> </a:t>
            </a:r>
            <a:r>
              <a:rPr dirty="0" err="1"/>
              <a:t>Прием</a:t>
            </a:r>
            <a:r>
              <a:rPr dirty="0"/>
              <a:t> (</a:t>
            </a:r>
            <a:r>
              <a:rPr dirty="0" err="1"/>
              <a:t>осмотр</a:t>
            </a:r>
            <a:r>
              <a:rPr dirty="0"/>
              <a:t>, </a:t>
            </a:r>
            <a:r>
              <a:rPr dirty="0" err="1"/>
              <a:t>консультация</a:t>
            </a:r>
            <a:r>
              <a:rPr dirty="0"/>
              <a:t>) </a:t>
            </a:r>
            <a:r>
              <a:rPr b="1" dirty="0" err="1">
                <a:solidFill>
                  <a:srgbClr val="FF0000"/>
                </a:solidFill>
              </a:rPr>
              <a:t>врача-терапевта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 err="1"/>
              <a:t>первичный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нарушении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внутренних</a:t>
            </a:r>
            <a:r>
              <a:rPr dirty="0"/>
              <a:t> </a:t>
            </a:r>
            <a:r>
              <a:rPr dirty="0" err="1"/>
              <a:t>органов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 </a:t>
            </a:r>
            <a:r>
              <a:rPr dirty="0" err="1"/>
              <a:t>или</a:t>
            </a:r>
            <a:endParaRPr dirty="0"/>
          </a:p>
          <a:p>
            <a:pPr>
              <a:defRPr sz="1100" b="1"/>
            </a:pPr>
            <a:r>
              <a:rPr dirty="0" err="1"/>
              <a:t>п</a:t>
            </a:r>
            <a:r>
              <a:rPr b="0" dirty="0" err="1"/>
              <a:t>рием</a:t>
            </a:r>
            <a:r>
              <a:rPr b="0" dirty="0"/>
              <a:t> (</a:t>
            </a:r>
            <a:r>
              <a:rPr b="0" dirty="0" err="1"/>
              <a:t>осмотр</a:t>
            </a:r>
            <a:r>
              <a:rPr b="0" dirty="0"/>
              <a:t>, </a:t>
            </a:r>
            <a:r>
              <a:rPr b="0" dirty="0" err="1"/>
              <a:t>консультация</a:t>
            </a:r>
            <a:r>
              <a:rPr b="0" dirty="0"/>
              <a:t>) </a:t>
            </a:r>
            <a:r>
              <a:rPr b="0" dirty="0" err="1"/>
              <a:t>врача</a:t>
            </a:r>
            <a:r>
              <a:rPr b="0" dirty="0"/>
              <a:t> </a:t>
            </a:r>
            <a:r>
              <a:rPr b="0" dirty="0" err="1"/>
              <a:t>общей</a:t>
            </a:r>
            <a:r>
              <a:rPr b="0" dirty="0"/>
              <a:t> </a:t>
            </a:r>
            <a:r>
              <a:rPr b="0" dirty="0" err="1"/>
              <a:t>практики</a:t>
            </a:r>
            <a:r>
              <a:rPr b="0" dirty="0"/>
              <a:t> (</a:t>
            </a:r>
            <a:r>
              <a:rPr dirty="0" err="1">
                <a:solidFill>
                  <a:srgbClr val="FF0000"/>
                </a:solidFill>
              </a:rPr>
              <a:t>семейного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 err="1">
                <a:solidFill>
                  <a:srgbClr val="FF0000"/>
                </a:solidFill>
              </a:rPr>
              <a:t>врача</a:t>
            </a:r>
            <a:r>
              <a:rPr b="0" dirty="0"/>
              <a:t>) </a:t>
            </a:r>
            <a:r>
              <a:rPr b="0" dirty="0" err="1"/>
              <a:t>первичный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нарушении</a:t>
            </a:r>
            <a:r>
              <a:rPr b="0" dirty="0"/>
              <a:t> </a:t>
            </a:r>
            <a:r>
              <a:rPr b="0" dirty="0" err="1"/>
              <a:t>функций</a:t>
            </a:r>
            <a:r>
              <a:rPr b="0" dirty="0"/>
              <a:t> </a:t>
            </a:r>
            <a:r>
              <a:rPr b="0" dirty="0" err="1"/>
              <a:t>внутренних</a:t>
            </a:r>
            <a:r>
              <a:rPr b="0" dirty="0"/>
              <a:t> </a:t>
            </a:r>
            <a:r>
              <a:rPr b="0" dirty="0" err="1"/>
              <a:t>органов</a:t>
            </a:r>
            <a:r>
              <a:rPr b="0" dirty="0"/>
              <a:t> (</a:t>
            </a:r>
            <a:r>
              <a:rPr b="0" dirty="0" err="1"/>
              <a:t>действительно</a:t>
            </a:r>
            <a:r>
              <a:rPr b="0" dirty="0"/>
              <a:t> 90 </a:t>
            </a:r>
            <a:r>
              <a:rPr b="0" dirty="0" err="1"/>
              <a:t>календарных</a:t>
            </a:r>
            <a:r>
              <a:rPr b="0" dirty="0"/>
              <a:t> </a:t>
            </a:r>
            <a:r>
              <a:rPr b="0" dirty="0" err="1"/>
              <a:t>дней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первичном</a:t>
            </a:r>
            <a:r>
              <a:rPr b="0" dirty="0"/>
              <a:t> </a:t>
            </a:r>
            <a:r>
              <a:rPr b="0" dirty="0" err="1"/>
              <a:t>направлении</a:t>
            </a:r>
            <a:r>
              <a:rPr b="0" dirty="0"/>
              <a:t>, 120 </a:t>
            </a:r>
            <a:r>
              <a:rPr b="0" dirty="0" err="1"/>
              <a:t>календарных</a:t>
            </a:r>
            <a:r>
              <a:rPr b="0" dirty="0"/>
              <a:t> </a:t>
            </a:r>
            <a:r>
              <a:rPr b="0" dirty="0" err="1"/>
              <a:t>дней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повторном</a:t>
            </a:r>
            <a:r>
              <a:rPr b="0" dirty="0"/>
              <a:t> </a:t>
            </a:r>
            <a:r>
              <a:rPr b="0" dirty="0" err="1"/>
              <a:t>направлении</a:t>
            </a:r>
            <a:r>
              <a:rPr b="0" dirty="0"/>
              <a:t>);</a:t>
            </a:r>
          </a:p>
          <a:p>
            <a:pPr>
              <a:buSzPct val="100000"/>
              <a:buChar char="-"/>
              <a:defRPr sz="1100"/>
            </a:pPr>
            <a:r>
              <a:rPr dirty="0"/>
              <a:t> </a:t>
            </a:r>
            <a:r>
              <a:rPr dirty="0" err="1"/>
              <a:t>Прием</a:t>
            </a:r>
            <a:r>
              <a:rPr dirty="0"/>
              <a:t> (</a:t>
            </a:r>
            <a:r>
              <a:rPr dirty="0" err="1"/>
              <a:t>осмотр</a:t>
            </a:r>
            <a:r>
              <a:rPr dirty="0"/>
              <a:t>, </a:t>
            </a:r>
            <a:r>
              <a:rPr dirty="0" err="1"/>
              <a:t>консультация</a:t>
            </a:r>
            <a:r>
              <a:rPr dirty="0"/>
              <a:t>) </a:t>
            </a:r>
            <a:r>
              <a:rPr b="1" dirty="0" err="1">
                <a:solidFill>
                  <a:srgbClr val="FF0000"/>
                </a:solidFill>
              </a:rPr>
              <a:t>врача-уролога</a:t>
            </a:r>
            <a:r>
              <a:rPr dirty="0"/>
              <a:t> </a:t>
            </a:r>
            <a:r>
              <a:rPr dirty="0" err="1"/>
              <a:t>первичный</a:t>
            </a:r>
            <a:r>
              <a:rPr dirty="0"/>
              <a:t> </a:t>
            </a:r>
            <a:r>
              <a:rPr b="1" dirty="0" err="1" smtClean="0"/>
              <a:t>при</a:t>
            </a:r>
            <a:r>
              <a:rPr b="1" dirty="0" smtClean="0"/>
              <a:t> </a:t>
            </a:r>
            <a:r>
              <a:rPr b="1" dirty="0" err="1" smtClean="0"/>
              <a:t>недержании</a:t>
            </a:r>
            <a:r>
              <a:rPr b="1" dirty="0" smtClean="0"/>
              <a:t> </a:t>
            </a:r>
            <a:r>
              <a:rPr b="1" dirty="0" err="1" smtClean="0"/>
              <a:t>мочи</a:t>
            </a:r>
            <a:r>
              <a:rPr dirty="0" smtClean="0"/>
              <a:t> (</a:t>
            </a:r>
            <a:r>
              <a:rPr dirty="0" err="1" smtClean="0"/>
              <a:t>действительно</a:t>
            </a:r>
            <a:r>
              <a:rPr dirty="0" smtClean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 smtClean="0"/>
              <a:t>) </a:t>
            </a:r>
            <a:r>
              <a:rPr dirty="0" err="1"/>
              <a:t>или</a:t>
            </a:r>
            <a:endParaRPr dirty="0"/>
          </a:p>
          <a:p>
            <a:pPr>
              <a:defRPr sz="1100"/>
            </a:pPr>
            <a:r>
              <a:rPr dirty="0" err="1"/>
              <a:t>Прием</a:t>
            </a:r>
            <a:r>
              <a:rPr dirty="0"/>
              <a:t> (</a:t>
            </a:r>
            <a:r>
              <a:rPr dirty="0" err="1"/>
              <a:t>осмотр</a:t>
            </a:r>
            <a:r>
              <a:rPr dirty="0"/>
              <a:t>, </a:t>
            </a:r>
            <a:r>
              <a:rPr dirty="0" err="1"/>
              <a:t>консультация</a:t>
            </a:r>
            <a:r>
              <a:rPr dirty="0"/>
              <a:t>) </a:t>
            </a:r>
            <a:r>
              <a:rPr b="1" dirty="0" err="1">
                <a:solidFill>
                  <a:srgbClr val="FF0000"/>
                </a:solidFill>
              </a:rPr>
              <a:t>врача-хирурга</a:t>
            </a:r>
            <a:r>
              <a:rPr dirty="0"/>
              <a:t> </a:t>
            </a:r>
            <a:r>
              <a:rPr dirty="0" err="1"/>
              <a:t>первичный</a:t>
            </a:r>
            <a:r>
              <a:rPr dirty="0"/>
              <a:t> </a:t>
            </a:r>
            <a:r>
              <a:rPr b="1" dirty="0" err="1"/>
              <a:t>при</a:t>
            </a:r>
            <a:r>
              <a:rPr b="1" dirty="0"/>
              <a:t> </a:t>
            </a:r>
            <a:r>
              <a:rPr b="1" dirty="0" err="1"/>
              <a:t>недержании</a:t>
            </a:r>
            <a:r>
              <a:rPr b="1" dirty="0"/>
              <a:t> </a:t>
            </a:r>
            <a:r>
              <a:rPr b="1" dirty="0" err="1"/>
              <a:t>мочи</a:t>
            </a:r>
            <a:r>
              <a:rPr b="1" dirty="0"/>
              <a:t> </a:t>
            </a:r>
            <a:r>
              <a:rPr dirty="0"/>
              <a:t>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100" b="1">
                <a:solidFill>
                  <a:srgbClr val="FF0000"/>
                </a:solidFill>
              </a:defRPr>
            </a:pPr>
            <a:r>
              <a:rPr dirty="0"/>
              <a:t> </a:t>
            </a:r>
            <a:r>
              <a:rPr dirty="0" err="1"/>
              <a:t>Ультразвуковое</a:t>
            </a:r>
            <a:r>
              <a:rPr dirty="0"/>
              <a:t> </a:t>
            </a:r>
            <a:r>
              <a:rPr dirty="0" err="1"/>
              <a:t>исследование</a:t>
            </a:r>
            <a:r>
              <a:rPr dirty="0"/>
              <a:t> </a:t>
            </a:r>
            <a:r>
              <a:rPr dirty="0" err="1"/>
              <a:t>мочевого</a:t>
            </a:r>
            <a:r>
              <a:rPr dirty="0"/>
              <a:t> </a:t>
            </a:r>
            <a:r>
              <a:rPr dirty="0" err="1"/>
              <a:t>пузыря</a:t>
            </a:r>
            <a:r>
              <a:rPr b="0" dirty="0">
                <a:solidFill>
                  <a:srgbClr val="000000"/>
                </a:solidFill>
              </a:rPr>
              <a:t> с </a:t>
            </a:r>
            <a:r>
              <a:rPr b="0" dirty="0" err="1">
                <a:solidFill>
                  <a:srgbClr val="000000"/>
                </a:solidFill>
              </a:rPr>
              <a:t>определением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остаточной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мочи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при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недержании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мочи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по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направлению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врача-уролога</a:t>
            </a:r>
            <a:r>
              <a:rPr b="0" dirty="0">
                <a:solidFill>
                  <a:srgbClr val="000000"/>
                </a:solidFill>
              </a:rPr>
              <a:t> (</a:t>
            </a:r>
            <a:r>
              <a:rPr b="0" dirty="0" err="1">
                <a:solidFill>
                  <a:srgbClr val="000000"/>
                </a:solidFill>
              </a:rPr>
              <a:t>действительно</a:t>
            </a:r>
            <a:r>
              <a:rPr b="0" dirty="0">
                <a:solidFill>
                  <a:srgbClr val="000000"/>
                </a:solidFill>
              </a:rPr>
              <a:t> 90 </a:t>
            </a:r>
            <a:r>
              <a:rPr b="0" dirty="0" err="1">
                <a:solidFill>
                  <a:srgbClr val="000000"/>
                </a:solidFill>
              </a:rPr>
              <a:t>календарных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дней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при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первичном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направлении</a:t>
            </a:r>
            <a:r>
              <a:rPr b="0" dirty="0">
                <a:solidFill>
                  <a:srgbClr val="000000"/>
                </a:solidFill>
              </a:rPr>
              <a:t>, 180 </a:t>
            </a:r>
            <a:r>
              <a:rPr b="0" dirty="0" err="1">
                <a:solidFill>
                  <a:srgbClr val="000000"/>
                </a:solidFill>
              </a:rPr>
              <a:t>календарных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дней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при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повторном</a:t>
            </a:r>
            <a:r>
              <a:rPr b="0" dirty="0">
                <a:solidFill>
                  <a:srgbClr val="000000"/>
                </a:solidFill>
              </a:rPr>
              <a:t> </a:t>
            </a:r>
            <a:r>
              <a:rPr b="0" dirty="0" err="1">
                <a:solidFill>
                  <a:srgbClr val="000000"/>
                </a:solidFill>
              </a:rPr>
              <a:t>направлении</a:t>
            </a:r>
            <a:r>
              <a:rPr b="0" dirty="0">
                <a:solidFill>
                  <a:srgbClr val="000000"/>
                </a:solidFill>
              </a:rPr>
              <a:t>);</a:t>
            </a:r>
          </a:p>
          <a:p>
            <a:pPr>
              <a:defRPr sz="1100" b="1"/>
            </a:pPr>
            <a:r>
              <a:rPr dirty="0"/>
              <a:t>- </a:t>
            </a:r>
            <a:r>
              <a:rPr b="0" dirty="0" err="1"/>
              <a:t>Прием</a:t>
            </a:r>
            <a:r>
              <a:rPr b="0" dirty="0"/>
              <a:t> (</a:t>
            </a:r>
            <a:r>
              <a:rPr b="0" dirty="0" err="1"/>
              <a:t>осмотр</a:t>
            </a:r>
            <a:r>
              <a:rPr b="0" dirty="0"/>
              <a:t>, </a:t>
            </a:r>
            <a:r>
              <a:rPr b="0" dirty="0" err="1"/>
              <a:t>консультация</a:t>
            </a:r>
            <a:r>
              <a:rPr b="0" dirty="0"/>
              <a:t>) </a:t>
            </a:r>
            <a:r>
              <a:rPr dirty="0" err="1">
                <a:solidFill>
                  <a:srgbClr val="FF0000"/>
                </a:solidFill>
              </a:rPr>
              <a:t>врача-колопроктолога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b="0" dirty="0" err="1"/>
              <a:t>первичный</a:t>
            </a:r>
            <a:r>
              <a:rPr b="0" dirty="0"/>
              <a:t> </a:t>
            </a:r>
            <a:r>
              <a:rPr b="1" dirty="0" err="1"/>
              <a:t>при</a:t>
            </a:r>
            <a:r>
              <a:rPr b="1" dirty="0"/>
              <a:t> </a:t>
            </a:r>
            <a:r>
              <a:rPr b="1" dirty="0" err="1"/>
              <a:t>недержании</a:t>
            </a:r>
            <a:r>
              <a:rPr b="1" dirty="0"/>
              <a:t> </a:t>
            </a:r>
            <a:r>
              <a:rPr b="1" dirty="0" err="1"/>
              <a:t>кала</a:t>
            </a:r>
            <a:r>
              <a:rPr b="1" dirty="0"/>
              <a:t> </a:t>
            </a:r>
            <a:r>
              <a:rPr b="0" dirty="0"/>
              <a:t>(</a:t>
            </a:r>
            <a:r>
              <a:rPr b="0" dirty="0" err="1"/>
              <a:t>действительно</a:t>
            </a:r>
            <a:r>
              <a:rPr b="0" dirty="0"/>
              <a:t> 90 </a:t>
            </a:r>
            <a:r>
              <a:rPr b="0" dirty="0" err="1"/>
              <a:t>календарных</a:t>
            </a:r>
            <a:r>
              <a:rPr b="0" dirty="0"/>
              <a:t> </a:t>
            </a:r>
            <a:r>
              <a:rPr b="0" dirty="0" err="1"/>
              <a:t>дней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первичном</a:t>
            </a:r>
            <a:r>
              <a:rPr b="0" dirty="0"/>
              <a:t> </a:t>
            </a:r>
            <a:r>
              <a:rPr b="0" dirty="0" err="1"/>
              <a:t>направлении</a:t>
            </a:r>
            <a:r>
              <a:rPr b="0" dirty="0" smtClean="0"/>
              <a:t>, </a:t>
            </a:r>
            <a:r>
              <a:rPr b="0" dirty="0"/>
              <a:t>120 </a:t>
            </a:r>
            <a:r>
              <a:rPr b="0" dirty="0" err="1"/>
              <a:t>календарных</a:t>
            </a:r>
            <a:r>
              <a:rPr b="0" dirty="0"/>
              <a:t> </a:t>
            </a:r>
            <a:r>
              <a:rPr b="0" dirty="0" err="1"/>
              <a:t>дней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повторном</a:t>
            </a:r>
            <a:r>
              <a:rPr b="0" dirty="0"/>
              <a:t> </a:t>
            </a:r>
            <a:r>
              <a:rPr b="0" dirty="0" err="1"/>
              <a:t>направлении</a:t>
            </a:r>
            <a:r>
              <a:rPr b="0" dirty="0"/>
              <a:t>) </a:t>
            </a:r>
            <a:r>
              <a:rPr b="0" dirty="0" err="1"/>
              <a:t>или</a:t>
            </a:r>
            <a:endParaRPr b="0" dirty="0"/>
          </a:p>
          <a:p>
            <a:pPr>
              <a:defRPr sz="1100"/>
            </a:pPr>
            <a:r>
              <a:rPr dirty="0"/>
              <a:t> </a:t>
            </a:r>
            <a:r>
              <a:rPr dirty="0" err="1"/>
              <a:t>Прием</a:t>
            </a:r>
            <a:r>
              <a:rPr dirty="0"/>
              <a:t> (</a:t>
            </a:r>
            <a:r>
              <a:rPr dirty="0" err="1"/>
              <a:t>осмотр</a:t>
            </a:r>
            <a:r>
              <a:rPr dirty="0"/>
              <a:t>, </a:t>
            </a:r>
            <a:r>
              <a:rPr dirty="0" err="1"/>
              <a:t>консультация</a:t>
            </a:r>
            <a:r>
              <a:rPr dirty="0"/>
              <a:t>) </a:t>
            </a:r>
            <a:r>
              <a:rPr dirty="0" err="1"/>
              <a:t>врача-хирурга</a:t>
            </a:r>
            <a:r>
              <a:rPr dirty="0"/>
              <a:t> </a:t>
            </a:r>
            <a:r>
              <a:rPr dirty="0" err="1"/>
              <a:t>первичный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недержании</a:t>
            </a:r>
            <a:r>
              <a:rPr dirty="0"/>
              <a:t> </a:t>
            </a:r>
            <a:r>
              <a:rPr dirty="0" err="1"/>
              <a:t>мочи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100"/>
            </a:pPr>
            <a:r>
              <a:rPr dirty="0"/>
              <a:t> </a:t>
            </a:r>
            <a:r>
              <a:rPr b="1" dirty="0" err="1">
                <a:solidFill>
                  <a:srgbClr val="FF0000"/>
                </a:solidFill>
              </a:rPr>
              <a:t>Медико-логопедическое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>
                <a:solidFill>
                  <a:srgbClr val="FF0000"/>
                </a:solidFill>
              </a:rPr>
              <a:t>исследование</a:t>
            </a:r>
            <a:r>
              <a:rPr b="1" dirty="0">
                <a:solidFill>
                  <a:srgbClr val="FF0000"/>
                </a:solidFill>
              </a:rPr>
              <a:t> </a:t>
            </a:r>
            <a:r>
              <a:rPr b="1" dirty="0" err="1"/>
              <a:t>при</a:t>
            </a:r>
            <a:r>
              <a:rPr b="1" dirty="0"/>
              <a:t> </a:t>
            </a:r>
            <a:r>
              <a:rPr b="1" dirty="0" err="1"/>
              <a:t>дизартрии</a:t>
            </a:r>
            <a:r>
              <a:rPr b="1" dirty="0"/>
              <a:t> </a:t>
            </a:r>
            <a:r>
              <a:rPr dirty="0"/>
              <a:t>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100"/>
            </a:pPr>
            <a:r>
              <a:rPr dirty="0"/>
              <a:t> </a:t>
            </a:r>
            <a:r>
              <a:rPr dirty="0" err="1"/>
              <a:t>Медико-логопедическое</a:t>
            </a:r>
            <a:r>
              <a:rPr dirty="0"/>
              <a:t> </a:t>
            </a:r>
            <a:r>
              <a:rPr dirty="0" err="1" smtClean="0"/>
              <a:t>исследование</a:t>
            </a:r>
            <a:r>
              <a:rPr dirty="0" smtClean="0"/>
              <a:t> </a:t>
            </a:r>
            <a:r>
              <a:rPr b="1" dirty="0" err="1" smtClean="0"/>
              <a:t>при</a:t>
            </a:r>
            <a:r>
              <a:rPr b="1" dirty="0" smtClean="0"/>
              <a:t> </a:t>
            </a:r>
            <a:r>
              <a:rPr b="1" dirty="0" err="1" smtClean="0"/>
              <a:t>афазии</a:t>
            </a:r>
            <a:r>
              <a:rPr b="1" dirty="0" smtClean="0"/>
              <a:t> </a:t>
            </a:r>
            <a:r>
              <a:rPr dirty="0" err="1" smtClean="0"/>
              <a:t>по</a:t>
            </a:r>
            <a:r>
              <a:rPr dirty="0" smtClean="0"/>
              <a:t> </a:t>
            </a:r>
            <a:r>
              <a:rPr dirty="0" err="1"/>
              <a:t>направлению</a:t>
            </a:r>
            <a:r>
              <a:rPr dirty="0"/>
              <a:t> </a:t>
            </a:r>
            <a:r>
              <a:rPr dirty="0" err="1"/>
              <a:t>врача-невролога</a:t>
            </a:r>
            <a:r>
              <a:rPr dirty="0"/>
              <a:t> (</a:t>
            </a:r>
            <a:r>
              <a:rPr dirty="0" err="1"/>
              <a:t>действительно</a:t>
            </a:r>
            <a:r>
              <a:rPr dirty="0"/>
              <a:t> 90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, 120 </a:t>
            </a:r>
            <a:r>
              <a:rPr dirty="0" err="1"/>
              <a:t>календарных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повторном</a:t>
            </a:r>
            <a:r>
              <a:rPr dirty="0"/>
              <a:t> </a:t>
            </a:r>
            <a:r>
              <a:rPr dirty="0" err="1"/>
              <a:t>направлении</a:t>
            </a:r>
            <a:r>
              <a:rPr dirty="0"/>
              <a:t>);</a:t>
            </a:r>
          </a:p>
          <a:p>
            <a:pPr>
              <a:buSzPct val="100000"/>
              <a:buChar char="-"/>
              <a:defRPr sz="1100" b="1"/>
            </a:pPr>
            <a:r>
              <a:rPr dirty="0"/>
              <a:t>  </a:t>
            </a:r>
            <a:r>
              <a:rPr b="0" dirty="0" err="1"/>
              <a:t>Медико-логопедическое</a:t>
            </a:r>
            <a:r>
              <a:rPr b="0" dirty="0"/>
              <a:t> </a:t>
            </a:r>
            <a:r>
              <a:rPr b="0" dirty="0" err="1"/>
              <a:t>исследование</a:t>
            </a:r>
            <a:r>
              <a:rPr b="0" dirty="0"/>
              <a:t> </a:t>
            </a:r>
            <a:r>
              <a:rPr b="1" dirty="0" err="1"/>
              <a:t>при</a:t>
            </a:r>
            <a:r>
              <a:rPr b="1" dirty="0"/>
              <a:t> </a:t>
            </a:r>
            <a:r>
              <a:rPr b="1" dirty="0" err="1"/>
              <a:t>дисфагии</a:t>
            </a:r>
            <a:r>
              <a:rPr b="1" dirty="0"/>
              <a:t> </a:t>
            </a:r>
            <a:r>
              <a:rPr b="0" dirty="0"/>
              <a:t>(</a:t>
            </a:r>
            <a:r>
              <a:rPr b="0" dirty="0" err="1"/>
              <a:t>действительно</a:t>
            </a:r>
            <a:r>
              <a:rPr b="0" dirty="0"/>
              <a:t> 90 </a:t>
            </a:r>
            <a:r>
              <a:rPr b="0" dirty="0" err="1"/>
              <a:t>календарных</a:t>
            </a:r>
            <a:r>
              <a:rPr b="0" dirty="0"/>
              <a:t> </a:t>
            </a:r>
            <a:r>
              <a:rPr b="0" dirty="0" err="1"/>
              <a:t>дней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первичном</a:t>
            </a:r>
            <a:r>
              <a:rPr b="0" dirty="0"/>
              <a:t> </a:t>
            </a:r>
            <a:r>
              <a:rPr b="0" dirty="0" err="1"/>
              <a:t>направлении</a:t>
            </a:r>
            <a:r>
              <a:rPr b="0" dirty="0"/>
              <a:t>, 120 </a:t>
            </a:r>
            <a:r>
              <a:rPr b="0" dirty="0" err="1"/>
              <a:t>календарных</a:t>
            </a:r>
            <a:r>
              <a:rPr b="0" dirty="0"/>
              <a:t> </a:t>
            </a:r>
            <a:r>
              <a:rPr b="0" dirty="0" err="1"/>
              <a:t>дней</a:t>
            </a:r>
            <a:r>
              <a:rPr b="0" dirty="0"/>
              <a:t> </a:t>
            </a:r>
            <a:r>
              <a:rPr b="0" dirty="0" err="1"/>
              <a:t>при</a:t>
            </a:r>
            <a:r>
              <a:rPr b="0" dirty="0"/>
              <a:t> </a:t>
            </a:r>
            <a:r>
              <a:rPr b="0" dirty="0" err="1"/>
              <a:t>повторном</a:t>
            </a:r>
            <a:r>
              <a:rPr b="0" dirty="0"/>
              <a:t> </a:t>
            </a:r>
            <a:r>
              <a:rPr b="0" dirty="0" err="1"/>
              <a:t>направлении</a:t>
            </a:r>
            <a:r>
              <a:rPr b="0" dirty="0"/>
              <a:t>);</a:t>
            </a:r>
          </a:p>
        </p:txBody>
      </p:sp>
      <p:sp>
        <p:nvSpPr>
          <p:cNvPr id="874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6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77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78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79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80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81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4728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300"/>
            </a:pPr>
            <a:r>
              <a:t>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</a:t>
            </a:r>
          </a:p>
          <a:p>
            <a:pPr>
              <a:defRPr sz="1300" b="1"/>
            </a:pPr>
            <a:r>
              <a:t>Раздел I. </a:t>
            </a:r>
            <a:r>
              <a:rPr b="0"/>
              <a:t>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 лиц в возрасте </a:t>
            </a:r>
            <a:r>
              <a:rPr>
                <a:solidFill>
                  <a:srgbClr val="FF0000"/>
                </a:solidFill>
              </a:rPr>
              <a:t>18 лет и старше</a:t>
            </a:r>
          </a:p>
          <a:p>
            <a:pPr>
              <a:defRPr sz="1300" b="1"/>
            </a:pPr>
            <a:r>
              <a:t>Класс VI. </a:t>
            </a:r>
            <a:r>
              <a:rPr b="0"/>
              <a:t>Болезни нервной системы (приведен общий для всего класса VI "Болезни нервной системы" перечень медицинских обследований),</a:t>
            </a:r>
            <a:r>
              <a:rPr>
                <a:solidFill>
                  <a:srgbClr val="FF0000"/>
                </a:solidFill>
              </a:rPr>
              <a:t> G40-G47</a:t>
            </a:r>
          </a:p>
          <a:p>
            <a:pPr>
              <a:defRPr sz="1300"/>
            </a:pPr>
            <a:endParaRPr>
              <a:solidFill>
                <a:srgbClr val="FF0000"/>
              </a:solidFill>
            </a:endParaRPr>
          </a:p>
          <a:p>
            <a:pPr>
              <a:defRPr sz="1300" b="1">
                <a:solidFill>
                  <a:srgbClr val="FF0000"/>
                </a:solidFill>
              </a:defRPr>
            </a:pPr>
            <a:r>
              <a:t>Перечень дополнительных </a:t>
            </a:r>
            <a:r>
              <a:rPr>
                <a:solidFill>
                  <a:srgbClr val="000000"/>
                </a:solidFill>
              </a:rPr>
              <a:t>медицинских </a:t>
            </a:r>
            <a:r>
              <a:t>обследований</a:t>
            </a:r>
            <a:r>
              <a:rPr>
                <a:solidFill>
                  <a:srgbClr val="000000"/>
                </a:solidFill>
              </a:rPr>
              <a:t> (прием (осмотр, консультация) врача-специалиста, медицинского психолога, лабораторные, инструментальные, функциональные методы исследования), включая сроки давности, которые они не должны превышать.</a:t>
            </a:r>
          </a:p>
          <a:p>
            <a:pPr>
              <a:defRPr sz="1300" b="1"/>
            </a:pPr>
            <a:endParaRPr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300"/>
            </a:pPr>
            <a:r>
              <a:t> Прием (тестирование, консультация) </a:t>
            </a:r>
            <a:r>
              <a:rPr b="1">
                <a:solidFill>
                  <a:srgbClr val="FF0000"/>
                </a:solidFill>
              </a:rPr>
              <a:t>медицинского психолога </a:t>
            </a:r>
            <a:r>
              <a:t>первичный по направлению врача-психиатра (действительно 120 календарных дней при первичном направлении, 180 календарных дней при повторном направлении)</a:t>
            </a:r>
          </a:p>
          <a:p>
            <a:pPr>
              <a:buSzPct val="100000"/>
              <a:buChar char="-"/>
              <a:defRPr sz="13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Клинико-психологическое нейропсихологическое обследование </a:t>
            </a:r>
            <a:r>
              <a:t>по направлению врача-психиатра (действительно 120 календарных дней при первичном направлении, 180 календарных дней при повторном направлении) или (по направлению врача- психиатра)</a:t>
            </a:r>
          </a:p>
          <a:p>
            <a:pPr>
              <a:buSzPct val="100000"/>
              <a:buChar char="-"/>
              <a:defRPr sz="13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Патопсихологическое- экспериментальное-психологическое </a:t>
            </a:r>
            <a:r>
              <a:t>(психодиагностическое) исследование (действительно 120 календарных дней при первичном направлении, 180 календарных дней при повторном направлении)</a:t>
            </a:r>
          </a:p>
          <a:p>
            <a:pPr>
              <a:buSzPct val="100000"/>
              <a:buChar char="-"/>
              <a:defRPr sz="13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ЭЭГ с видеомониторингом </a:t>
            </a:r>
            <a:r>
              <a:t>в случае отсутствия эпилептиформной активности на нативной ЭЭГ при наличии эпилептических приступов (действительно 180 календарных дней при первичном направлении, 1 год при повторном направлении)</a:t>
            </a:r>
          </a:p>
        </p:txBody>
      </p:sp>
      <p:sp>
        <p:nvSpPr>
          <p:cNvPr id="882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sp>
        <p:nvSpPr>
          <p:cNvPr id="883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5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86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88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90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Приказ </a:t>
            </a:r>
            <a:r>
              <a:rPr dirty="0" err="1"/>
              <a:t>Минтруда</a:t>
            </a:r>
            <a:r>
              <a:rPr dirty="0"/>
              <a:t> </a:t>
            </a:r>
            <a:r>
              <a:rPr dirty="0" err="1"/>
              <a:t>России</a:t>
            </a:r>
            <a:r>
              <a:rPr dirty="0"/>
              <a:t> № 259н/238н </a:t>
            </a:r>
            <a:r>
              <a:rPr dirty="0" err="1"/>
              <a:t>от</a:t>
            </a:r>
            <a:r>
              <a:rPr dirty="0"/>
              <a:t>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rPr dirty="0"/>
              <a:t>«</a:t>
            </a:r>
            <a:r>
              <a:rPr dirty="0" err="1"/>
              <a:t>Об</a:t>
            </a:r>
            <a:r>
              <a:rPr dirty="0"/>
              <a:t> </a:t>
            </a:r>
            <a:r>
              <a:rPr dirty="0" err="1"/>
              <a:t>утверждении</a:t>
            </a:r>
            <a:r>
              <a:rPr dirty="0"/>
              <a:t> </a:t>
            </a:r>
            <a:r>
              <a:rPr dirty="0" err="1"/>
              <a:t>перечня</a:t>
            </a:r>
            <a:r>
              <a:rPr dirty="0"/>
              <a:t> </a:t>
            </a:r>
            <a:r>
              <a:rPr dirty="0" err="1"/>
              <a:t>медицинских</a:t>
            </a:r>
            <a:r>
              <a:rPr dirty="0"/>
              <a:t> </a:t>
            </a:r>
            <a:r>
              <a:rPr dirty="0" err="1"/>
              <a:t>обследований</a:t>
            </a:r>
            <a:r>
              <a:rPr dirty="0"/>
              <a:t>, </a:t>
            </a:r>
            <a:r>
              <a:rPr dirty="0" err="1"/>
              <a:t>необходимых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получения</a:t>
            </a:r>
            <a:r>
              <a:rPr dirty="0"/>
              <a:t> </a:t>
            </a:r>
            <a:r>
              <a:rPr dirty="0" err="1"/>
              <a:t>клинико-функциональных</a:t>
            </a:r>
            <a:r>
              <a:rPr dirty="0"/>
              <a:t> </a:t>
            </a:r>
            <a:r>
              <a:rPr dirty="0" err="1"/>
              <a:t>данных</a:t>
            </a:r>
            <a:r>
              <a:rPr dirty="0"/>
              <a:t> в </a:t>
            </a:r>
            <a:r>
              <a:rPr dirty="0" err="1"/>
              <a:t>зависимости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 в </a:t>
            </a:r>
            <a:r>
              <a:rPr dirty="0" err="1"/>
              <a:t>целях</a:t>
            </a:r>
            <a:r>
              <a:rPr dirty="0"/>
              <a:t> </a:t>
            </a:r>
            <a:r>
              <a:rPr dirty="0" err="1"/>
              <a:t>проведения</a:t>
            </a:r>
            <a:r>
              <a:rPr dirty="0"/>
              <a:t> </a:t>
            </a:r>
            <a:r>
              <a:rPr dirty="0" err="1"/>
              <a:t>медико-социальной</a:t>
            </a:r>
            <a:r>
              <a:rPr dirty="0"/>
              <a:t> </a:t>
            </a:r>
            <a:r>
              <a:rPr dirty="0" err="1"/>
              <a:t>экспертизы</a:t>
            </a:r>
            <a:r>
              <a:rPr dirty="0"/>
              <a:t>».</a:t>
            </a:r>
          </a:p>
        </p:txBody>
      </p:sp>
      <p:sp>
        <p:nvSpPr>
          <p:cNvPr id="892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47089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300"/>
            </a:pPr>
            <a:r>
              <a:rPr sz="1200" dirty="0" err="1"/>
              <a:t>Перечень</a:t>
            </a:r>
            <a:r>
              <a:rPr sz="1200" dirty="0"/>
              <a:t> </a:t>
            </a:r>
            <a:r>
              <a:rPr sz="1200" dirty="0" err="1"/>
              <a:t>медицинских</a:t>
            </a:r>
            <a:r>
              <a:rPr sz="1200" dirty="0"/>
              <a:t> </a:t>
            </a:r>
            <a:r>
              <a:rPr sz="1200" dirty="0" err="1"/>
              <a:t>обследований</a:t>
            </a:r>
            <a:r>
              <a:rPr sz="1200" dirty="0"/>
              <a:t>, </a:t>
            </a:r>
            <a:r>
              <a:rPr sz="1200" dirty="0" err="1"/>
              <a:t>необходимых</a:t>
            </a:r>
            <a:r>
              <a:rPr sz="1200" dirty="0"/>
              <a:t> </a:t>
            </a:r>
            <a:r>
              <a:rPr sz="1200" dirty="0" err="1"/>
              <a:t>для</a:t>
            </a:r>
            <a:r>
              <a:rPr sz="1200" dirty="0"/>
              <a:t> </a:t>
            </a:r>
            <a:r>
              <a:rPr sz="1200" dirty="0" err="1"/>
              <a:t>получения</a:t>
            </a:r>
            <a:r>
              <a:rPr sz="1200" dirty="0"/>
              <a:t> </a:t>
            </a:r>
            <a:r>
              <a:rPr sz="1200" dirty="0" err="1"/>
              <a:t>клинико-функциональных</a:t>
            </a:r>
            <a:r>
              <a:rPr sz="1200" dirty="0"/>
              <a:t> </a:t>
            </a:r>
            <a:r>
              <a:rPr sz="1200" dirty="0" err="1"/>
              <a:t>данных</a:t>
            </a:r>
            <a:r>
              <a:rPr sz="1200" dirty="0"/>
              <a:t> в </a:t>
            </a:r>
            <a:r>
              <a:rPr sz="1200" dirty="0" err="1"/>
              <a:t>зависимости</a:t>
            </a:r>
            <a:r>
              <a:rPr sz="1200" dirty="0"/>
              <a:t> </a:t>
            </a:r>
            <a:r>
              <a:rPr sz="1200" dirty="0" err="1"/>
              <a:t>от</a:t>
            </a:r>
            <a:r>
              <a:rPr sz="1200" dirty="0"/>
              <a:t> </a:t>
            </a:r>
            <a:r>
              <a:rPr sz="1200" dirty="0" err="1"/>
              <a:t>заболевания</a:t>
            </a:r>
            <a:r>
              <a:rPr sz="1200" dirty="0"/>
              <a:t> в </a:t>
            </a:r>
            <a:r>
              <a:rPr sz="1200" dirty="0" err="1"/>
              <a:t>целях</a:t>
            </a:r>
            <a:r>
              <a:rPr sz="1200" dirty="0"/>
              <a:t> </a:t>
            </a:r>
            <a:r>
              <a:rPr sz="1200" dirty="0" err="1"/>
              <a:t>проведения</a:t>
            </a:r>
            <a:r>
              <a:rPr sz="1200" dirty="0"/>
              <a:t> </a:t>
            </a:r>
            <a:r>
              <a:rPr sz="1200" dirty="0" err="1"/>
              <a:t>медико-социальной</a:t>
            </a:r>
            <a:r>
              <a:rPr sz="1200" dirty="0"/>
              <a:t> </a:t>
            </a:r>
            <a:r>
              <a:rPr sz="1200" dirty="0" err="1"/>
              <a:t>экспертизы</a:t>
            </a:r>
            <a:r>
              <a:rPr sz="1200" dirty="0"/>
              <a:t>.</a:t>
            </a:r>
          </a:p>
          <a:p>
            <a:pPr>
              <a:defRPr sz="1300" b="1"/>
            </a:pPr>
            <a:r>
              <a:rPr sz="1200" dirty="0" err="1"/>
              <a:t>Раздел</a:t>
            </a:r>
            <a:r>
              <a:rPr sz="1200" dirty="0"/>
              <a:t> II. </a:t>
            </a:r>
            <a:r>
              <a:rPr sz="1200" b="0" dirty="0" err="1"/>
              <a:t>Перечень</a:t>
            </a:r>
            <a:r>
              <a:rPr sz="1200" b="0" dirty="0"/>
              <a:t> </a:t>
            </a:r>
            <a:r>
              <a:rPr sz="1200" b="0" dirty="0" err="1"/>
              <a:t>медицинских</a:t>
            </a:r>
            <a:r>
              <a:rPr sz="1200" b="0" dirty="0"/>
              <a:t> </a:t>
            </a:r>
            <a:r>
              <a:rPr sz="1200" b="0" dirty="0" err="1"/>
              <a:t>обследований</a:t>
            </a:r>
            <a:r>
              <a:rPr sz="1200" b="0" dirty="0"/>
              <a:t>, </a:t>
            </a:r>
            <a:r>
              <a:rPr sz="1200" b="0" dirty="0" err="1"/>
              <a:t>необходимых</a:t>
            </a:r>
            <a:r>
              <a:rPr sz="1200" b="0" dirty="0"/>
              <a:t> </a:t>
            </a:r>
            <a:r>
              <a:rPr sz="1200" b="0" dirty="0" err="1"/>
              <a:t>для</a:t>
            </a:r>
            <a:r>
              <a:rPr sz="1200" b="0" dirty="0"/>
              <a:t> </a:t>
            </a:r>
            <a:r>
              <a:rPr sz="1200" b="0" dirty="0" err="1"/>
              <a:t>получения</a:t>
            </a:r>
            <a:r>
              <a:rPr sz="1200" b="0" dirty="0"/>
              <a:t> </a:t>
            </a:r>
            <a:r>
              <a:rPr sz="1200" b="0" dirty="0" err="1"/>
              <a:t>клинико-функциональных</a:t>
            </a:r>
            <a:r>
              <a:rPr sz="1200" b="0" dirty="0"/>
              <a:t> </a:t>
            </a:r>
            <a:r>
              <a:rPr sz="1200" b="0" dirty="0" err="1"/>
              <a:t>данных</a:t>
            </a:r>
            <a:r>
              <a:rPr sz="1200" b="0" dirty="0"/>
              <a:t>, в </a:t>
            </a:r>
            <a:r>
              <a:rPr sz="1200" b="0" dirty="0" err="1"/>
              <a:t>зависимости</a:t>
            </a:r>
            <a:r>
              <a:rPr sz="1200" b="0" dirty="0"/>
              <a:t> </a:t>
            </a:r>
            <a:r>
              <a:rPr sz="1200" b="0" dirty="0" err="1"/>
              <a:t>от</a:t>
            </a:r>
            <a:r>
              <a:rPr sz="1200" b="0" dirty="0"/>
              <a:t> </a:t>
            </a:r>
            <a:r>
              <a:rPr sz="1200" b="0" dirty="0" err="1"/>
              <a:t>заболевания</a:t>
            </a:r>
            <a:r>
              <a:rPr sz="1200" b="0" dirty="0"/>
              <a:t> в </a:t>
            </a:r>
            <a:r>
              <a:rPr sz="1200" b="0" dirty="0" err="1"/>
              <a:t>целях</a:t>
            </a:r>
            <a:r>
              <a:rPr sz="1200" b="0" dirty="0"/>
              <a:t> </a:t>
            </a:r>
            <a:r>
              <a:rPr sz="1200" b="0" dirty="0" err="1"/>
              <a:t>проведения</a:t>
            </a:r>
            <a:r>
              <a:rPr sz="1200" b="0" dirty="0"/>
              <a:t> </a:t>
            </a:r>
            <a:r>
              <a:rPr sz="1200" b="0" dirty="0" err="1"/>
              <a:t>медико-социальной</a:t>
            </a:r>
            <a:r>
              <a:rPr sz="1200" b="0" dirty="0"/>
              <a:t> </a:t>
            </a:r>
            <a:r>
              <a:rPr sz="1200" b="0" dirty="0" err="1"/>
              <a:t>экспертизы</a:t>
            </a:r>
            <a:r>
              <a:rPr sz="1200" b="0" dirty="0"/>
              <a:t> </a:t>
            </a:r>
            <a:r>
              <a:rPr sz="1200" b="0" dirty="0" err="1"/>
              <a:t>лица</a:t>
            </a:r>
            <a:r>
              <a:rPr sz="1200" b="0" dirty="0"/>
              <a:t> (</a:t>
            </a:r>
            <a:r>
              <a:rPr sz="1200" b="0" dirty="0" err="1"/>
              <a:t>ребенка</a:t>
            </a:r>
            <a:r>
              <a:rPr sz="1200" b="0" dirty="0"/>
              <a:t>) </a:t>
            </a:r>
            <a:r>
              <a:rPr sz="1200" dirty="0">
                <a:solidFill>
                  <a:srgbClr val="FF0000"/>
                </a:solidFill>
              </a:rPr>
              <a:t>в </a:t>
            </a:r>
            <a:r>
              <a:rPr sz="1200" dirty="0" err="1">
                <a:solidFill>
                  <a:srgbClr val="FF0000"/>
                </a:solidFill>
              </a:rPr>
              <a:t>возрасте</a:t>
            </a:r>
            <a:r>
              <a:rPr sz="1200" dirty="0">
                <a:solidFill>
                  <a:srgbClr val="FF0000"/>
                </a:solidFill>
              </a:rPr>
              <a:t> </a:t>
            </a:r>
            <a:r>
              <a:rPr sz="1200" dirty="0" err="1">
                <a:solidFill>
                  <a:srgbClr val="FF0000"/>
                </a:solidFill>
              </a:rPr>
              <a:t>до</a:t>
            </a:r>
            <a:r>
              <a:rPr sz="1200" dirty="0">
                <a:solidFill>
                  <a:srgbClr val="FF0000"/>
                </a:solidFill>
              </a:rPr>
              <a:t> 18 </a:t>
            </a:r>
            <a:r>
              <a:rPr sz="1200" dirty="0" err="1">
                <a:solidFill>
                  <a:srgbClr val="FF0000"/>
                </a:solidFill>
              </a:rPr>
              <a:t>лет</a:t>
            </a:r>
            <a:endParaRPr sz="1200" dirty="0">
              <a:solidFill>
                <a:srgbClr val="FF0000"/>
              </a:solidFill>
            </a:endParaRPr>
          </a:p>
          <a:p>
            <a:pPr>
              <a:defRPr sz="1300" b="1"/>
            </a:pPr>
            <a:r>
              <a:rPr sz="1200" dirty="0" err="1"/>
              <a:t>Класс</a:t>
            </a:r>
            <a:r>
              <a:rPr sz="1200" dirty="0"/>
              <a:t> VI. </a:t>
            </a:r>
            <a:r>
              <a:rPr sz="1200" b="0" dirty="0" err="1"/>
              <a:t>Болезни</a:t>
            </a:r>
            <a:r>
              <a:rPr sz="1200" b="0" dirty="0"/>
              <a:t> </a:t>
            </a:r>
            <a:r>
              <a:rPr sz="1200" b="0" dirty="0" err="1"/>
              <a:t>нервной</a:t>
            </a:r>
            <a:r>
              <a:rPr sz="1200" b="0" dirty="0"/>
              <a:t> </a:t>
            </a:r>
            <a:r>
              <a:rPr sz="1200" b="0" dirty="0" err="1"/>
              <a:t>системы</a:t>
            </a:r>
            <a:r>
              <a:rPr sz="1200" b="0" dirty="0"/>
              <a:t> (</a:t>
            </a:r>
            <a:r>
              <a:rPr sz="1200" b="0" dirty="0" err="1"/>
              <a:t>приведен</a:t>
            </a:r>
            <a:r>
              <a:rPr sz="1200" b="0" dirty="0"/>
              <a:t> </a:t>
            </a:r>
            <a:r>
              <a:rPr sz="1200" b="0" dirty="0" err="1"/>
              <a:t>общий</a:t>
            </a:r>
            <a:r>
              <a:rPr sz="1200" b="0" dirty="0"/>
              <a:t> </a:t>
            </a:r>
            <a:r>
              <a:rPr sz="1200" b="0" dirty="0" err="1"/>
              <a:t>для</a:t>
            </a:r>
            <a:r>
              <a:rPr sz="1200" b="0" dirty="0"/>
              <a:t> </a:t>
            </a:r>
            <a:r>
              <a:rPr sz="1200" b="0" dirty="0" err="1"/>
              <a:t>всего</a:t>
            </a:r>
            <a:r>
              <a:rPr sz="1200" b="0" dirty="0"/>
              <a:t> </a:t>
            </a:r>
            <a:r>
              <a:rPr sz="1200" b="0" dirty="0" err="1"/>
              <a:t>класса</a:t>
            </a:r>
            <a:r>
              <a:rPr sz="1200" b="0" dirty="0"/>
              <a:t> VI "</a:t>
            </a:r>
            <a:r>
              <a:rPr sz="1200" b="0" dirty="0" err="1"/>
              <a:t>Болезни</a:t>
            </a:r>
            <a:r>
              <a:rPr sz="1200" b="0" dirty="0"/>
              <a:t> </a:t>
            </a:r>
            <a:r>
              <a:rPr sz="1200" b="0" dirty="0" err="1"/>
              <a:t>нервной</a:t>
            </a:r>
            <a:r>
              <a:rPr sz="1200" b="0" dirty="0"/>
              <a:t> </a:t>
            </a:r>
            <a:r>
              <a:rPr sz="1200" b="0" dirty="0" err="1"/>
              <a:t>системы</a:t>
            </a:r>
            <a:r>
              <a:rPr sz="1200" b="0" dirty="0"/>
              <a:t>" </a:t>
            </a:r>
            <a:r>
              <a:rPr sz="1200" b="0" dirty="0" err="1"/>
              <a:t>перечень</a:t>
            </a:r>
            <a:r>
              <a:rPr sz="1200" b="0" dirty="0"/>
              <a:t> </a:t>
            </a:r>
            <a:r>
              <a:rPr sz="1200" b="0" dirty="0" err="1"/>
              <a:t>медицинских</a:t>
            </a:r>
            <a:r>
              <a:rPr sz="1200" b="0" dirty="0"/>
              <a:t> </a:t>
            </a:r>
            <a:r>
              <a:rPr sz="1200" b="0" dirty="0" err="1"/>
              <a:t>обследований</a:t>
            </a:r>
            <a:r>
              <a:rPr sz="1200" b="0" dirty="0"/>
              <a:t>), </a:t>
            </a:r>
            <a:r>
              <a:rPr sz="1200" dirty="0" smtClean="0">
                <a:solidFill>
                  <a:srgbClr val="FF0000"/>
                </a:solidFill>
              </a:rPr>
              <a:t>G00-G99</a:t>
            </a:r>
            <a:endParaRPr lang="ru-RU" sz="1200" dirty="0" smtClean="0">
              <a:solidFill>
                <a:srgbClr val="FF0000"/>
              </a:solidFill>
            </a:endParaRPr>
          </a:p>
          <a:p>
            <a:pPr>
              <a:defRPr sz="1300" b="1"/>
            </a:pPr>
            <a:endParaRPr sz="1200" dirty="0">
              <a:solidFill>
                <a:srgbClr val="FF0000"/>
              </a:solidFill>
            </a:endParaRPr>
          </a:p>
          <a:p>
            <a:pPr>
              <a:defRPr sz="1300" b="1">
                <a:solidFill>
                  <a:srgbClr val="FF0000"/>
                </a:solidFill>
              </a:defRPr>
            </a:pPr>
            <a:r>
              <a:rPr sz="1200" dirty="0" err="1"/>
              <a:t>Перечень</a:t>
            </a:r>
            <a:r>
              <a:rPr sz="1200" dirty="0"/>
              <a:t> </a:t>
            </a:r>
            <a:r>
              <a:rPr sz="1200" dirty="0" err="1"/>
              <a:t>основных</a:t>
            </a:r>
            <a:r>
              <a:rPr sz="1200" dirty="0"/>
              <a:t> </a:t>
            </a:r>
            <a:r>
              <a:rPr sz="1200" dirty="0" err="1">
                <a:solidFill>
                  <a:srgbClr val="000000"/>
                </a:solidFill>
              </a:rPr>
              <a:t>медицинских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/>
              <a:t>обследований</a:t>
            </a:r>
            <a:r>
              <a:rPr sz="1200" dirty="0">
                <a:solidFill>
                  <a:srgbClr val="000000"/>
                </a:solidFill>
              </a:rPr>
              <a:t> (</a:t>
            </a:r>
            <a:r>
              <a:rPr sz="1200" dirty="0" err="1">
                <a:solidFill>
                  <a:srgbClr val="000000"/>
                </a:solidFill>
              </a:rPr>
              <a:t>прием</a:t>
            </a:r>
            <a:r>
              <a:rPr sz="1200" dirty="0">
                <a:solidFill>
                  <a:srgbClr val="000000"/>
                </a:solidFill>
              </a:rPr>
              <a:t> (</a:t>
            </a:r>
            <a:r>
              <a:rPr sz="1200" dirty="0" err="1">
                <a:solidFill>
                  <a:srgbClr val="000000"/>
                </a:solidFill>
              </a:rPr>
              <a:t>осмотр</a:t>
            </a:r>
            <a:r>
              <a:rPr sz="1200" dirty="0">
                <a:solidFill>
                  <a:srgbClr val="000000"/>
                </a:solidFill>
              </a:rPr>
              <a:t>, </a:t>
            </a:r>
            <a:r>
              <a:rPr sz="1200" dirty="0" err="1">
                <a:solidFill>
                  <a:srgbClr val="000000"/>
                </a:solidFill>
              </a:rPr>
              <a:t>консультация</a:t>
            </a:r>
            <a:r>
              <a:rPr sz="1200" dirty="0">
                <a:solidFill>
                  <a:srgbClr val="000000"/>
                </a:solidFill>
              </a:rPr>
              <a:t>) </a:t>
            </a:r>
            <a:r>
              <a:rPr sz="1200" dirty="0" err="1">
                <a:solidFill>
                  <a:srgbClr val="000000"/>
                </a:solidFill>
              </a:rPr>
              <a:t>врача-специалиста</a:t>
            </a:r>
            <a:r>
              <a:rPr sz="1200" dirty="0">
                <a:solidFill>
                  <a:srgbClr val="000000"/>
                </a:solidFill>
              </a:rPr>
              <a:t>, </a:t>
            </a:r>
            <a:r>
              <a:rPr sz="1200" dirty="0" err="1">
                <a:solidFill>
                  <a:srgbClr val="000000"/>
                </a:solidFill>
              </a:rPr>
              <a:t>медицинского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психолога</a:t>
            </a:r>
            <a:r>
              <a:rPr sz="1200" dirty="0">
                <a:solidFill>
                  <a:srgbClr val="000000"/>
                </a:solidFill>
              </a:rPr>
              <a:t>, </a:t>
            </a:r>
            <a:r>
              <a:rPr sz="1200" dirty="0" err="1">
                <a:solidFill>
                  <a:srgbClr val="000000"/>
                </a:solidFill>
              </a:rPr>
              <a:t>лабораторные</a:t>
            </a:r>
            <a:r>
              <a:rPr sz="1200" dirty="0">
                <a:solidFill>
                  <a:srgbClr val="000000"/>
                </a:solidFill>
              </a:rPr>
              <a:t>, </a:t>
            </a:r>
            <a:r>
              <a:rPr sz="1200" dirty="0" err="1">
                <a:solidFill>
                  <a:srgbClr val="000000"/>
                </a:solidFill>
              </a:rPr>
              <a:t>инструментальные</a:t>
            </a:r>
            <a:r>
              <a:rPr sz="1200" dirty="0">
                <a:solidFill>
                  <a:srgbClr val="000000"/>
                </a:solidFill>
              </a:rPr>
              <a:t>, </a:t>
            </a:r>
            <a:r>
              <a:rPr sz="1200" dirty="0" err="1">
                <a:solidFill>
                  <a:srgbClr val="000000"/>
                </a:solidFill>
              </a:rPr>
              <a:t>функциональные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методы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исследования</a:t>
            </a:r>
            <a:r>
              <a:rPr sz="1200" dirty="0">
                <a:solidFill>
                  <a:srgbClr val="000000"/>
                </a:solidFill>
              </a:rPr>
              <a:t>), </a:t>
            </a:r>
            <a:r>
              <a:rPr sz="1200" dirty="0" err="1">
                <a:solidFill>
                  <a:srgbClr val="000000"/>
                </a:solidFill>
              </a:rPr>
              <a:t>включая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сроки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давности</a:t>
            </a:r>
            <a:r>
              <a:rPr sz="1200" dirty="0">
                <a:solidFill>
                  <a:srgbClr val="000000"/>
                </a:solidFill>
              </a:rPr>
              <a:t>, </a:t>
            </a:r>
            <a:r>
              <a:rPr sz="1200" dirty="0" err="1">
                <a:solidFill>
                  <a:srgbClr val="000000"/>
                </a:solidFill>
              </a:rPr>
              <a:t>которые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они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не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должны</a:t>
            </a:r>
            <a:r>
              <a:rPr sz="1200" dirty="0">
                <a:solidFill>
                  <a:srgbClr val="000000"/>
                </a:solidFill>
              </a:rPr>
              <a:t> </a:t>
            </a:r>
            <a:r>
              <a:rPr sz="1200" dirty="0" err="1">
                <a:solidFill>
                  <a:srgbClr val="000000"/>
                </a:solidFill>
              </a:rPr>
              <a:t>превышать</a:t>
            </a:r>
            <a:r>
              <a:rPr sz="1200" dirty="0" smtClean="0">
                <a:solidFill>
                  <a:srgbClr val="000000"/>
                </a:solidFill>
              </a:rPr>
              <a:t>.</a:t>
            </a:r>
            <a:endParaRPr lang="ru-RU" sz="1200" dirty="0" smtClean="0">
              <a:solidFill>
                <a:srgbClr val="000000"/>
              </a:solidFill>
            </a:endParaRPr>
          </a:p>
          <a:p>
            <a:pPr>
              <a:defRPr sz="1300" b="1">
                <a:solidFill>
                  <a:srgbClr val="FF0000"/>
                </a:solidFill>
              </a:defRPr>
            </a:pPr>
            <a:endParaRPr sz="1200" dirty="0"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300"/>
            </a:pPr>
            <a:r>
              <a:rPr sz="1200" dirty="0"/>
              <a:t> </a:t>
            </a:r>
            <a:r>
              <a:rPr lang="ru-RU" sz="1200" dirty="0"/>
              <a:t>Общий (клинический) </a:t>
            </a:r>
            <a:r>
              <a:rPr lang="ru-RU" sz="1200" b="1" dirty="0">
                <a:solidFill>
                  <a:srgbClr val="FF0000"/>
                </a:solidFill>
              </a:rPr>
              <a:t>анализ крови развернутый </a:t>
            </a:r>
            <a:r>
              <a:rPr lang="ru-RU" sz="1200" dirty="0"/>
              <a:t>(действительно 90 календарных дней при первичном направлении, 120 календарных дней при повторном направлении</a:t>
            </a:r>
            <a:r>
              <a:rPr lang="ru-RU" sz="1200" dirty="0" smtClean="0"/>
              <a:t>);</a:t>
            </a:r>
          </a:p>
          <a:p>
            <a:pPr>
              <a:buSzPct val="100000"/>
              <a:buChar char="-"/>
              <a:defRPr sz="1300"/>
            </a:pPr>
            <a:r>
              <a:rPr lang="ru-RU" sz="1200" dirty="0" smtClean="0"/>
              <a:t> Анализ </a:t>
            </a:r>
            <a:r>
              <a:rPr lang="ru-RU" sz="1200" dirty="0"/>
              <a:t>крови </a:t>
            </a:r>
            <a:r>
              <a:rPr lang="ru-RU" sz="1200" b="1" dirty="0">
                <a:solidFill>
                  <a:srgbClr val="FF0000"/>
                </a:solidFill>
              </a:rPr>
              <a:t>биохимический общетерапевтический </a:t>
            </a:r>
            <a:r>
              <a:rPr lang="ru-RU" sz="1200" dirty="0"/>
              <a:t>(набор показателей определяется медицинскими показаниями) (действительно 90 календарных дней при первичном направлении, 120 календарных дней при повторном направлении</a:t>
            </a:r>
            <a:r>
              <a:rPr lang="ru-RU" sz="1200" dirty="0" smtClean="0"/>
              <a:t>);</a:t>
            </a:r>
          </a:p>
          <a:p>
            <a:pPr>
              <a:buSzPct val="100000"/>
              <a:buChar char="-"/>
              <a:defRPr sz="1300"/>
            </a:pPr>
            <a:r>
              <a:rPr lang="ru-RU" sz="1200" dirty="0" smtClean="0"/>
              <a:t> Общий </a:t>
            </a:r>
            <a:r>
              <a:rPr lang="ru-RU" sz="1200" dirty="0"/>
              <a:t>(клинический) </a:t>
            </a:r>
            <a:r>
              <a:rPr lang="ru-RU" sz="1200" b="1" dirty="0">
                <a:solidFill>
                  <a:srgbClr val="FF0000"/>
                </a:solidFill>
              </a:rPr>
              <a:t>анализ мочи </a:t>
            </a:r>
            <a:r>
              <a:rPr lang="ru-RU" sz="1200" dirty="0"/>
              <a:t>(действительно 90 календарных дней при первичном направлении, 120 календарных дней при повторном направлении</a:t>
            </a:r>
            <a:r>
              <a:rPr lang="ru-RU" sz="1200" dirty="0" smtClean="0"/>
              <a:t>);</a:t>
            </a:r>
          </a:p>
          <a:p>
            <a:pPr>
              <a:buSzPct val="100000"/>
              <a:buChar char="-"/>
              <a:defRPr sz="1300"/>
            </a:pPr>
            <a:r>
              <a:rPr lang="ru-RU" sz="1200" dirty="0" smtClean="0"/>
              <a:t> </a:t>
            </a:r>
            <a:r>
              <a:rPr lang="ru-RU" sz="1200" dirty="0" smtClean="0">
                <a:solidFill>
                  <a:schemeClr val="tx1"/>
                </a:solidFill>
              </a:rPr>
              <a:t>Регистрация</a:t>
            </a:r>
            <a:r>
              <a:rPr lang="ru-RU" sz="1200" b="1" dirty="0" smtClean="0">
                <a:solidFill>
                  <a:srgbClr val="FF0000"/>
                </a:solidFill>
              </a:rPr>
              <a:t> </a:t>
            </a:r>
            <a:r>
              <a:rPr lang="ru-RU" sz="1200" b="1" dirty="0">
                <a:solidFill>
                  <a:srgbClr val="FF0000"/>
                </a:solidFill>
              </a:rPr>
              <a:t>электрокардиограммы </a:t>
            </a:r>
            <a:r>
              <a:rPr lang="ru-RU" sz="1200" dirty="0"/>
              <a:t>(действительно 90 календарных дней при первичном направлении, 120 календарных дней при повторном направлении</a:t>
            </a:r>
            <a:r>
              <a:rPr lang="ru-RU" sz="1200" dirty="0" smtClean="0"/>
              <a:t>);</a:t>
            </a:r>
          </a:p>
          <a:p>
            <a:pPr>
              <a:buSzPct val="100000"/>
              <a:buChar char="-"/>
              <a:defRPr sz="1300"/>
            </a:pPr>
            <a:r>
              <a:rPr sz="1200" dirty="0" err="1" smtClean="0"/>
              <a:t>Расшифровка</a:t>
            </a:r>
            <a:r>
              <a:rPr sz="1200" dirty="0"/>
              <a:t>, </a:t>
            </a:r>
            <a:r>
              <a:rPr sz="1200" dirty="0" err="1"/>
              <a:t>описание</a:t>
            </a:r>
            <a:r>
              <a:rPr sz="1200" dirty="0"/>
              <a:t> и </a:t>
            </a:r>
            <a:r>
              <a:rPr sz="1200" dirty="0" err="1"/>
              <a:t>интерпретация</a:t>
            </a:r>
            <a:r>
              <a:rPr sz="1200" dirty="0"/>
              <a:t> </a:t>
            </a:r>
            <a:r>
              <a:rPr sz="1200" dirty="0" err="1">
                <a:solidFill>
                  <a:schemeClr val="tx1"/>
                </a:solidFill>
              </a:rPr>
              <a:t>электрокардиографических</a:t>
            </a:r>
            <a:r>
              <a:rPr sz="1200" dirty="0">
                <a:solidFill>
                  <a:schemeClr val="tx1"/>
                </a:solidFill>
              </a:rPr>
              <a:t> </a:t>
            </a:r>
            <a:r>
              <a:rPr sz="1200" dirty="0" err="1">
                <a:solidFill>
                  <a:schemeClr val="tx1"/>
                </a:solidFill>
              </a:rPr>
              <a:t>данных</a:t>
            </a:r>
            <a:r>
              <a:rPr sz="1200" dirty="0">
                <a:solidFill>
                  <a:schemeClr val="tx1"/>
                </a:solidFill>
              </a:rPr>
              <a:t> </a:t>
            </a:r>
            <a:r>
              <a:rPr sz="1200" dirty="0"/>
              <a:t>(</a:t>
            </a:r>
            <a:r>
              <a:rPr sz="1200" dirty="0" err="1"/>
              <a:t>действительно</a:t>
            </a:r>
            <a:r>
              <a:rPr sz="1200" dirty="0"/>
              <a:t> 90 </a:t>
            </a:r>
            <a:r>
              <a:rPr sz="1200" dirty="0" err="1"/>
              <a:t>календарных</a:t>
            </a:r>
            <a:r>
              <a:rPr sz="1200" dirty="0"/>
              <a:t> </a:t>
            </a:r>
            <a:r>
              <a:rPr sz="1200" dirty="0" err="1"/>
              <a:t>дней</a:t>
            </a:r>
            <a:r>
              <a:rPr sz="1200" dirty="0"/>
              <a:t> </a:t>
            </a:r>
            <a:r>
              <a:rPr sz="1200" dirty="0" err="1"/>
              <a:t>при</a:t>
            </a:r>
            <a:r>
              <a:rPr sz="1200" dirty="0"/>
              <a:t> </a:t>
            </a:r>
            <a:r>
              <a:rPr sz="1200" dirty="0" err="1"/>
              <a:t>первичном</a:t>
            </a:r>
            <a:r>
              <a:rPr sz="1200" dirty="0"/>
              <a:t> </a:t>
            </a:r>
            <a:r>
              <a:rPr sz="1200" dirty="0" err="1"/>
              <a:t>направлении</a:t>
            </a:r>
            <a:r>
              <a:rPr sz="1200" dirty="0"/>
              <a:t>, 120 </a:t>
            </a:r>
            <a:r>
              <a:rPr sz="1200" dirty="0" err="1"/>
              <a:t>календарных</a:t>
            </a:r>
            <a:r>
              <a:rPr sz="1200" dirty="0"/>
              <a:t> </a:t>
            </a:r>
            <a:r>
              <a:rPr sz="1200" dirty="0" err="1"/>
              <a:t>дней</a:t>
            </a:r>
            <a:r>
              <a:rPr sz="1200" dirty="0"/>
              <a:t> </a:t>
            </a:r>
            <a:r>
              <a:rPr sz="1200" dirty="0" err="1"/>
              <a:t>при</a:t>
            </a:r>
            <a:r>
              <a:rPr sz="1200" dirty="0"/>
              <a:t> </a:t>
            </a:r>
            <a:r>
              <a:rPr sz="1200" dirty="0" err="1"/>
              <a:t>повторном</a:t>
            </a:r>
            <a:r>
              <a:rPr sz="1200" dirty="0"/>
              <a:t> </a:t>
            </a:r>
            <a:r>
              <a:rPr sz="1200" dirty="0" err="1"/>
              <a:t>направлении</a:t>
            </a:r>
            <a:r>
              <a:rPr sz="1200" dirty="0"/>
              <a:t>);</a:t>
            </a:r>
          </a:p>
          <a:p>
            <a:pPr>
              <a:buSzPct val="100000"/>
              <a:buChar char="-"/>
              <a:defRPr sz="1300"/>
            </a:pPr>
            <a:r>
              <a:rPr sz="1200" dirty="0"/>
              <a:t> </a:t>
            </a:r>
            <a:r>
              <a:rPr sz="1200" dirty="0" err="1"/>
              <a:t>Измерение</a:t>
            </a:r>
            <a:r>
              <a:rPr sz="1200" dirty="0"/>
              <a:t> </a:t>
            </a:r>
            <a:r>
              <a:rPr sz="1200" b="1" dirty="0" err="1">
                <a:solidFill>
                  <a:srgbClr val="FF0000"/>
                </a:solidFill>
              </a:rPr>
              <a:t>роста</a:t>
            </a:r>
            <a:r>
              <a:rPr sz="1200" dirty="0"/>
              <a:t> (</a:t>
            </a:r>
            <a:r>
              <a:rPr sz="1200" dirty="0" err="1"/>
              <a:t>действительно</a:t>
            </a:r>
            <a:r>
              <a:rPr sz="1200" dirty="0"/>
              <a:t> 1 </a:t>
            </a:r>
            <a:r>
              <a:rPr sz="1200" dirty="0" err="1"/>
              <a:t>год</a:t>
            </a:r>
            <a:r>
              <a:rPr sz="1200" dirty="0"/>
              <a:t>);</a:t>
            </a:r>
          </a:p>
          <a:p>
            <a:pPr>
              <a:buSzPct val="100000"/>
              <a:buChar char="-"/>
              <a:defRPr sz="1300"/>
            </a:pPr>
            <a:r>
              <a:rPr sz="1200" dirty="0"/>
              <a:t> </a:t>
            </a:r>
            <a:r>
              <a:rPr sz="1200" dirty="0" err="1"/>
              <a:t>Измерение</a:t>
            </a:r>
            <a:r>
              <a:rPr sz="1200" dirty="0"/>
              <a:t> </a:t>
            </a:r>
            <a:r>
              <a:rPr sz="1200" b="1" dirty="0" err="1">
                <a:solidFill>
                  <a:srgbClr val="FF0000"/>
                </a:solidFill>
              </a:rPr>
              <a:t>массы</a:t>
            </a:r>
            <a:r>
              <a:rPr sz="1200" b="1" dirty="0">
                <a:solidFill>
                  <a:srgbClr val="FF0000"/>
                </a:solidFill>
              </a:rPr>
              <a:t> </a:t>
            </a:r>
            <a:r>
              <a:rPr sz="1200" b="1" dirty="0" err="1">
                <a:solidFill>
                  <a:srgbClr val="FF0000"/>
                </a:solidFill>
              </a:rPr>
              <a:t>тела</a:t>
            </a:r>
            <a:r>
              <a:rPr sz="1200" b="1" dirty="0">
                <a:solidFill>
                  <a:srgbClr val="FF0000"/>
                </a:solidFill>
              </a:rPr>
              <a:t> </a:t>
            </a:r>
            <a:r>
              <a:rPr sz="1200" dirty="0"/>
              <a:t>(</a:t>
            </a:r>
            <a:r>
              <a:rPr sz="1200" dirty="0" err="1"/>
              <a:t>действительно</a:t>
            </a:r>
            <a:r>
              <a:rPr sz="1200" dirty="0"/>
              <a:t> 120 </a:t>
            </a:r>
            <a:r>
              <a:rPr sz="1200" dirty="0" err="1"/>
              <a:t>календарных</a:t>
            </a:r>
            <a:r>
              <a:rPr sz="1200" dirty="0"/>
              <a:t> </a:t>
            </a:r>
            <a:r>
              <a:rPr sz="1200" dirty="0" err="1"/>
              <a:t>дней</a:t>
            </a:r>
            <a:r>
              <a:rPr sz="1200" dirty="0"/>
              <a:t>); </a:t>
            </a:r>
          </a:p>
          <a:p>
            <a:pPr>
              <a:buSzPct val="100000"/>
              <a:buChar char="-"/>
              <a:defRPr sz="1300"/>
            </a:pPr>
            <a:r>
              <a:rPr sz="1200" dirty="0"/>
              <a:t> </a:t>
            </a:r>
            <a:r>
              <a:rPr sz="1200" dirty="0" err="1"/>
              <a:t>Прием</a:t>
            </a:r>
            <a:r>
              <a:rPr sz="1200" dirty="0"/>
              <a:t> (</a:t>
            </a:r>
            <a:r>
              <a:rPr sz="1200" dirty="0" err="1"/>
              <a:t>осмотр</a:t>
            </a:r>
            <a:r>
              <a:rPr sz="1200" dirty="0"/>
              <a:t>, </a:t>
            </a:r>
            <a:r>
              <a:rPr sz="1200" dirty="0" err="1"/>
              <a:t>консультация</a:t>
            </a:r>
            <a:r>
              <a:rPr sz="1200" dirty="0"/>
              <a:t>) </a:t>
            </a:r>
            <a:r>
              <a:rPr sz="1200" b="1" dirty="0" err="1">
                <a:solidFill>
                  <a:srgbClr val="FF0000"/>
                </a:solidFill>
              </a:rPr>
              <a:t>врача-невролога</a:t>
            </a:r>
            <a:r>
              <a:rPr sz="1200" dirty="0"/>
              <a:t> </a:t>
            </a:r>
            <a:r>
              <a:rPr sz="1200" dirty="0" err="1"/>
              <a:t>первичный</a:t>
            </a:r>
            <a:r>
              <a:rPr sz="1200" dirty="0"/>
              <a:t> (</a:t>
            </a:r>
            <a:r>
              <a:rPr sz="1200" dirty="0" err="1"/>
              <a:t>действительно</a:t>
            </a:r>
            <a:r>
              <a:rPr sz="1200" dirty="0"/>
              <a:t> 90 </a:t>
            </a:r>
            <a:r>
              <a:rPr sz="1200" dirty="0" err="1"/>
              <a:t>календарных</a:t>
            </a:r>
            <a:r>
              <a:rPr sz="1200" dirty="0"/>
              <a:t> </a:t>
            </a:r>
            <a:r>
              <a:rPr sz="1200" dirty="0" err="1"/>
              <a:t>дней</a:t>
            </a:r>
            <a:r>
              <a:rPr sz="1200" dirty="0"/>
              <a:t> </a:t>
            </a:r>
            <a:r>
              <a:rPr sz="1200" dirty="0" err="1"/>
              <a:t>при</a:t>
            </a:r>
            <a:r>
              <a:rPr sz="1200" dirty="0"/>
              <a:t> </a:t>
            </a:r>
            <a:r>
              <a:rPr sz="1200" dirty="0" err="1"/>
              <a:t>первичном</a:t>
            </a:r>
            <a:r>
              <a:rPr sz="1200" dirty="0"/>
              <a:t> </a:t>
            </a:r>
            <a:r>
              <a:rPr sz="1200" dirty="0" err="1"/>
              <a:t>направлении</a:t>
            </a:r>
            <a:r>
              <a:rPr sz="1200" dirty="0"/>
              <a:t>, 120 </a:t>
            </a:r>
            <a:r>
              <a:rPr sz="1200" dirty="0" err="1"/>
              <a:t>календарных</a:t>
            </a:r>
            <a:r>
              <a:rPr sz="1200" dirty="0"/>
              <a:t> </a:t>
            </a:r>
            <a:r>
              <a:rPr sz="1200" dirty="0" err="1"/>
              <a:t>дней</a:t>
            </a:r>
            <a:r>
              <a:rPr sz="1200" dirty="0"/>
              <a:t> </a:t>
            </a:r>
            <a:r>
              <a:rPr sz="1200" dirty="0" err="1"/>
              <a:t>при</a:t>
            </a:r>
            <a:r>
              <a:rPr sz="1200" dirty="0"/>
              <a:t> </a:t>
            </a:r>
            <a:r>
              <a:rPr sz="1200" dirty="0" err="1"/>
              <a:t>повторном</a:t>
            </a:r>
            <a:r>
              <a:rPr sz="1200" dirty="0"/>
              <a:t> </a:t>
            </a:r>
            <a:r>
              <a:rPr sz="1200" dirty="0" err="1"/>
              <a:t>направлении</a:t>
            </a:r>
            <a:r>
              <a:rPr sz="1200" dirty="0" smtClean="0"/>
              <a:t>);</a:t>
            </a:r>
            <a:endParaRPr lang="ru-RU" sz="1200" dirty="0" smtClean="0"/>
          </a:p>
        </p:txBody>
      </p:sp>
      <p:sp>
        <p:nvSpPr>
          <p:cNvPr id="10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4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895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96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897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898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899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sp>
        <p:nvSpPr>
          <p:cNvPr id="900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01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37126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300"/>
            </a:pPr>
            <a:r>
              <a:t>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</a:t>
            </a:r>
          </a:p>
          <a:p>
            <a:pPr>
              <a:defRPr sz="1300" b="1"/>
            </a:pPr>
            <a:r>
              <a:t>Раздел II. </a:t>
            </a:r>
            <a:r>
              <a:rPr b="0"/>
              <a:t>Перечень медицинских обследований, необходимых для получения клинико-функциональных данных, в зависимости от заболевания в целях проведения медико-социальной экспертизы лица (ребенка) </a:t>
            </a:r>
            <a:r>
              <a:rPr>
                <a:solidFill>
                  <a:srgbClr val="FF0000"/>
                </a:solidFill>
              </a:rPr>
              <a:t>в возрасте до 18 лет</a:t>
            </a:r>
          </a:p>
          <a:p>
            <a:pPr>
              <a:defRPr sz="1300" b="1"/>
            </a:pPr>
            <a:r>
              <a:t>Класс VI. </a:t>
            </a:r>
            <a:r>
              <a:rPr b="0"/>
              <a:t>Болезни нервной системы (приведен общий для всего класса VI "Болезни нервной системы" перечень медицинских обследований), </a:t>
            </a:r>
            <a:r>
              <a:rPr>
                <a:solidFill>
                  <a:srgbClr val="FF0000"/>
                </a:solidFill>
              </a:rPr>
              <a:t>G40-G47</a:t>
            </a:r>
          </a:p>
          <a:p>
            <a:pPr>
              <a:defRPr sz="1300"/>
            </a:pPr>
            <a:endParaRPr>
              <a:solidFill>
                <a:srgbClr val="FF0000"/>
              </a:solidFill>
            </a:endParaRPr>
          </a:p>
          <a:p>
            <a:pPr>
              <a:defRPr sz="1300" b="1">
                <a:solidFill>
                  <a:srgbClr val="FF0000"/>
                </a:solidFill>
              </a:defRPr>
            </a:pPr>
            <a:r>
              <a:t>Перечень основных </a:t>
            </a:r>
            <a:r>
              <a:rPr>
                <a:solidFill>
                  <a:srgbClr val="000000"/>
                </a:solidFill>
              </a:rPr>
              <a:t>медицинских </a:t>
            </a:r>
            <a:r>
              <a:t>обследований</a:t>
            </a:r>
            <a:r>
              <a:rPr>
                <a:solidFill>
                  <a:srgbClr val="000000"/>
                </a:solidFill>
              </a:rPr>
              <a:t> (прием (осмотр, консультация) врача-специалиста, медицинского психолога, лабораторные, инструментальные, функциональные методы исследования), включая сроки давности, которые они не должны превышать.</a:t>
            </a:r>
          </a:p>
          <a:p>
            <a:pPr>
              <a:defRPr sz="1300" b="1"/>
            </a:pPr>
            <a:endParaRPr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300"/>
            </a:pPr>
            <a:r>
              <a:t>  </a:t>
            </a:r>
            <a:r>
              <a:rPr b="1">
                <a:solidFill>
                  <a:srgbClr val="FF0000"/>
                </a:solidFill>
              </a:rPr>
              <a:t>ЭЭГ</a:t>
            </a:r>
            <a:r>
              <a:t> (действительно 90 календарных дней при первичном направлении, 120 календарных дней при повторном направлении);</a:t>
            </a:r>
          </a:p>
          <a:p>
            <a:pPr>
              <a:buSzPct val="100000"/>
              <a:buChar char="-"/>
              <a:defRPr sz="13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МРТ головного мозга </a:t>
            </a:r>
            <a:r>
              <a:t>(действительно 180 календарных дней при первичном направлении, 1 год при повторном направлении) или</a:t>
            </a:r>
          </a:p>
          <a:p>
            <a:pPr>
              <a:defRPr sz="1300" b="1">
                <a:solidFill>
                  <a:srgbClr val="FF0000"/>
                </a:solidFill>
              </a:defRPr>
            </a:pPr>
            <a:r>
              <a:t>Компьютерная томография головного мозга </a:t>
            </a:r>
            <a:r>
              <a:rPr b="0">
                <a:solidFill>
                  <a:srgbClr val="000000"/>
                </a:solidFill>
              </a:rPr>
              <a:t>(действительно 180 календарных дней при первичном направлении, 1 год при повторном направлении);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3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04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05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06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07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08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sp>
        <p:nvSpPr>
          <p:cNvPr id="909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52629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/>
            </a:pPr>
            <a:r>
              <a:rPr dirty="0" err="1"/>
              <a:t>Перечень</a:t>
            </a:r>
            <a:r>
              <a:rPr dirty="0"/>
              <a:t> </a:t>
            </a:r>
            <a:r>
              <a:rPr dirty="0" err="1"/>
              <a:t>медицинских</a:t>
            </a:r>
            <a:r>
              <a:rPr dirty="0"/>
              <a:t> </a:t>
            </a:r>
            <a:r>
              <a:rPr dirty="0" err="1"/>
              <a:t>обследований</a:t>
            </a:r>
            <a:r>
              <a:rPr dirty="0"/>
              <a:t>, </a:t>
            </a:r>
            <a:r>
              <a:rPr dirty="0" err="1"/>
              <a:t>необходимых</a:t>
            </a:r>
            <a:r>
              <a:rPr dirty="0"/>
              <a:t> </a:t>
            </a:r>
            <a:r>
              <a:rPr dirty="0" err="1"/>
              <a:t>для</a:t>
            </a:r>
            <a:r>
              <a:rPr dirty="0"/>
              <a:t> </a:t>
            </a:r>
            <a:r>
              <a:rPr dirty="0" err="1"/>
              <a:t>получения</a:t>
            </a:r>
            <a:r>
              <a:rPr dirty="0"/>
              <a:t> </a:t>
            </a:r>
            <a:r>
              <a:rPr dirty="0" err="1"/>
              <a:t>клинико-функциональных</a:t>
            </a:r>
            <a:r>
              <a:rPr dirty="0"/>
              <a:t> </a:t>
            </a:r>
            <a:r>
              <a:rPr dirty="0" err="1"/>
              <a:t>данных</a:t>
            </a:r>
            <a:r>
              <a:rPr dirty="0"/>
              <a:t> в </a:t>
            </a:r>
            <a:r>
              <a:rPr dirty="0" err="1"/>
              <a:t>зависимости</a:t>
            </a:r>
            <a:r>
              <a:rPr dirty="0"/>
              <a:t> </a:t>
            </a:r>
            <a:r>
              <a:rPr dirty="0" err="1"/>
              <a:t>от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 в </a:t>
            </a:r>
            <a:r>
              <a:rPr dirty="0" err="1"/>
              <a:t>целях</a:t>
            </a:r>
            <a:r>
              <a:rPr dirty="0"/>
              <a:t> </a:t>
            </a:r>
            <a:r>
              <a:rPr dirty="0" err="1"/>
              <a:t>проведения</a:t>
            </a:r>
            <a:r>
              <a:rPr dirty="0"/>
              <a:t> </a:t>
            </a:r>
            <a:r>
              <a:rPr dirty="0" err="1"/>
              <a:t>медико-социальной</a:t>
            </a:r>
            <a:r>
              <a:rPr dirty="0"/>
              <a:t> </a:t>
            </a:r>
            <a:r>
              <a:rPr dirty="0" err="1"/>
              <a:t>экспертизы</a:t>
            </a:r>
            <a:r>
              <a:rPr dirty="0"/>
              <a:t>.</a:t>
            </a:r>
          </a:p>
          <a:p>
            <a:pPr>
              <a:defRPr sz="1200" b="1"/>
            </a:pPr>
            <a:r>
              <a:rPr dirty="0" err="1"/>
              <a:t>Раздел</a:t>
            </a:r>
            <a:r>
              <a:rPr dirty="0"/>
              <a:t> II. </a:t>
            </a:r>
            <a:r>
              <a:rPr b="0" dirty="0" err="1"/>
              <a:t>Перечень</a:t>
            </a:r>
            <a:r>
              <a:rPr b="0" dirty="0"/>
              <a:t> </a:t>
            </a:r>
            <a:r>
              <a:rPr b="0" dirty="0" err="1"/>
              <a:t>медицинских</a:t>
            </a:r>
            <a:r>
              <a:rPr b="0" dirty="0"/>
              <a:t> </a:t>
            </a:r>
            <a:r>
              <a:rPr b="0" dirty="0" err="1"/>
              <a:t>обследований</a:t>
            </a:r>
            <a:r>
              <a:rPr b="0" dirty="0"/>
              <a:t>, </a:t>
            </a:r>
            <a:r>
              <a:rPr b="0" dirty="0" err="1"/>
              <a:t>необходимых</a:t>
            </a:r>
            <a:r>
              <a:rPr b="0" dirty="0"/>
              <a:t> </a:t>
            </a:r>
            <a:r>
              <a:rPr b="0" dirty="0" err="1"/>
              <a:t>для</a:t>
            </a:r>
            <a:r>
              <a:rPr b="0" dirty="0"/>
              <a:t> </a:t>
            </a:r>
            <a:r>
              <a:rPr b="0" dirty="0" err="1"/>
              <a:t>получения</a:t>
            </a:r>
            <a:r>
              <a:rPr b="0" dirty="0"/>
              <a:t> </a:t>
            </a:r>
            <a:r>
              <a:rPr b="0" dirty="0" err="1"/>
              <a:t>клинико-функциональных</a:t>
            </a:r>
            <a:r>
              <a:rPr b="0" dirty="0"/>
              <a:t> </a:t>
            </a:r>
            <a:r>
              <a:rPr b="0" dirty="0" err="1"/>
              <a:t>данных</a:t>
            </a:r>
            <a:r>
              <a:rPr b="0" dirty="0"/>
              <a:t>, в </a:t>
            </a:r>
            <a:r>
              <a:rPr b="0" dirty="0" err="1"/>
              <a:t>зависимости</a:t>
            </a:r>
            <a:r>
              <a:rPr b="0" dirty="0"/>
              <a:t> </a:t>
            </a:r>
            <a:r>
              <a:rPr b="0" dirty="0" err="1"/>
              <a:t>от</a:t>
            </a:r>
            <a:r>
              <a:rPr b="0" dirty="0"/>
              <a:t> </a:t>
            </a:r>
            <a:r>
              <a:rPr b="0" dirty="0" err="1"/>
              <a:t>заболевания</a:t>
            </a:r>
            <a:r>
              <a:rPr b="0" dirty="0"/>
              <a:t> в </a:t>
            </a:r>
            <a:r>
              <a:rPr b="0" dirty="0" err="1"/>
              <a:t>целях</a:t>
            </a:r>
            <a:r>
              <a:rPr b="0" dirty="0"/>
              <a:t> </a:t>
            </a:r>
            <a:r>
              <a:rPr b="0" dirty="0" err="1"/>
              <a:t>проведения</a:t>
            </a:r>
            <a:r>
              <a:rPr b="0" dirty="0"/>
              <a:t> </a:t>
            </a:r>
            <a:r>
              <a:rPr b="0" dirty="0" err="1"/>
              <a:t>медико-социальной</a:t>
            </a:r>
            <a:r>
              <a:rPr b="0" dirty="0"/>
              <a:t> </a:t>
            </a:r>
            <a:r>
              <a:rPr b="0" dirty="0" err="1"/>
              <a:t>экспертизы</a:t>
            </a:r>
            <a:r>
              <a:rPr b="0" dirty="0"/>
              <a:t> </a:t>
            </a:r>
            <a:r>
              <a:rPr b="0" dirty="0" err="1"/>
              <a:t>лица</a:t>
            </a:r>
            <a:r>
              <a:rPr b="0" dirty="0"/>
              <a:t> (</a:t>
            </a:r>
            <a:r>
              <a:rPr b="0" dirty="0" err="1"/>
              <a:t>ребенка</a:t>
            </a:r>
            <a:r>
              <a:rPr b="0" dirty="0"/>
              <a:t>) </a:t>
            </a:r>
            <a:r>
              <a:rPr dirty="0">
                <a:solidFill>
                  <a:srgbClr val="FF0000"/>
                </a:solidFill>
              </a:rPr>
              <a:t>в </a:t>
            </a:r>
            <a:r>
              <a:rPr dirty="0" err="1">
                <a:solidFill>
                  <a:srgbClr val="FF0000"/>
                </a:solidFill>
              </a:rPr>
              <a:t>возрасте</a:t>
            </a:r>
            <a:r>
              <a:rPr dirty="0">
                <a:solidFill>
                  <a:srgbClr val="FF0000"/>
                </a:solidFill>
              </a:rPr>
              <a:t> </a:t>
            </a:r>
            <a:r>
              <a:rPr dirty="0" err="1">
                <a:solidFill>
                  <a:srgbClr val="FF0000"/>
                </a:solidFill>
              </a:rPr>
              <a:t>до</a:t>
            </a:r>
            <a:r>
              <a:rPr dirty="0">
                <a:solidFill>
                  <a:srgbClr val="FF0000"/>
                </a:solidFill>
              </a:rPr>
              <a:t> 18 </a:t>
            </a:r>
            <a:r>
              <a:rPr dirty="0" err="1">
                <a:solidFill>
                  <a:srgbClr val="FF0000"/>
                </a:solidFill>
              </a:rPr>
              <a:t>лет</a:t>
            </a:r>
            <a:endParaRPr dirty="0">
              <a:solidFill>
                <a:srgbClr val="FF0000"/>
              </a:solidFill>
            </a:endParaRPr>
          </a:p>
          <a:p>
            <a:pPr>
              <a:defRPr sz="1200" b="1"/>
            </a:pPr>
            <a:r>
              <a:rPr dirty="0" err="1"/>
              <a:t>Класс</a:t>
            </a:r>
            <a:r>
              <a:rPr dirty="0"/>
              <a:t> VI. </a:t>
            </a:r>
            <a:r>
              <a:rPr b="0" dirty="0" err="1"/>
              <a:t>Болезни</a:t>
            </a:r>
            <a:r>
              <a:rPr b="0" dirty="0"/>
              <a:t> </a:t>
            </a:r>
            <a:r>
              <a:rPr b="0" dirty="0" err="1"/>
              <a:t>нервной</a:t>
            </a:r>
            <a:r>
              <a:rPr b="0" dirty="0"/>
              <a:t> </a:t>
            </a:r>
            <a:r>
              <a:rPr b="0" dirty="0" err="1"/>
              <a:t>системы</a:t>
            </a:r>
            <a:r>
              <a:rPr b="0" dirty="0"/>
              <a:t> (</a:t>
            </a:r>
            <a:r>
              <a:rPr b="0" dirty="0" err="1"/>
              <a:t>приведен</a:t>
            </a:r>
            <a:r>
              <a:rPr b="0" dirty="0"/>
              <a:t> </a:t>
            </a:r>
            <a:r>
              <a:rPr b="0" dirty="0" err="1"/>
              <a:t>общий</a:t>
            </a:r>
            <a:r>
              <a:rPr b="0" dirty="0"/>
              <a:t> </a:t>
            </a:r>
            <a:r>
              <a:rPr b="0" dirty="0" err="1"/>
              <a:t>для</a:t>
            </a:r>
            <a:r>
              <a:rPr b="0" dirty="0"/>
              <a:t> </a:t>
            </a:r>
            <a:r>
              <a:rPr b="0" dirty="0" err="1"/>
              <a:t>всего</a:t>
            </a:r>
            <a:r>
              <a:rPr b="0" dirty="0"/>
              <a:t> </a:t>
            </a:r>
            <a:r>
              <a:rPr b="0" dirty="0" err="1"/>
              <a:t>класса</a:t>
            </a:r>
            <a:r>
              <a:rPr b="0" dirty="0"/>
              <a:t> VI "</a:t>
            </a:r>
            <a:r>
              <a:rPr b="0" dirty="0" err="1"/>
              <a:t>Болезни</a:t>
            </a:r>
            <a:r>
              <a:rPr b="0" dirty="0"/>
              <a:t> </a:t>
            </a:r>
            <a:r>
              <a:rPr b="0" dirty="0" err="1"/>
              <a:t>нервной</a:t>
            </a:r>
            <a:r>
              <a:rPr b="0" dirty="0"/>
              <a:t> </a:t>
            </a:r>
            <a:r>
              <a:rPr b="0" dirty="0" err="1"/>
              <a:t>системы</a:t>
            </a:r>
            <a:r>
              <a:rPr b="0" dirty="0"/>
              <a:t>" </a:t>
            </a:r>
            <a:r>
              <a:rPr b="0" dirty="0" err="1"/>
              <a:t>перечень</a:t>
            </a:r>
            <a:r>
              <a:rPr b="0" dirty="0"/>
              <a:t> </a:t>
            </a:r>
            <a:r>
              <a:rPr b="0" dirty="0" err="1"/>
              <a:t>медицинских</a:t>
            </a:r>
            <a:r>
              <a:rPr b="0" dirty="0"/>
              <a:t> </a:t>
            </a:r>
            <a:r>
              <a:rPr b="0" dirty="0" err="1"/>
              <a:t>обследований</a:t>
            </a:r>
            <a:r>
              <a:rPr b="0" dirty="0"/>
              <a:t>),</a:t>
            </a:r>
            <a:r>
              <a:rPr dirty="0">
                <a:solidFill>
                  <a:srgbClr val="FF0000"/>
                </a:solidFill>
              </a:rPr>
              <a:t> G00-G99</a:t>
            </a:r>
          </a:p>
          <a:p>
            <a:pPr>
              <a:defRPr sz="1200"/>
            </a:pPr>
            <a:endParaRPr dirty="0">
              <a:solidFill>
                <a:srgbClr val="FF0000"/>
              </a:solidFill>
            </a:endParaRPr>
          </a:p>
          <a:p>
            <a:pPr>
              <a:defRPr sz="1200" b="1">
                <a:solidFill>
                  <a:srgbClr val="FF0000"/>
                </a:solidFill>
              </a:defRPr>
            </a:pPr>
            <a:r>
              <a:rPr dirty="0" err="1"/>
              <a:t>Перечень</a:t>
            </a:r>
            <a:r>
              <a:rPr dirty="0"/>
              <a:t> </a:t>
            </a:r>
            <a:r>
              <a:rPr dirty="0" err="1"/>
              <a:t>дополнительных</a:t>
            </a:r>
            <a:r>
              <a:rPr dirty="0"/>
              <a:t> </a:t>
            </a:r>
            <a:r>
              <a:rPr dirty="0" err="1">
                <a:solidFill>
                  <a:srgbClr val="000000"/>
                </a:solidFill>
              </a:rPr>
              <a:t>медицинских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/>
              <a:t>обследований</a:t>
            </a:r>
            <a:r>
              <a:rPr dirty="0">
                <a:solidFill>
                  <a:srgbClr val="000000"/>
                </a:solidFill>
              </a:rPr>
              <a:t> (</a:t>
            </a:r>
            <a:r>
              <a:rPr dirty="0" err="1">
                <a:solidFill>
                  <a:srgbClr val="000000"/>
                </a:solidFill>
              </a:rPr>
              <a:t>прием</a:t>
            </a:r>
            <a:r>
              <a:rPr dirty="0">
                <a:solidFill>
                  <a:srgbClr val="000000"/>
                </a:solidFill>
              </a:rPr>
              <a:t> (</a:t>
            </a:r>
            <a:r>
              <a:rPr dirty="0" err="1">
                <a:solidFill>
                  <a:srgbClr val="000000"/>
                </a:solidFill>
              </a:rPr>
              <a:t>осмотр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консультация</a:t>
            </a:r>
            <a:r>
              <a:rPr dirty="0">
                <a:solidFill>
                  <a:srgbClr val="000000"/>
                </a:solidFill>
              </a:rPr>
              <a:t>) </a:t>
            </a:r>
            <a:r>
              <a:rPr dirty="0" err="1">
                <a:solidFill>
                  <a:srgbClr val="000000"/>
                </a:solidFill>
              </a:rPr>
              <a:t>врача-специалиста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медицинского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психолога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лабораторные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инструментальные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функциональные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методы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исследования</a:t>
            </a:r>
            <a:r>
              <a:rPr dirty="0">
                <a:solidFill>
                  <a:srgbClr val="000000"/>
                </a:solidFill>
              </a:rPr>
              <a:t>), </a:t>
            </a:r>
            <a:r>
              <a:rPr dirty="0" err="1">
                <a:solidFill>
                  <a:srgbClr val="000000"/>
                </a:solidFill>
              </a:rPr>
              <a:t>включая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сроки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давности</a:t>
            </a:r>
            <a:r>
              <a:rPr dirty="0">
                <a:solidFill>
                  <a:srgbClr val="000000"/>
                </a:solidFill>
              </a:rPr>
              <a:t>, </a:t>
            </a:r>
            <a:r>
              <a:rPr dirty="0" err="1">
                <a:solidFill>
                  <a:srgbClr val="000000"/>
                </a:solidFill>
              </a:rPr>
              <a:t>которые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они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не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должны</a:t>
            </a:r>
            <a:r>
              <a:rPr dirty="0">
                <a:solidFill>
                  <a:srgbClr val="000000"/>
                </a:solidFill>
              </a:rPr>
              <a:t> </a:t>
            </a:r>
            <a:r>
              <a:rPr dirty="0" err="1">
                <a:solidFill>
                  <a:srgbClr val="000000"/>
                </a:solidFill>
              </a:rPr>
              <a:t>превышать</a:t>
            </a:r>
            <a:r>
              <a:rPr dirty="0">
                <a:solidFill>
                  <a:srgbClr val="000000"/>
                </a:solidFill>
              </a:rPr>
              <a:t>.</a:t>
            </a:r>
          </a:p>
          <a:p>
            <a:pPr>
              <a:buSzPct val="100000"/>
              <a:defRPr sz="1200"/>
            </a:pPr>
            <a:endParaRPr lang="ru-RU" dirty="0" smtClean="0"/>
          </a:p>
          <a:p>
            <a:pPr>
              <a:buSzPct val="100000"/>
              <a:buChar char="-"/>
              <a:defRPr sz="1200"/>
            </a:pPr>
            <a:r>
              <a:rPr lang="ru-RU" dirty="0" smtClean="0"/>
              <a:t> Прием </a:t>
            </a:r>
            <a:r>
              <a:rPr lang="ru-RU" dirty="0"/>
              <a:t>(осмотр, консультация) врача-</a:t>
            </a:r>
            <a:r>
              <a:rPr lang="ru-RU" b="1" dirty="0">
                <a:solidFill>
                  <a:srgbClr val="FF0000"/>
                </a:solidFill>
              </a:rPr>
              <a:t>педиатра</a:t>
            </a:r>
            <a:r>
              <a:rPr lang="ru-RU" dirty="0"/>
              <a:t> первичный (действительно 90 календарных дней при первичном направлении, 120 календарных дней при повторном направлении</a:t>
            </a:r>
            <a:r>
              <a:rPr lang="ru-RU" dirty="0" smtClean="0"/>
              <a:t>);</a:t>
            </a:r>
          </a:p>
          <a:p>
            <a:pPr>
              <a:buSzPct val="100000"/>
              <a:buChar char="-"/>
              <a:defRPr sz="1200"/>
            </a:pPr>
            <a:r>
              <a:rPr lang="ru-RU" dirty="0" smtClean="0"/>
              <a:t> Прием </a:t>
            </a:r>
            <a:r>
              <a:rPr lang="ru-RU" dirty="0"/>
              <a:t>(осмотр, консультация) врача-</a:t>
            </a:r>
            <a:r>
              <a:rPr lang="ru-RU" b="1" dirty="0">
                <a:solidFill>
                  <a:srgbClr val="FF0000"/>
                </a:solidFill>
              </a:rPr>
              <a:t>психиатра</a:t>
            </a:r>
            <a:r>
              <a:rPr lang="ru-RU" dirty="0"/>
              <a:t> детского участкового первичный при нарушении психических функций (действительно 90 календарных дней при первичном направлении, 120 календарных дней при повторном направлении</a:t>
            </a:r>
            <a:r>
              <a:rPr lang="ru-RU" dirty="0" smtClean="0"/>
              <a:t>); или</a:t>
            </a:r>
          </a:p>
          <a:p>
            <a:pPr>
              <a:buSzPct val="100000"/>
              <a:buChar char="-"/>
              <a:defRPr sz="1200"/>
            </a:pPr>
            <a:r>
              <a:rPr lang="ru-RU" dirty="0" smtClean="0"/>
              <a:t> Прием </a:t>
            </a:r>
            <a:r>
              <a:rPr lang="ru-RU" dirty="0"/>
              <a:t>(осмотр, консультация) врача-психиатра детского первичный при нарушении психических функций (действительно 90 календарных дней при первичном направлении, 120 календарных дней при повторном направлении</a:t>
            </a:r>
            <a:r>
              <a:rPr lang="ru-RU" dirty="0" smtClean="0"/>
              <a:t>); или</a:t>
            </a:r>
          </a:p>
          <a:p>
            <a:pPr>
              <a:buSzPct val="100000"/>
              <a:buChar char="-"/>
              <a:defRPr sz="1200"/>
            </a:pPr>
            <a:r>
              <a:rPr lang="ru-RU" dirty="0" smtClean="0"/>
              <a:t> Прием </a:t>
            </a:r>
            <a:r>
              <a:rPr lang="ru-RU" dirty="0"/>
              <a:t>(осмотр, консультация) врача-психиатра подросткового первичный при нарушении психических функций для лиц 15 лет и старше (действительно 90 календарных дней при первичном направлении, 120 календарных дней при повторном направлении</a:t>
            </a:r>
            <a:r>
              <a:rPr lang="ru-RU" dirty="0" smtClean="0"/>
              <a:t>); или</a:t>
            </a:r>
          </a:p>
          <a:p>
            <a:pPr>
              <a:buSzPct val="100000"/>
              <a:buChar char="-"/>
              <a:defRPr sz="1200"/>
            </a:pPr>
            <a:r>
              <a:rPr lang="ru-RU" dirty="0" smtClean="0"/>
              <a:t> Прием </a:t>
            </a:r>
            <a:r>
              <a:rPr lang="ru-RU" dirty="0"/>
              <a:t>(осмотр, консультация) врача-психиатра подросткового участкового первичный для лиц 15 лет и старше при нарушении психических функций (действительно 90 календарных дней при первичном направлении, 120 календарных дней при повторном направлении</a:t>
            </a:r>
            <a:r>
              <a:rPr lang="ru-RU" dirty="0" smtClean="0"/>
              <a:t>);</a:t>
            </a:r>
          </a:p>
          <a:p>
            <a:pPr>
              <a:buSzPct val="100000"/>
              <a:buChar char="-"/>
              <a:defRPr sz="1200"/>
            </a:pPr>
            <a:r>
              <a:rPr lang="ru-RU" dirty="0" smtClean="0"/>
              <a:t> Прием </a:t>
            </a:r>
            <a:r>
              <a:rPr lang="ru-RU" dirty="0"/>
              <a:t>(тестирование, консультация) </a:t>
            </a:r>
            <a:r>
              <a:rPr lang="ru-RU" b="1" dirty="0">
                <a:solidFill>
                  <a:srgbClr val="FF0000"/>
                </a:solidFill>
              </a:rPr>
              <a:t>медицинского психолога </a:t>
            </a:r>
            <a:r>
              <a:rPr lang="ru-RU" dirty="0"/>
              <a:t>первичный при нарушении психических функций по направлению врача-психиатра детского или врача-психиатра детского участкового, или врача-психиатра подросткового, или врача-психиатра подросткового участкового (действительно 90 календарных дней при первичном направлении, 120 календарных дней при повторном направлении</a:t>
            </a:r>
            <a:r>
              <a:rPr lang="ru-RU" dirty="0" smtClean="0"/>
              <a:t>);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2191938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3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04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05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06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07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08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sp>
        <p:nvSpPr>
          <p:cNvPr id="909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52013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200"/>
            </a:pPr>
            <a:r>
              <a:t>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</a:t>
            </a:r>
          </a:p>
          <a:p>
            <a:pPr>
              <a:defRPr sz="1200" b="1"/>
            </a:pPr>
            <a:r>
              <a:t>Раздел II. </a:t>
            </a:r>
            <a:r>
              <a:rPr b="0"/>
              <a:t>Перечень медицинских обследований, необходимых для получения клинико-функциональных данных, в зависимости от заболевания в целях проведения медико-социальной экспертизы лица (ребенка) </a:t>
            </a:r>
            <a:r>
              <a:rPr>
                <a:solidFill>
                  <a:srgbClr val="FF0000"/>
                </a:solidFill>
              </a:rPr>
              <a:t>в возрасте до 18 лет</a:t>
            </a:r>
          </a:p>
          <a:p>
            <a:pPr>
              <a:defRPr sz="1200" b="1"/>
            </a:pPr>
            <a:r>
              <a:t>Класс VI. </a:t>
            </a:r>
            <a:r>
              <a:rPr b="0"/>
              <a:t>Болезни нервной системы (приведен общий для всего класса VI "Болезни нервной системы" перечень медицинских обследований),</a:t>
            </a:r>
            <a:r>
              <a:rPr>
                <a:solidFill>
                  <a:srgbClr val="FF0000"/>
                </a:solidFill>
              </a:rPr>
              <a:t> G00-G99</a:t>
            </a:r>
          </a:p>
          <a:p>
            <a:pPr>
              <a:defRPr sz="1200"/>
            </a:pPr>
            <a:endParaRPr>
              <a:solidFill>
                <a:srgbClr val="FF0000"/>
              </a:solidFill>
            </a:endParaRPr>
          </a:p>
          <a:p>
            <a:pPr>
              <a:defRPr sz="1200" b="1">
                <a:solidFill>
                  <a:srgbClr val="FF0000"/>
                </a:solidFill>
              </a:defRPr>
            </a:pPr>
            <a:r>
              <a:t>Перечень дополнительных </a:t>
            </a:r>
            <a:r>
              <a:rPr>
                <a:solidFill>
                  <a:srgbClr val="000000"/>
                </a:solidFill>
              </a:rPr>
              <a:t>медицинских </a:t>
            </a:r>
            <a:r>
              <a:t>обследований</a:t>
            </a:r>
            <a:r>
              <a:rPr>
                <a:solidFill>
                  <a:srgbClr val="000000"/>
                </a:solidFill>
              </a:rPr>
              <a:t> (прием (осмотр, консультация) врача-специалиста, медицинского психолога, лабораторные, инструментальные, функциональные методы исследования), включая сроки давности, которые они не должны превышать.</a:t>
            </a:r>
          </a:p>
          <a:p>
            <a:pPr>
              <a:defRPr sz="1200" b="1"/>
            </a:pPr>
            <a:endParaRPr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2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Медико-логопедическое исследование</a:t>
            </a:r>
            <a:r>
              <a:t> при дисфагии по направлению врача-невролога, врача- психиатра детского или врача-психиатра детского участкового, или врача-психиатра подросткового, или врача-психиатра подросткового участкового (действительно 90 календарных дней при первичном направлении, 120 календарных дней при повторном направлении);</a:t>
            </a:r>
          </a:p>
          <a:p>
            <a:pPr>
              <a:buSzPct val="100000"/>
              <a:buChar char="-"/>
              <a:defRPr sz="12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Медико-логопедическое исследование </a:t>
            </a:r>
            <a:r>
              <a:t>при дизартрии по направлению врача-невролога, врача- психиатра детского или врача-психиатра детского участкового, или врача-психиатра подросткового, или врача-психиатра подросткового участкового (действительно 90 календарных дней при первичном направлении, 120 календарных дней при повторном направлении);</a:t>
            </a:r>
          </a:p>
          <a:p>
            <a:pPr>
              <a:buSzPct val="100000"/>
              <a:buChar char="-"/>
              <a:defRPr sz="12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Клинико-психологическое нейропсихологическое обследование </a:t>
            </a:r>
            <a:r>
              <a:t>по направлению врача-психиатра детского или врача-психиатра детского участкового, или врача-психиатра подросткового, или врача-психиатра подросткового участкового (действительно 120 календарных дней при первичном направлении, 180 календарных дней при повторном направлении) или (по направлению врача- психиатра детского или врача-психиатра детского участкового, или врача-психиатра подросткового, или врача-психиатра подросткового участкового);</a:t>
            </a:r>
          </a:p>
          <a:p>
            <a:pPr>
              <a:buSzPct val="100000"/>
              <a:buChar char="-"/>
              <a:defRPr sz="1200" b="1">
                <a:solidFill>
                  <a:srgbClr val="FF0000"/>
                </a:solidFill>
              </a:defRPr>
            </a:pPr>
            <a:r>
              <a:t> Патопсихологическое- экспериментальное-психологическое </a:t>
            </a:r>
            <a:r>
              <a:rPr b="0">
                <a:solidFill>
                  <a:srgbClr val="000000"/>
                </a:solidFill>
              </a:rPr>
              <a:t>(психодиагностическое) исследование (действительно 120 календарных дней при первичном направлении, 180 календарных дней при повторном направлении);</a:t>
            </a:r>
          </a:p>
          <a:p>
            <a:pPr>
              <a:buSzPct val="100000"/>
              <a:buChar char="-"/>
              <a:defRPr sz="12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Медико-логопедическое исследование </a:t>
            </a:r>
            <a:r>
              <a:t>при афазии по направлению врача-невролога, врача- психиатра детского или врача-психиатра детского участкового, или врача-психиатра подросткового, или врача-психиатра подросткового участкового (действительно 90 календарных дней при первичном направлении, 120 календарных дней при повторном направлении)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12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13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14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15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16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Приказ Минтруда России № 259н/238н от 16.05.2024 </a:t>
            </a:r>
          </a:p>
          <a:p>
            <a:pPr defTabSz="850391">
              <a:spcBef>
                <a:spcPts val="300"/>
              </a:spcBef>
              <a:defRPr sz="12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«Об утверждении перечня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экспертизы».</a:t>
            </a:r>
          </a:p>
        </p:txBody>
      </p:sp>
      <p:sp>
        <p:nvSpPr>
          <p:cNvPr id="917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18" name="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…"/>
          <p:cNvSpPr txBox="1"/>
          <p:nvPr/>
        </p:nvSpPr>
        <p:spPr>
          <a:xfrm>
            <a:off x="397809" y="1429222"/>
            <a:ext cx="8348382" cy="33062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300"/>
            </a:pPr>
            <a:r>
              <a:t>Перечень медицинских обследований, необходимых для получения клинико-функциональных данных в зависимости от заболевания в целях проведения медико-социальной экспертизы.</a:t>
            </a:r>
          </a:p>
          <a:p>
            <a:pPr>
              <a:defRPr sz="1300" b="1"/>
            </a:pPr>
            <a:r>
              <a:t>Раздел II. </a:t>
            </a:r>
            <a:r>
              <a:rPr b="0"/>
              <a:t>Перечень медицинских обследований, необходимых для получения клинико-функциональных данных, в зависимости от заболевания в целях проведения медико-социальной экспертизы лица (ребенка) </a:t>
            </a:r>
            <a:r>
              <a:rPr>
                <a:solidFill>
                  <a:srgbClr val="FF0000"/>
                </a:solidFill>
              </a:rPr>
              <a:t>в возрасте до 18 лет</a:t>
            </a:r>
          </a:p>
          <a:p>
            <a:pPr>
              <a:defRPr sz="1300" b="1"/>
            </a:pPr>
            <a:r>
              <a:t>Класс VI. </a:t>
            </a:r>
            <a:r>
              <a:rPr b="0"/>
              <a:t>Болезни нервной системы (приведен общий для всего класса VI "Болезни нервной системы" перечень медицинских обследований),</a:t>
            </a:r>
            <a:r>
              <a:rPr>
                <a:solidFill>
                  <a:srgbClr val="FF0000"/>
                </a:solidFill>
              </a:rPr>
              <a:t> G40-G47</a:t>
            </a:r>
          </a:p>
          <a:p>
            <a:pPr>
              <a:defRPr sz="1300"/>
            </a:pPr>
            <a:endParaRPr>
              <a:solidFill>
                <a:srgbClr val="FF0000"/>
              </a:solidFill>
            </a:endParaRPr>
          </a:p>
          <a:p>
            <a:pPr>
              <a:defRPr sz="1300" b="1">
                <a:solidFill>
                  <a:srgbClr val="FF0000"/>
                </a:solidFill>
              </a:defRPr>
            </a:pPr>
            <a:r>
              <a:t>Перечень дополнительных </a:t>
            </a:r>
            <a:r>
              <a:rPr>
                <a:solidFill>
                  <a:srgbClr val="000000"/>
                </a:solidFill>
              </a:rPr>
              <a:t>медицинских </a:t>
            </a:r>
            <a:r>
              <a:t>обследований</a:t>
            </a:r>
            <a:r>
              <a:rPr>
                <a:solidFill>
                  <a:srgbClr val="000000"/>
                </a:solidFill>
              </a:rPr>
              <a:t> (прием (осмотр, консультация) врача-специалиста, медицинского психолога, лабораторные, инструментальные, функциональные методы исследования), включая сроки давности, которые они не должны превышать.</a:t>
            </a:r>
          </a:p>
          <a:p>
            <a:pPr>
              <a:defRPr sz="1300" b="1"/>
            </a:pPr>
            <a:endParaRPr>
              <a:solidFill>
                <a:srgbClr val="000000"/>
              </a:solidFill>
            </a:endParaRPr>
          </a:p>
          <a:p>
            <a:pPr>
              <a:buSzPct val="100000"/>
              <a:buChar char="-"/>
              <a:defRPr sz="1300"/>
            </a:pPr>
            <a:r>
              <a:t> </a:t>
            </a:r>
            <a:r>
              <a:rPr b="1">
                <a:solidFill>
                  <a:srgbClr val="FF0000"/>
                </a:solidFill>
              </a:rPr>
              <a:t>ЭЭГ с видеомониторингом </a:t>
            </a:r>
            <a:r>
              <a:t>в случае отсутствия эпилептиформной активности на нативной ЭЭГ при наличии эпилептических приступов (действительно 1 год);</a:t>
            </a:r>
          </a:p>
          <a:p>
            <a:pPr>
              <a:buSzPct val="100000"/>
              <a:buChar char="-"/>
              <a:defRPr sz="1300"/>
            </a:pPr>
            <a:r>
              <a:t> Прием (осмотр, консультация) </a:t>
            </a:r>
            <a:r>
              <a:rPr b="1">
                <a:solidFill>
                  <a:srgbClr val="FF0000"/>
                </a:solidFill>
              </a:rPr>
              <a:t>врача- генетика </a:t>
            </a:r>
            <a:r>
              <a:t>первичный при хромосомной патологии, моногенных заболеваниях, болезнях геномного импринтинга (действительно бессрочно)</a:t>
            </a:r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0" name="Прямоугольник"/>
          <p:cNvSpPr/>
          <p:nvPr/>
        </p:nvSpPr>
        <p:spPr>
          <a:xfrm>
            <a:off x="-321" y="1410355"/>
            <a:ext cx="2363898" cy="308968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921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22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23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24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25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26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Постановление Правительства РФ от 05.04.2022 № 588 </a:t>
            </a:r>
          </a:p>
          <a:p>
            <a:pPr defTabSz="850391">
              <a:spcBef>
                <a:spcPts val="300"/>
              </a:spcBef>
              <a:defRPr sz="13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"О признании лица инвалидом"</a:t>
            </a:r>
          </a:p>
        </p:txBody>
      </p:sp>
      <p:sp>
        <p:nvSpPr>
          <p:cNvPr id="927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28" name="Общие положения:…"/>
          <p:cNvSpPr txBox="1"/>
          <p:nvPr/>
        </p:nvSpPr>
        <p:spPr>
          <a:xfrm>
            <a:off x="397809" y="1403822"/>
            <a:ext cx="8348382" cy="1370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defTabSz="457200">
              <a:spcBef>
                <a:spcPts val="1400"/>
              </a:spcBef>
              <a:defRPr sz="1500" b="1">
                <a:solidFill>
                  <a:srgbClr val="FFFFFF"/>
                </a:solidFill>
              </a:defRPr>
            </a:pPr>
            <a:r>
              <a:rPr dirty="0" err="1"/>
              <a:t>Общие</a:t>
            </a:r>
            <a:r>
              <a:rPr dirty="0"/>
              <a:t> </a:t>
            </a:r>
            <a:r>
              <a:rPr dirty="0" err="1"/>
              <a:t>положения</a:t>
            </a:r>
            <a:r>
              <a:rPr dirty="0"/>
              <a:t>:</a:t>
            </a:r>
          </a:p>
          <a:p>
            <a:pPr defTabSz="457200">
              <a:spcBef>
                <a:spcPts val="1200"/>
              </a:spcBef>
              <a:defRPr sz="1500"/>
            </a:pPr>
            <a:r>
              <a:rPr dirty="0" err="1"/>
              <a:t>Специалисты</a:t>
            </a:r>
            <a:r>
              <a:rPr dirty="0"/>
              <a:t> </a:t>
            </a:r>
            <a:r>
              <a:rPr dirty="0" err="1"/>
              <a:t>бюро</a:t>
            </a:r>
            <a:r>
              <a:rPr dirty="0"/>
              <a:t> (</a:t>
            </a:r>
            <a:r>
              <a:rPr dirty="0" err="1"/>
              <a:t>главного</a:t>
            </a:r>
            <a:r>
              <a:rPr dirty="0"/>
              <a:t> </a:t>
            </a:r>
            <a:r>
              <a:rPr dirty="0" err="1"/>
              <a:t>бюро</a:t>
            </a:r>
            <a:r>
              <a:rPr dirty="0"/>
              <a:t>, </a:t>
            </a:r>
            <a:r>
              <a:rPr dirty="0" err="1"/>
              <a:t>Федерального</a:t>
            </a:r>
            <a:r>
              <a:rPr dirty="0"/>
              <a:t> </a:t>
            </a:r>
            <a:r>
              <a:rPr dirty="0" err="1"/>
              <a:t>бюро</a:t>
            </a:r>
            <a:r>
              <a:rPr dirty="0"/>
              <a:t>) </a:t>
            </a:r>
            <a:r>
              <a:rPr dirty="0" err="1"/>
              <a:t>обязаны</a:t>
            </a:r>
            <a:r>
              <a:rPr dirty="0"/>
              <a:t> </a:t>
            </a:r>
            <a:r>
              <a:rPr dirty="0" err="1"/>
              <a:t>ознакомить</a:t>
            </a:r>
            <a:r>
              <a:rPr dirty="0"/>
              <a:t> </a:t>
            </a:r>
            <a:r>
              <a:rPr dirty="0" err="1"/>
              <a:t>гражданина</a:t>
            </a:r>
            <a:r>
              <a:rPr dirty="0"/>
              <a:t> (</a:t>
            </a:r>
            <a:r>
              <a:rPr dirty="0" err="1"/>
              <a:t>его</a:t>
            </a:r>
            <a:r>
              <a:rPr dirty="0"/>
              <a:t> </a:t>
            </a:r>
            <a:r>
              <a:rPr dirty="0" err="1"/>
              <a:t>законного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уполномоченного</a:t>
            </a:r>
            <a:r>
              <a:rPr dirty="0"/>
              <a:t> </a:t>
            </a:r>
            <a:r>
              <a:rPr dirty="0" err="1"/>
              <a:t>представителя</a:t>
            </a:r>
            <a:r>
              <a:rPr dirty="0"/>
              <a:t>) с </a:t>
            </a:r>
            <a:r>
              <a:rPr dirty="0" err="1"/>
              <a:t>порядком</a:t>
            </a:r>
            <a:r>
              <a:rPr dirty="0"/>
              <a:t> и </a:t>
            </a:r>
            <a:r>
              <a:rPr dirty="0" err="1"/>
              <a:t>условиями</a:t>
            </a:r>
            <a:r>
              <a:rPr dirty="0"/>
              <a:t> </a:t>
            </a:r>
            <a:r>
              <a:rPr dirty="0" err="1"/>
              <a:t>признания</a:t>
            </a:r>
            <a:r>
              <a:rPr dirty="0"/>
              <a:t> </a:t>
            </a:r>
            <a:r>
              <a:rPr dirty="0" err="1"/>
              <a:t>гражданина</a:t>
            </a:r>
            <a:r>
              <a:rPr dirty="0"/>
              <a:t> </a:t>
            </a:r>
            <a:r>
              <a:rPr dirty="0" err="1"/>
              <a:t>инвалидом</a:t>
            </a:r>
            <a:r>
              <a:rPr dirty="0"/>
              <a:t>, а </a:t>
            </a:r>
            <a:r>
              <a:rPr dirty="0" err="1"/>
              <a:t>также</a:t>
            </a:r>
            <a:r>
              <a:rPr dirty="0"/>
              <a:t> </a:t>
            </a:r>
            <a:r>
              <a:rPr dirty="0" err="1"/>
              <a:t>давать</a:t>
            </a:r>
            <a:r>
              <a:rPr dirty="0"/>
              <a:t> </a:t>
            </a:r>
            <a:r>
              <a:rPr dirty="0" err="1"/>
              <a:t>разъяснения</a:t>
            </a:r>
            <a:r>
              <a:rPr dirty="0"/>
              <a:t> </a:t>
            </a:r>
            <a:r>
              <a:rPr dirty="0" err="1"/>
              <a:t>гражданам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вопросам</a:t>
            </a:r>
            <a:r>
              <a:rPr dirty="0"/>
              <a:t>, </a:t>
            </a:r>
            <a:r>
              <a:rPr dirty="0" err="1"/>
              <a:t>связанным</a:t>
            </a:r>
            <a:r>
              <a:rPr dirty="0"/>
              <a:t> с </a:t>
            </a:r>
            <a:r>
              <a:rPr dirty="0" err="1"/>
              <a:t>установлением</a:t>
            </a:r>
            <a:r>
              <a:rPr dirty="0"/>
              <a:t> </a:t>
            </a:r>
            <a:r>
              <a:rPr dirty="0" err="1"/>
              <a:t>инвалидности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0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31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32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33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34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35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Постановление Правительства РФ от 05.04.2022 № 588 </a:t>
            </a:r>
          </a:p>
          <a:p>
            <a:pPr defTabSz="850391">
              <a:spcBef>
                <a:spcPts val="300"/>
              </a:spcBef>
              <a:defRPr sz="13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"О признании лица инвалидом"</a:t>
            </a:r>
          </a:p>
        </p:txBody>
      </p:sp>
      <p:sp>
        <p:nvSpPr>
          <p:cNvPr id="936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37" name="Инвалидность I группы устанавливается на 2 года, II и III группы на 1 год.…"/>
          <p:cNvSpPr txBox="1"/>
          <p:nvPr/>
        </p:nvSpPr>
        <p:spPr>
          <a:xfrm>
            <a:off x="397809" y="1403822"/>
            <a:ext cx="8348382" cy="48628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marL="228600" indent="-228600" defTabSz="457200">
              <a:spcBef>
                <a:spcPts val="1400"/>
              </a:spcBef>
              <a:buClr>
                <a:srgbClr val="612E6C"/>
              </a:buClr>
              <a:buSzPct val="100000"/>
              <a:buChar char="•"/>
              <a:defRPr sz="1500" b="1">
                <a:solidFill>
                  <a:srgbClr val="FFFFFF"/>
                </a:solidFill>
              </a:defRPr>
            </a:pPr>
            <a:endParaRPr dirty="0"/>
          </a:p>
          <a:p>
            <a:pPr marL="228600" indent="-228600" defTabSz="457200">
              <a:spcBef>
                <a:spcPts val="1200"/>
              </a:spcBef>
              <a:buClr>
                <a:srgbClr val="612E6C"/>
              </a:buClr>
              <a:buSzPct val="100000"/>
              <a:buChar char="•"/>
              <a:defRPr sz="1500"/>
            </a:pPr>
            <a:r>
              <a:rPr dirty="0" err="1"/>
              <a:t>Инвалидность</a:t>
            </a:r>
            <a:r>
              <a:rPr dirty="0"/>
              <a:t> I </a:t>
            </a:r>
            <a:r>
              <a:rPr dirty="0" err="1"/>
              <a:t>группы</a:t>
            </a:r>
            <a:r>
              <a:rPr dirty="0"/>
              <a:t> </a:t>
            </a:r>
            <a:r>
              <a:rPr dirty="0" err="1"/>
              <a:t>устанавливается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2 </a:t>
            </a:r>
            <a:r>
              <a:rPr dirty="0" err="1"/>
              <a:t>года</a:t>
            </a:r>
            <a:r>
              <a:rPr dirty="0"/>
              <a:t>, II и III </a:t>
            </a:r>
            <a:r>
              <a:rPr dirty="0" err="1"/>
              <a:t>группы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1 </a:t>
            </a:r>
            <a:r>
              <a:rPr dirty="0" err="1"/>
              <a:t>год</a:t>
            </a:r>
            <a:r>
              <a:rPr dirty="0"/>
              <a:t>. </a:t>
            </a:r>
          </a:p>
          <a:p>
            <a:pPr marL="228600" indent="-228600" defTabSz="457200">
              <a:spcBef>
                <a:spcPts val="1200"/>
              </a:spcBef>
              <a:buClr>
                <a:srgbClr val="612E6C"/>
              </a:buClr>
              <a:buSzPct val="100000"/>
              <a:buChar char="•"/>
              <a:defRPr sz="1500"/>
            </a:pPr>
            <a:r>
              <a:rPr dirty="0" err="1"/>
              <a:t>Группа</a:t>
            </a:r>
            <a:r>
              <a:rPr dirty="0"/>
              <a:t> </a:t>
            </a:r>
            <a:r>
              <a:rPr dirty="0" err="1"/>
              <a:t>инвалидности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указания</a:t>
            </a:r>
            <a:r>
              <a:rPr dirty="0"/>
              <a:t> </a:t>
            </a:r>
            <a:r>
              <a:rPr dirty="0" err="1"/>
              <a:t>срока</a:t>
            </a:r>
            <a:r>
              <a:rPr dirty="0"/>
              <a:t> </a:t>
            </a:r>
            <a:r>
              <a:rPr dirty="0" err="1"/>
              <a:t>переосведетельствования</a:t>
            </a:r>
            <a:r>
              <a:rPr dirty="0"/>
              <a:t> </a:t>
            </a:r>
            <a:r>
              <a:rPr dirty="0" err="1"/>
              <a:t>устанавливается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основании</a:t>
            </a:r>
            <a:r>
              <a:rPr dirty="0"/>
              <a:t> </a:t>
            </a:r>
            <a:r>
              <a:rPr dirty="0" err="1"/>
              <a:t>перечня</a:t>
            </a:r>
            <a:r>
              <a:rPr dirty="0"/>
              <a:t> </a:t>
            </a:r>
            <a:r>
              <a:rPr dirty="0" err="1"/>
              <a:t>согласно</a:t>
            </a:r>
            <a:r>
              <a:rPr dirty="0"/>
              <a:t> </a:t>
            </a:r>
            <a:r>
              <a:rPr b="1" dirty="0" err="1">
                <a:solidFill>
                  <a:schemeClr val="accent2"/>
                </a:solidFill>
              </a:rPr>
              <a:t>приложению</a:t>
            </a:r>
            <a:r>
              <a:rPr dirty="0"/>
              <a:t>, а </a:t>
            </a:r>
            <a:r>
              <a:rPr dirty="0" err="1"/>
              <a:t>также</a:t>
            </a:r>
            <a:r>
              <a:rPr dirty="0"/>
              <a:t>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основаниям</a:t>
            </a:r>
            <a:r>
              <a:rPr dirty="0"/>
              <a:t>, </a:t>
            </a:r>
            <a:r>
              <a:rPr dirty="0" err="1"/>
              <a:t>указанным</a:t>
            </a:r>
            <a:r>
              <a:rPr dirty="0"/>
              <a:t> </a:t>
            </a:r>
            <a:r>
              <a:rPr b="1" dirty="0">
                <a:solidFill>
                  <a:schemeClr val="accent2"/>
                </a:solidFill>
              </a:rPr>
              <a:t>в </a:t>
            </a:r>
            <a:r>
              <a:rPr b="1" dirty="0" err="1">
                <a:solidFill>
                  <a:schemeClr val="accent2"/>
                </a:solidFill>
              </a:rPr>
              <a:t>пункте</a:t>
            </a:r>
            <a:r>
              <a:rPr b="1" dirty="0">
                <a:solidFill>
                  <a:schemeClr val="accent2"/>
                </a:solidFill>
              </a:rPr>
              <a:t> 13</a:t>
            </a:r>
            <a:r>
              <a:rPr b="1" dirty="0"/>
              <a:t> </a:t>
            </a:r>
            <a:r>
              <a:rPr dirty="0" err="1"/>
              <a:t>настоящих</a:t>
            </a:r>
            <a:r>
              <a:rPr dirty="0"/>
              <a:t> </a:t>
            </a:r>
            <a:r>
              <a:rPr dirty="0" err="1"/>
              <a:t>Правил</a:t>
            </a:r>
            <a:r>
              <a:rPr dirty="0" smtClean="0"/>
              <a:t>.</a:t>
            </a:r>
            <a:endParaRPr lang="ru-RU" dirty="0" smtClean="0"/>
          </a:p>
          <a:p>
            <a:pPr marL="228600" indent="-228600" defTabSz="457200">
              <a:spcBef>
                <a:spcPts val="1200"/>
              </a:spcBef>
              <a:buClr>
                <a:srgbClr val="612E6C"/>
              </a:buClr>
              <a:buSzPct val="100000"/>
              <a:buChar char="•"/>
              <a:defRPr sz="1500"/>
            </a:pPr>
            <a:r>
              <a:rPr lang="ru-RU" dirty="0"/>
              <a:t>Категория "ребенок-инвалид" устанавливается сроком на 1 год, 2 года, 5 лет, до достижения гражданином возраста 14 лет либо 18 </a:t>
            </a:r>
            <a:r>
              <a:rPr lang="ru-RU" dirty="0" smtClean="0"/>
              <a:t>лет.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Категория </a:t>
            </a:r>
            <a:r>
              <a:rPr lang="ru-RU" dirty="0"/>
              <a:t>"ребенок-инвалид" сроком на 2 года устанавливается гражданам, имеющим стойкие выраженные и значительно выраженные нарушения функций организма, обусловленные заболеваниями, дефектами, необратимыми морфологическими изменениями, нарушениями функций органов и систем организма, не включенными в приложение к настоящим </a:t>
            </a:r>
            <a:r>
              <a:rPr lang="ru-RU" smtClean="0"/>
              <a:t>Правилам.</a:t>
            </a:r>
            <a:br>
              <a:rPr lang="ru-RU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Категория </a:t>
            </a:r>
            <a:r>
              <a:rPr lang="ru-RU" dirty="0"/>
              <a:t>"ребенок-инвалид" сроком на 5 лет, до достижения возраста 14 лет либо 18 лет устанавливается гражданам, имеющим заболевания, дефекты, необратимые морфологические изменения, нарушения функций органов и систем организма, предусмотренные разделами I, II и III приложения к настоящим Правилам.</a:t>
            </a:r>
          </a:p>
          <a:p>
            <a:pPr marL="228600" indent="-228600" defTabSz="457200">
              <a:spcBef>
                <a:spcPts val="1200"/>
              </a:spcBef>
              <a:buClr>
                <a:srgbClr val="612E6C"/>
              </a:buClr>
              <a:buSzPct val="100000"/>
              <a:buChar char="•"/>
              <a:defRPr sz="1500"/>
            </a:pPr>
            <a:endParaRPr dirty="0"/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9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40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41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42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43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44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Постановление Правительства РФ от 05.04.2022 № 588 </a:t>
            </a:r>
          </a:p>
          <a:p>
            <a:pPr defTabSz="850391">
              <a:spcBef>
                <a:spcPts val="300"/>
              </a:spcBef>
              <a:defRPr sz="13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"О признании лица инвалидом"</a:t>
            </a:r>
          </a:p>
        </p:txBody>
      </p:sp>
      <p:sp>
        <p:nvSpPr>
          <p:cNvPr id="945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46" name="13. Гражданам устанавливается группа инвалидности без указания срока переосвидетельствования, а гражданам, не достигшим 18 лет, - категория &quot;ребенок-инвалид&quot; до достижения гражданином возраста 18 лет:…"/>
          <p:cNvSpPr txBox="1"/>
          <p:nvPr/>
        </p:nvSpPr>
        <p:spPr>
          <a:xfrm>
            <a:off x="397809" y="1403822"/>
            <a:ext cx="8348382" cy="50577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 defTabSz="457200">
              <a:spcBef>
                <a:spcPts val="1400"/>
              </a:spcBef>
              <a:buClr>
                <a:srgbClr val="612E6C"/>
              </a:buClr>
              <a:defRPr sz="1400" b="1">
                <a:solidFill>
                  <a:schemeClr val="accent2"/>
                </a:solidFill>
              </a:defRPr>
            </a:pPr>
            <a:r>
              <a:rPr dirty="0"/>
              <a:t>13. </a:t>
            </a:r>
            <a:r>
              <a:rPr dirty="0" err="1"/>
              <a:t>Гражданам</a:t>
            </a:r>
            <a:r>
              <a:rPr dirty="0"/>
              <a:t> </a:t>
            </a:r>
            <a:r>
              <a:rPr dirty="0" err="1"/>
              <a:t>устанавливается</a:t>
            </a:r>
            <a:r>
              <a:rPr dirty="0"/>
              <a:t> </a:t>
            </a:r>
            <a:r>
              <a:rPr dirty="0" err="1"/>
              <a:t>группа</a:t>
            </a:r>
            <a:r>
              <a:rPr dirty="0"/>
              <a:t> </a:t>
            </a:r>
            <a:r>
              <a:rPr dirty="0" err="1"/>
              <a:t>инвалидности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указания</a:t>
            </a:r>
            <a:r>
              <a:rPr dirty="0"/>
              <a:t> </a:t>
            </a:r>
            <a:r>
              <a:rPr dirty="0" err="1"/>
              <a:t>срока</a:t>
            </a:r>
            <a:r>
              <a:rPr dirty="0"/>
              <a:t> </a:t>
            </a:r>
            <a:r>
              <a:rPr dirty="0" err="1"/>
              <a:t>переосвидетельствования</a:t>
            </a:r>
            <a:r>
              <a:rPr dirty="0"/>
              <a:t>, а </a:t>
            </a:r>
            <a:r>
              <a:rPr dirty="0" err="1"/>
              <a:t>гражданам</a:t>
            </a:r>
            <a:r>
              <a:rPr dirty="0"/>
              <a:t>,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достигшим</a:t>
            </a:r>
            <a:r>
              <a:rPr dirty="0"/>
              <a:t> 18 </a:t>
            </a:r>
            <a:r>
              <a:rPr dirty="0" err="1"/>
              <a:t>лет</a:t>
            </a:r>
            <a:r>
              <a:rPr dirty="0"/>
              <a:t>, - </a:t>
            </a:r>
            <a:r>
              <a:rPr dirty="0" err="1"/>
              <a:t>категория</a:t>
            </a:r>
            <a:r>
              <a:rPr dirty="0"/>
              <a:t> "</a:t>
            </a:r>
            <a:r>
              <a:rPr dirty="0" err="1"/>
              <a:t>ребенок-инвалид</a:t>
            </a:r>
            <a:r>
              <a:rPr dirty="0"/>
              <a:t>" </a:t>
            </a:r>
            <a:r>
              <a:rPr dirty="0" err="1"/>
              <a:t>до</a:t>
            </a:r>
            <a:r>
              <a:rPr dirty="0"/>
              <a:t> </a:t>
            </a:r>
            <a:r>
              <a:rPr dirty="0" err="1"/>
              <a:t>достижения</a:t>
            </a:r>
            <a:r>
              <a:rPr dirty="0"/>
              <a:t> </a:t>
            </a:r>
            <a:r>
              <a:rPr dirty="0" err="1"/>
              <a:t>гражданином</a:t>
            </a:r>
            <a:r>
              <a:rPr dirty="0"/>
              <a:t> </a:t>
            </a:r>
            <a:r>
              <a:rPr dirty="0" err="1"/>
              <a:t>возраста</a:t>
            </a:r>
            <a:r>
              <a:rPr dirty="0"/>
              <a:t> 18 </a:t>
            </a:r>
            <a:r>
              <a:rPr dirty="0" err="1"/>
              <a:t>лет</a:t>
            </a:r>
            <a:r>
              <a:rPr dirty="0"/>
              <a:t>:</a:t>
            </a:r>
          </a:p>
          <a:p>
            <a:pPr defTabSz="457200">
              <a:spcBef>
                <a:spcPts val="1400"/>
              </a:spcBef>
              <a:buClr>
                <a:srgbClr val="612E6C"/>
              </a:buClr>
              <a:defRPr sz="1300"/>
            </a:pP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позднее</a:t>
            </a:r>
            <a:r>
              <a:rPr dirty="0"/>
              <a:t> 2 </a:t>
            </a:r>
            <a:r>
              <a:rPr dirty="0" err="1"/>
              <a:t>лет</a:t>
            </a:r>
            <a:r>
              <a:rPr dirty="0"/>
              <a:t> </a:t>
            </a:r>
            <a:r>
              <a:rPr dirty="0" err="1"/>
              <a:t>после</a:t>
            </a:r>
            <a:r>
              <a:rPr dirty="0"/>
              <a:t> </a:t>
            </a:r>
            <a:r>
              <a:rPr dirty="0" err="1"/>
              <a:t>первичного</a:t>
            </a:r>
            <a:r>
              <a:rPr dirty="0"/>
              <a:t> </a:t>
            </a:r>
            <a:r>
              <a:rPr dirty="0" err="1"/>
              <a:t>признания</a:t>
            </a:r>
            <a:r>
              <a:rPr dirty="0"/>
              <a:t> </a:t>
            </a:r>
            <a:r>
              <a:rPr dirty="0" err="1"/>
              <a:t>инвалидом</a:t>
            </a:r>
            <a:r>
              <a:rPr dirty="0"/>
              <a:t> (</a:t>
            </a:r>
            <a:r>
              <a:rPr dirty="0" err="1"/>
              <a:t>установления</a:t>
            </a:r>
            <a:r>
              <a:rPr dirty="0"/>
              <a:t> </a:t>
            </a:r>
            <a:r>
              <a:rPr dirty="0" err="1"/>
              <a:t>категории</a:t>
            </a:r>
            <a:r>
              <a:rPr dirty="0"/>
              <a:t> "</a:t>
            </a:r>
            <a:r>
              <a:rPr dirty="0" err="1"/>
              <a:t>ребенок-инвалид</a:t>
            </a:r>
            <a:r>
              <a:rPr dirty="0"/>
              <a:t>") </a:t>
            </a:r>
            <a:r>
              <a:rPr dirty="0" err="1"/>
              <a:t>гражданина</a:t>
            </a:r>
            <a:r>
              <a:rPr dirty="0"/>
              <a:t>, </a:t>
            </a:r>
            <a:r>
              <a:rPr dirty="0" err="1"/>
              <a:t>имеющего</a:t>
            </a:r>
            <a:r>
              <a:rPr dirty="0"/>
              <a:t> </a:t>
            </a:r>
            <a:r>
              <a:rPr dirty="0" err="1"/>
              <a:t>заболевания</a:t>
            </a:r>
            <a:r>
              <a:rPr dirty="0"/>
              <a:t>, </a:t>
            </a:r>
            <a:r>
              <a:rPr dirty="0" err="1"/>
              <a:t>дефекты</a:t>
            </a:r>
            <a:r>
              <a:rPr dirty="0"/>
              <a:t>, </a:t>
            </a:r>
            <a:r>
              <a:rPr dirty="0" err="1"/>
              <a:t>необратимые</a:t>
            </a:r>
            <a:r>
              <a:rPr dirty="0"/>
              <a:t> </a:t>
            </a:r>
            <a:r>
              <a:rPr dirty="0" err="1"/>
              <a:t>морфологические</a:t>
            </a:r>
            <a:r>
              <a:rPr dirty="0"/>
              <a:t> </a:t>
            </a:r>
            <a:r>
              <a:rPr dirty="0" err="1"/>
              <a:t>изменения</a:t>
            </a:r>
            <a:r>
              <a:rPr dirty="0"/>
              <a:t>, </a:t>
            </a:r>
            <a:r>
              <a:rPr dirty="0" err="1"/>
              <a:t>нарушения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органов</a:t>
            </a:r>
            <a:r>
              <a:rPr dirty="0"/>
              <a:t> и </a:t>
            </a:r>
            <a:r>
              <a:rPr dirty="0" err="1"/>
              <a:t>систем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, </a:t>
            </a:r>
            <a:r>
              <a:rPr dirty="0" err="1"/>
              <a:t>предусмотренные</a:t>
            </a:r>
            <a:r>
              <a:rPr dirty="0"/>
              <a:t> </a:t>
            </a:r>
            <a:r>
              <a:rPr dirty="0" err="1"/>
              <a:t>разделом</a:t>
            </a:r>
            <a:r>
              <a:rPr dirty="0"/>
              <a:t> I </a:t>
            </a:r>
            <a:r>
              <a:rPr dirty="0" err="1"/>
              <a:t>приложения</a:t>
            </a:r>
            <a:r>
              <a:rPr dirty="0"/>
              <a:t> к </a:t>
            </a:r>
            <a:r>
              <a:rPr dirty="0" err="1"/>
              <a:t>настоящим</a:t>
            </a:r>
            <a:r>
              <a:rPr dirty="0"/>
              <a:t> </a:t>
            </a:r>
            <a:r>
              <a:rPr dirty="0" err="1"/>
              <a:t>Правилам</a:t>
            </a:r>
            <a:r>
              <a:rPr dirty="0"/>
              <a:t>;</a:t>
            </a:r>
          </a:p>
          <a:p>
            <a:pPr defTabSz="457200">
              <a:spcBef>
                <a:spcPts val="1400"/>
              </a:spcBef>
              <a:buClr>
                <a:srgbClr val="612E6C"/>
              </a:buClr>
              <a:defRPr sz="1300"/>
            </a:pP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позднее</a:t>
            </a:r>
            <a:r>
              <a:rPr dirty="0"/>
              <a:t> 4 </a:t>
            </a:r>
            <a:r>
              <a:rPr dirty="0" err="1"/>
              <a:t>лет</a:t>
            </a:r>
            <a:r>
              <a:rPr dirty="0"/>
              <a:t> </a:t>
            </a:r>
            <a:r>
              <a:rPr dirty="0" err="1"/>
              <a:t>после</a:t>
            </a:r>
            <a:r>
              <a:rPr dirty="0"/>
              <a:t> </a:t>
            </a:r>
            <a:r>
              <a:rPr dirty="0" err="1"/>
              <a:t>первичного</a:t>
            </a:r>
            <a:r>
              <a:rPr dirty="0"/>
              <a:t> </a:t>
            </a:r>
            <a:r>
              <a:rPr dirty="0" err="1"/>
              <a:t>признания</a:t>
            </a:r>
            <a:r>
              <a:rPr dirty="0"/>
              <a:t> </a:t>
            </a:r>
            <a:r>
              <a:rPr dirty="0" err="1"/>
              <a:t>гражданина</a:t>
            </a:r>
            <a:r>
              <a:rPr dirty="0"/>
              <a:t> </a:t>
            </a:r>
            <a:r>
              <a:rPr dirty="0" err="1"/>
              <a:t>инвалидом</a:t>
            </a:r>
            <a:r>
              <a:rPr dirty="0"/>
              <a:t> (</a:t>
            </a:r>
            <a:r>
              <a:rPr dirty="0" err="1"/>
              <a:t>установления</a:t>
            </a:r>
            <a:r>
              <a:rPr dirty="0"/>
              <a:t> </a:t>
            </a:r>
            <a:r>
              <a:rPr dirty="0" err="1"/>
              <a:t>категории</a:t>
            </a:r>
            <a:r>
              <a:rPr dirty="0"/>
              <a:t> "</a:t>
            </a:r>
            <a:r>
              <a:rPr dirty="0" err="1"/>
              <a:t>ребенок-инвалид</a:t>
            </a:r>
            <a:r>
              <a:rPr dirty="0"/>
              <a:t>") в </a:t>
            </a:r>
            <a:r>
              <a:rPr dirty="0" err="1"/>
              <a:t>случае</a:t>
            </a:r>
            <a:r>
              <a:rPr dirty="0"/>
              <a:t> </a:t>
            </a:r>
            <a:r>
              <a:rPr dirty="0" err="1"/>
              <a:t>выявления</a:t>
            </a:r>
            <a:r>
              <a:rPr dirty="0"/>
              <a:t> </a:t>
            </a:r>
            <a:r>
              <a:rPr dirty="0" err="1"/>
              <a:t>невозможности</a:t>
            </a:r>
            <a:r>
              <a:rPr dirty="0"/>
              <a:t> </a:t>
            </a:r>
            <a:r>
              <a:rPr dirty="0" err="1"/>
              <a:t>устранения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уменьшения</a:t>
            </a:r>
            <a:r>
              <a:rPr dirty="0"/>
              <a:t> в </a:t>
            </a:r>
            <a:r>
              <a:rPr dirty="0" err="1"/>
              <a:t>ходе</a:t>
            </a:r>
            <a:r>
              <a:rPr dirty="0"/>
              <a:t> </a:t>
            </a:r>
            <a:r>
              <a:rPr dirty="0" err="1"/>
              <a:t>осуществления</a:t>
            </a:r>
            <a:r>
              <a:rPr dirty="0"/>
              <a:t> </a:t>
            </a:r>
            <a:r>
              <a:rPr dirty="0" err="1"/>
              <a:t>реабилитационных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абилитационных</a:t>
            </a:r>
            <a:r>
              <a:rPr dirty="0"/>
              <a:t> </a:t>
            </a:r>
            <a:r>
              <a:rPr dirty="0" err="1"/>
              <a:t>мероприятий</a:t>
            </a:r>
            <a:r>
              <a:rPr dirty="0"/>
              <a:t> </a:t>
            </a:r>
            <a:r>
              <a:rPr dirty="0" err="1"/>
              <a:t>степени</a:t>
            </a:r>
            <a:r>
              <a:rPr dirty="0"/>
              <a:t> ограничения </a:t>
            </a:r>
            <a:r>
              <a:rPr dirty="0" err="1"/>
              <a:t>жизнедеятельности</a:t>
            </a:r>
            <a:r>
              <a:rPr dirty="0"/>
              <a:t> </a:t>
            </a:r>
            <a:r>
              <a:rPr dirty="0" err="1"/>
              <a:t>гражданина</a:t>
            </a:r>
            <a:r>
              <a:rPr dirty="0"/>
              <a:t>, </a:t>
            </a:r>
            <a:r>
              <a:rPr dirty="0" err="1"/>
              <a:t>вызванного</a:t>
            </a:r>
            <a:r>
              <a:rPr dirty="0"/>
              <a:t> </a:t>
            </a:r>
            <a:r>
              <a:rPr dirty="0" err="1"/>
              <a:t>стойкими</a:t>
            </a:r>
            <a:r>
              <a:rPr dirty="0"/>
              <a:t> </a:t>
            </a:r>
            <a:r>
              <a:rPr dirty="0" err="1"/>
              <a:t>необратимыми</a:t>
            </a:r>
            <a:r>
              <a:rPr dirty="0"/>
              <a:t> </a:t>
            </a:r>
            <a:r>
              <a:rPr dirty="0" err="1"/>
              <a:t>морфологическими</a:t>
            </a:r>
            <a:r>
              <a:rPr dirty="0"/>
              <a:t> </a:t>
            </a:r>
            <a:r>
              <a:rPr dirty="0" err="1"/>
              <a:t>изменениями</a:t>
            </a:r>
            <a:r>
              <a:rPr dirty="0"/>
              <a:t>, </a:t>
            </a:r>
            <a:r>
              <a:rPr dirty="0" err="1"/>
              <a:t>дефектами</a:t>
            </a:r>
            <a:r>
              <a:rPr dirty="0"/>
              <a:t> и </a:t>
            </a:r>
            <a:r>
              <a:rPr dirty="0" err="1"/>
              <a:t>нарушениями</a:t>
            </a:r>
            <a:r>
              <a:rPr dirty="0"/>
              <a:t> </a:t>
            </a:r>
            <a:r>
              <a:rPr dirty="0" err="1"/>
              <a:t>функций</a:t>
            </a:r>
            <a:r>
              <a:rPr dirty="0"/>
              <a:t> </a:t>
            </a:r>
            <a:r>
              <a:rPr dirty="0" err="1"/>
              <a:t>органов</a:t>
            </a:r>
            <a:r>
              <a:rPr dirty="0"/>
              <a:t> и </a:t>
            </a:r>
            <a:r>
              <a:rPr dirty="0" err="1"/>
              <a:t>систем</a:t>
            </a:r>
            <a:r>
              <a:rPr dirty="0"/>
              <a:t> </a:t>
            </a:r>
            <a:r>
              <a:rPr dirty="0" err="1"/>
              <a:t>организма</a:t>
            </a:r>
            <a:r>
              <a:rPr dirty="0"/>
              <a:t> (</a:t>
            </a:r>
            <a:r>
              <a:rPr dirty="0" err="1"/>
              <a:t>за</a:t>
            </a:r>
            <a:r>
              <a:rPr dirty="0"/>
              <a:t> </a:t>
            </a:r>
            <a:r>
              <a:rPr dirty="0" err="1"/>
              <a:t>исключением</a:t>
            </a:r>
            <a:r>
              <a:rPr dirty="0"/>
              <a:t> </a:t>
            </a:r>
            <a:r>
              <a:rPr dirty="0" err="1"/>
              <a:t>указанных</a:t>
            </a:r>
            <a:r>
              <a:rPr dirty="0"/>
              <a:t> в </a:t>
            </a:r>
            <a:r>
              <a:rPr dirty="0" err="1"/>
              <a:t>приложении</a:t>
            </a:r>
            <a:r>
              <a:rPr dirty="0"/>
              <a:t> к </a:t>
            </a:r>
            <a:r>
              <a:rPr dirty="0" err="1"/>
              <a:t>настоящим</a:t>
            </a:r>
            <a:r>
              <a:rPr dirty="0"/>
              <a:t> </a:t>
            </a:r>
            <a:r>
              <a:rPr dirty="0" err="1"/>
              <a:t>Правилам</a:t>
            </a:r>
            <a:r>
              <a:rPr dirty="0"/>
              <a:t>);</a:t>
            </a:r>
          </a:p>
          <a:p>
            <a:pPr defTabSz="457200">
              <a:spcBef>
                <a:spcPts val="1400"/>
              </a:spcBef>
              <a:buClr>
                <a:srgbClr val="612E6C"/>
              </a:buClr>
              <a:defRPr sz="1300"/>
            </a:pPr>
            <a:r>
              <a:rPr dirty="0" err="1"/>
              <a:t>Установление</a:t>
            </a:r>
            <a:r>
              <a:rPr dirty="0"/>
              <a:t> </a:t>
            </a:r>
            <a:r>
              <a:rPr dirty="0" err="1"/>
              <a:t>группы</a:t>
            </a:r>
            <a:r>
              <a:rPr dirty="0"/>
              <a:t> </a:t>
            </a:r>
            <a:r>
              <a:rPr dirty="0" err="1"/>
              <a:t>инвалидности</a:t>
            </a:r>
            <a:r>
              <a:rPr dirty="0"/>
              <a:t> </a:t>
            </a:r>
            <a:r>
              <a:rPr dirty="0" err="1"/>
              <a:t>без</a:t>
            </a:r>
            <a:r>
              <a:rPr dirty="0"/>
              <a:t> </a:t>
            </a:r>
            <a:r>
              <a:rPr dirty="0" err="1"/>
              <a:t>указания</a:t>
            </a:r>
            <a:r>
              <a:rPr dirty="0"/>
              <a:t> </a:t>
            </a:r>
            <a:r>
              <a:rPr dirty="0" err="1"/>
              <a:t>срока</a:t>
            </a:r>
            <a:r>
              <a:rPr dirty="0"/>
              <a:t> </a:t>
            </a:r>
            <a:r>
              <a:rPr dirty="0" err="1"/>
              <a:t>переосвидетельствования</a:t>
            </a:r>
            <a:r>
              <a:rPr dirty="0"/>
              <a:t> (</a:t>
            </a:r>
            <a:r>
              <a:rPr dirty="0" err="1"/>
              <a:t>категории</a:t>
            </a:r>
            <a:r>
              <a:rPr dirty="0"/>
              <a:t> "</a:t>
            </a:r>
            <a:r>
              <a:rPr dirty="0" err="1"/>
              <a:t>ребенок-инвалид</a:t>
            </a:r>
            <a:r>
              <a:rPr dirty="0"/>
              <a:t>" </a:t>
            </a:r>
            <a:r>
              <a:rPr dirty="0" err="1"/>
              <a:t>до</a:t>
            </a:r>
            <a:r>
              <a:rPr dirty="0"/>
              <a:t> </a:t>
            </a:r>
            <a:r>
              <a:rPr dirty="0" err="1"/>
              <a:t>достижения</a:t>
            </a:r>
            <a:r>
              <a:rPr dirty="0"/>
              <a:t> </a:t>
            </a:r>
            <a:r>
              <a:rPr dirty="0" err="1"/>
              <a:t>гражданином</a:t>
            </a:r>
            <a:r>
              <a:rPr dirty="0"/>
              <a:t> </a:t>
            </a:r>
            <a:r>
              <a:rPr dirty="0" err="1"/>
              <a:t>возраста</a:t>
            </a:r>
            <a:r>
              <a:rPr dirty="0"/>
              <a:t> 18 </a:t>
            </a:r>
            <a:r>
              <a:rPr dirty="0" err="1"/>
              <a:t>лет</a:t>
            </a:r>
            <a:r>
              <a:rPr dirty="0"/>
              <a:t>) </a:t>
            </a:r>
            <a:r>
              <a:rPr dirty="0" err="1"/>
              <a:t>может</a:t>
            </a:r>
            <a:r>
              <a:rPr dirty="0"/>
              <a:t> </a:t>
            </a:r>
            <a:r>
              <a:rPr dirty="0" err="1"/>
              <a:t>быть</a:t>
            </a:r>
            <a:r>
              <a:rPr dirty="0"/>
              <a:t> </a:t>
            </a:r>
            <a:r>
              <a:rPr dirty="0" err="1"/>
              <a:t>осуществлено</a:t>
            </a:r>
            <a:r>
              <a:rPr dirty="0"/>
              <a:t>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первичном</a:t>
            </a:r>
            <a:r>
              <a:rPr dirty="0"/>
              <a:t> </a:t>
            </a:r>
            <a:r>
              <a:rPr dirty="0" err="1"/>
              <a:t>признании</a:t>
            </a:r>
            <a:r>
              <a:rPr dirty="0"/>
              <a:t> </a:t>
            </a:r>
            <a:r>
              <a:rPr dirty="0" err="1"/>
              <a:t>гражданина</a:t>
            </a:r>
            <a:r>
              <a:rPr dirty="0"/>
              <a:t> </a:t>
            </a:r>
            <a:r>
              <a:rPr dirty="0" err="1"/>
              <a:t>инвалидом</a:t>
            </a:r>
            <a:r>
              <a:rPr dirty="0"/>
              <a:t> (</a:t>
            </a:r>
            <a:r>
              <a:rPr dirty="0" err="1"/>
              <a:t>установлении</a:t>
            </a:r>
            <a:r>
              <a:rPr dirty="0"/>
              <a:t> </a:t>
            </a:r>
            <a:r>
              <a:rPr dirty="0" err="1"/>
              <a:t>категории</a:t>
            </a:r>
            <a:r>
              <a:rPr dirty="0"/>
              <a:t> "</a:t>
            </a:r>
            <a:r>
              <a:rPr dirty="0" err="1"/>
              <a:t>ребенок-инвалид</a:t>
            </a:r>
            <a:r>
              <a:rPr dirty="0"/>
              <a:t>") </a:t>
            </a:r>
            <a:r>
              <a:rPr dirty="0" err="1"/>
              <a:t>по</a:t>
            </a:r>
            <a:r>
              <a:rPr dirty="0"/>
              <a:t> </a:t>
            </a:r>
            <a:r>
              <a:rPr dirty="0" err="1"/>
              <a:t>основаниям</a:t>
            </a:r>
            <a:r>
              <a:rPr dirty="0"/>
              <a:t>, </a:t>
            </a:r>
            <a:r>
              <a:rPr dirty="0" err="1"/>
              <a:t>указанным</a:t>
            </a:r>
            <a:r>
              <a:rPr dirty="0"/>
              <a:t> в </a:t>
            </a:r>
            <a:r>
              <a:rPr dirty="0" err="1">
                <a:solidFill>
                  <a:schemeClr val="accent2"/>
                </a:solidFill>
              </a:rPr>
              <a:t>абзацах</a:t>
            </a:r>
            <a:r>
              <a:rPr dirty="0">
                <a:solidFill>
                  <a:schemeClr val="accent2"/>
                </a:solidFill>
              </a:rPr>
              <a:t> </a:t>
            </a:r>
            <a:r>
              <a:rPr dirty="0" err="1">
                <a:solidFill>
                  <a:schemeClr val="accent2"/>
                </a:solidFill>
              </a:rPr>
              <a:t>втором</a:t>
            </a:r>
            <a:r>
              <a:rPr dirty="0">
                <a:solidFill>
                  <a:schemeClr val="accent2"/>
                </a:solidFill>
              </a:rPr>
              <a:t> и </a:t>
            </a:r>
            <a:r>
              <a:rPr dirty="0" err="1">
                <a:solidFill>
                  <a:schemeClr val="accent2"/>
                </a:solidFill>
              </a:rPr>
              <a:t>третьем</a:t>
            </a:r>
            <a:r>
              <a:rPr dirty="0">
                <a:solidFill>
                  <a:schemeClr val="accent2"/>
                </a:solidFill>
              </a:rPr>
              <a:t> </a:t>
            </a:r>
            <a:r>
              <a:rPr dirty="0" err="1">
                <a:solidFill>
                  <a:schemeClr val="accent2"/>
                </a:solidFill>
              </a:rPr>
              <a:t>настоящего</a:t>
            </a:r>
            <a:r>
              <a:rPr dirty="0">
                <a:solidFill>
                  <a:schemeClr val="accent2"/>
                </a:solidFill>
              </a:rPr>
              <a:t> </a:t>
            </a:r>
            <a:r>
              <a:rPr dirty="0" err="1">
                <a:solidFill>
                  <a:schemeClr val="accent2"/>
                </a:solidFill>
              </a:rPr>
              <a:t>пункта</a:t>
            </a:r>
            <a:r>
              <a:rPr dirty="0"/>
              <a:t>, </a:t>
            </a:r>
            <a:r>
              <a:rPr dirty="0" err="1"/>
              <a:t>при</a:t>
            </a:r>
            <a:r>
              <a:rPr dirty="0"/>
              <a:t> </a:t>
            </a:r>
            <a:r>
              <a:rPr dirty="0" err="1"/>
              <a:t>отсутствии</a:t>
            </a:r>
            <a:r>
              <a:rPr dirty="0"/>
              <a:t> </a:t>
            </a:r>
            <a:r>
              <a:rPr dirty="0" err="1"/>
              <a:t>положительных</a:t>
            </a:r>
            <a:r>
              <a:rPr dirty="0"/>
              <a:t> </a:t>
            </a:r>
            <a:r>
              <a:rPr dirty="0" err="1"/>
              <a:t>результатов</a:t>
            </a:r>
            <a:r>
              <a:rPr dirty="0"/>
              <a:t> </a:t>
            </a:r>
            <a:r>
              <a:rPr dirty="0" err="1"/>
              <a:t>реабилитационных</a:t>
            </a:r>
            <a:r>
              <a:rPr dirty="0"/>
              <a:t> </a:t>
            </a:r>
            <a:r>
              <a:rPr dirty="0" err="1"/>
              <a:t>или</a:t>
            </a:r>
            <a:r>
              <a:rPr dirty="0"/>
              <a:t> </a:t>
            </a:r>
            <a:r>
              <a:rPr dirty="0" err="1"/>
              <a:t>абилитационных</a:t>
            </a:r>
            <a:r>
              <a:rPr dirty="0"/>
              <a:t> </a:t>
            </a:r>
            <a:r>
              <a:rPr dirty="0" err="1"/>
              <a:t>мероприятий</a:t>
            </a:r>
            <a:r>
              <a:rPr dirty="0"/>
              <a:t>, </a:t>
            </a:r>
            <a:r>
              <a:rPr dirty="0" err="1"/>
              <a:t>проведенных</a:t>
            </a:r>
            <a:r>
              <a:rPr dirty="0"/>
              <a:t> </a:t>
            </a:r>
            <a:r>
              <a:rPr dirty="0" err="1"/>
              <a:t>гражданину</a:t>
            </a:r>
            <a:r>
              <a:rPr dirty="0"/>
              <a:t> </a:t>
            </a:r>
            <a:r>
              <a:rPr dirty="0" err="1"/>
              <a:t>до</a:t>
            </a:r>
            <a:r>
              <a:rPr dirty="0"/>
              <a:t> </a:t>
            </a:r>
            <a:r>
              <a:rPr dirty="0" err="1"/>
              <a:t>его</a:t>
            </a:r>
            <a:r>
              <a:rPr dirty="0"/>
              <a:t> </a:t>
            </a:r>
            <a:r>
              <a:rPr dirty="0" err="1"/>
              <a:t>направления</a:t>
            </a:r>
            <a:r>
              <a:rPr dirty="0"/>
              <a:t>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медико-социальную</a:t>
            </a:r>
            <a:r>
              <a:rPr dirty="0"/>
              <a:t> </a:t>
            </a:r>
            <a:r>
              <a:rPr dirty="0" err="1"/>
              <a:t>экспертизу</a:t>
            </a:r>
            <a:r>
              <a:rPr dirty="0"/>
              <a:t>. </a:t>
            </a:r>
            <a:endParaRPr lang="ru-RU" dirty="0" smtClean="0"/>
          </a:p>
          <a:p>
            <a:pPr defTabSz="457200">
              <a:spcBef>
                <a:spcPts val="1400"/>
              </a:spcBef>
              <a:buClr>
                <a:srgbClr val="612E6C"/>
              </a:buClr>
              <a:defRPr sz="1300"/>
            </a:pPr>
            <a:r>
              <a:rPr lang="ru-RU" dirty="0"/>
              <a:t>Гражданам, имеющим заболевания, дефекты, необратимые морфологические изменения, нарушения функций органов и систем организма, предусмотренные </a:t>
            </a:r>
            <a:r>
              <a:rPr lang="ru-RU" dirty="0">
                <a:solidFill>
                  <a:srgbClr val="FF0000"/>
                </a:solidFill>
              </a:rPr>
              <a:t>разделом IV приложения </a:t>
            </a:r>
            <a:r>
              <a:rPr lang="ru-RU" dirty="0"/>
              <a:t>к настоящим Правилам, при первичном признании гражданина инвалидом устанавливается группа инвалидности без указания срока переосвидетельствования, а гражданам, не достигшим 18 лет, - категория "ребенок-инвалид" до достижения гражданином возраста 18 лет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7" name="Прямоугольник"/>
          <p:cNvSpPr/>
          <p:nvPr/>
        </p:nvSpPr>
        <p:spPr>
          <a:xfrm>
            <a:off x="-321" y="2938121"/>
            <a:ext cx="9144642" cy="634847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958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59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60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61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62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63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Постановление Правительства РФ от 05.04.2022 № 588 </a:t>
            </a:r>
          </a:p>
          <a:p>
            <a:pPr defTabSz="850391">
              <a:spcBef>
                <a:spcPts val="300"/>
              </a:spcBef>
              <a:defRPr sz="13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"О признании лица инвалидом"</a:t>
            </a:r>
          </a:p>
        </p:txBody>
      </p:sp>
      <p:sp>
        <p:nvSpPr>
          <p:cNvPr id="964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pic>
        <p:nvPicPr>
          <p:cNvPr id="965" name="зщ.jpg" descr="зщ.jpg"/>
          <p:cNvPicPr>
            <a:picLocks noChangeAspect="1"/>
          </p:cNvPicPr>
          <p:nvPr/>
        </p:nvPicPr>
        <p:blipFill>
          <a:blip r:embed="rId3"/>
          <a:srcRect t="14373" b="28336"/>
          <a:stretch>
            <a:fillRect/>
          </a:stretch>
        </p:blipFill>
        <p:spPr>
          <a:xfrm>
            <a:off x="-1" y="3704222"/>
            <a:ext cx="9144001" cy="2942591"/>
          </a:xfrm>
          <a:prstGeom prst="rect">
            <a:avLst/>
          </a:prstGeom>
          <a:ln w="12700">
            <a:miter lim="400000"/>
          </a:ln>
        </p:spPr>
      </p:pic>
      <p:sp>
        <p:nvSpPr>
          <p:cNvPr id="966" name="Приложение к Правилам признания лица инвалидом…"/>
          <p:cNvSpPr txBox="1"/>
          <p:nvPr/>
        </p:nvSpPr>
        <p:spPr>
          <a:xfrm>
            <a:off x="315282" y="1387103"/>
            <a:ext cx="8138369" cy="210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500" b="1">
                <a:solidFill>
                  <a:srgbClr val="422850"/>
                </a:solidFill>
              </a:defRPr>
            </a:pPr>
            <a:r>
              <a:t>Приложение к Правилам признания лица инвалидом</a:t>
            </a:r>
          </a:p>
          <a:p>
            <a:pPr>
              <a:defRPr sz="1500"/>
            </a:pPr>
            <a:endParaRPr/>
          </a:p>
          <a:p>
            <a:pPr>
              <a:defRPr sz="1500"/>
            </a:pPr>
            <a:r>
              <a:rPr b="1">
                <a:solidFill>
                  <a:srgbClr val="422850"/>
                </a:solidFill>
              </a:rPr>
              <a:t>IV.</a:t>
            </a:r>
            <a:r>
              <a:t> Заболевания, дефекты, необратимые морфологические изменения, нарушения функций органов и систем организма, при которых группа инвалидности (категория "ребенок-инвалид") устанавливается без срока переосвидетельствования (до </a:t>
            </a:r>
          </a:p>
          <a:p>
            <a:pPr>
              <a:defRPr sz="1500"/>
            </a:pPr>
            <a:r>
              <a:t>достижения возраста 18 лет) при первичном освидетельствовании.</a:t>
            </a:r>
          </a:p>
          <a:p>
            <a:pPr>
              <a:defRPr sz="1500"/>
            </a:pPr>
            <a:endParaRPr/>
          </a:p>
          <a:p>
            <a:pPr>
              <a:defRPr sz="1400" b="1">
                <a:solidFill>
                  <a:srgbClr val="FFFFFF"/>
                </a:solidFill>
              </a:defRPr>
            </a:pPr>
            <a:r>
              <a:t>35. Эпилепсия идиопатическая, симптоматическая, приводящая к выраженным и значительно выраженным нарушениям психических функций и (или) с резистентными приступами к терапии.</a:t>
            </a:r>
          </a:p>
        </p:txBody>
      </p:sp>
      <p:sp>
        <p:nvSpPr>
          <p:cNvPr id="967" name="ПОЛУЧИТЬ…"/>
          <p:cNvSpPr txBox="1"/>
          <p:nvPr/>
        </p:nvSpPr>
        <p:spPr>
          <a:xfrm>
            <a:off x="246466" y="3809508"/>
            <a:ext cx="1723813" cy="843891"/>
          </a:xfrm>
          <a:prstGeom prst="rect">
            <a:avLst/>
          </a:prstGeom>
          <a:ln w="12700">
            <a:miter lim="400000"/>
          </a:ln>
          <a:effectLst>
            <a:outerShdw blurRad="635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>
              <a:defRPr sz="1700" b="1">
                <a:solidFill>
                  <a:srgbClr val="FFFFFF"/>
                </a:solidFill>
              </a:defRPr>
            </a:pPr>
            <a:r>
              <a:t>ПОЛУЧИТЬ </a:t>
            </a:r>
          </a:p>
          <a:p>
            <a:pPr>
              <a:defRPr sz="1700" b="1">
                <a:solidFill>
                  <a:srgbClr val="FFFFFF"/>
                </a:solidFill>
              </a:defRPr>
            </a:pPr>
            <a:r>
              <a:t>ИНВАЛИДНОСТЬ </a:t>
            </a:r>
          </a:p>
          <a:p>
            <a:pPr>
              <a:defRPr sz="1700" b="1">
                <a:solidFill>
                  <a:srgbClr val="FFFFFF"/>
                </a:solidFill>
              </a:defRPr>
            </a:pPr>
            <a:r>
              <a:t>БЕССРОЧНО</a:t>
            </a:r>
          </a:p>
        </p:txBody>
      </p:sp>
      <p:sp>
        <p:nvSpPr>
          <p:cNvPr id="968" name="РЕГУЛЯРНО ПОЛУЧАТЬ…"/>
          <p:cNvSpPr txBox="1"/>
          <p:nvPr/>
        </p:nvSpPr>
        <p:spPr>
          <a:xfrm>
            <a:off x="6503599" y="3763935"/>
            <a:ext cx="2396280" cy="917289"/>
          </a:xfrm>
          <a:prstGeom prst="rect">
            <a:avLst/>
          </a:prstGeom>
          <a:ln w="12700">
            <a:miter lim="400000"/>
          </a:ln>
          <a:effectLst>
            <a:outerShdw blurRad="63500" dist="25400" dir="5400000" rotWithShape="0">
              <a:srgbClr val="000000">
                <a:alpha val="5000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45719" rIns="45719">
            <a:spAutoFit/>
          </a:bodyPr>
          <a:lstStyle/>
          <a:p>
            <a:pPr algn="r">
              <a:defRPr b="1">
                <a:solidFill>
                  <a:srgbClr val="FFFFFF"/>
                </a:solidFill>
              </a:defRPr>
            </a:pPr>
            <a:r>
              <a:t>РЕГУЛЯРНО ПОЛУЧАТЬ </a:t>
            </a:r>
          </a:p>
          <a:p>
            <a:pPr algn="r">
              <a:defRPr b="1">
                <a:solidFill>
                  <a:srgbClr val="FFFFFF"/>
                </a:solidFill>
              </a:defRPr>
            </a:pPr>
            <a:r>
              <a:t>РЕАБИЛИТАЦИОННОЕ </a:t>
            </a:r>
          </a:p>
          <a:p>
            <a:pPr algn="r">
              <a:defRPr b="1">
                <a:solidFill>
                  <a:srgbClr val="FFFFFF"/>
                </a:solidFill>
              </a:defRPr>
            </a:pPr>
            <a:r>
              <a:t>ЛЕЧЕНИЕ</a:t>
            </a:r>
          </a:p>
        </p:txBody>
      </p:sp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0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71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72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73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74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75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Постановление Правительства РФ от 05.04.2022 № 588 </a:t>
            </a:r>
          </a:p>
          <a:p>
            <a:pPr defTabSz="850391">
              <a:spcBef>
                <a:spcPts val="300"/>
              </a:spcBef>
              <a:defRPr sz="1300" cap="all">
                <a:latin typeface="AvantGardeGothicC"/>
                <a:ea typeface="AvantGardeGothicC"/>
                <a:cs typeface="AvantGardeGothicC"/>
                <a:sym typeface="AvantGardeGothicC"/>
              </a:defRPr>
            </a:pPr>
            <a:r>
              <a:t>"О признании лица инвалидом"</a:t>
            </a:r>
          </a:p>
        </p:txBody>
      </p:sp>
      <p:sp>
        <p:nvSpPr>
          <p:cNvPr id="976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77" name="Порядок обжалования решений бюро, главного бюро, Федерального бюро.…"/>
          <p:cNvSpPr txBox="1"/>
          <p:nvPr/>
        </p:nvSpPr>
        <p:spPr>
          <a:xfrm>
            <a:off x="315282" y="1387103"/>
            <a:ext cx="8138369" cy="309315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500" b="1">
                <a:solidFill>
                  <a:srgbClr val="422850"/>
                </a:solidFill>
              </a:defRPr>
            </a:pPr>
            <a:r>
              <a:rPr dirty="0" err="1"/>
              <a:t>Порядок</a:t>
            </a:r>
            <a:r>
              <a:rPr dirty="0"/>
              <a:t> </a:t>
            </a:r>
            <a:r>
              <a:rPr dirty="0" err="1"/>
              <a:t>обжалования</a:t>
            </a:r>
            <a:r>
              <a:rPr dirty="0"/>
              <a:t> </a:t>
            </a:r>
            <a:r>
              <a:rPr dirty="0" err="1"/>
              <a:t>решений</a:t>
            </a:r>
            <a:r>
              <a:rPr dirty="0"/>
              <a:t> </a:t>
            </a:r>
            <a:r>
              <a:rPr dirty="0" err="1"/>
              <a:t>бюро</a:t>
            </a:r>
            <a:r>
              <a:rPr dirty="0"/>
              <a:t>, </a:t>
            </a:r>
            <a:r>
              <a:rPr dirty="0" err="1"/>
              <a:t>главного</a:t>
            </a:r>
            <a:r>
              <a:rPr dirty="0"/>
              <a:t> </a:t>
            </a:r>
            <a:r>
              <a:rPr dirty="0" err="1"/>
              <a:t>бюро</a:t>
            </a:r>
            <a:r>
              <a:rPr dirty="0"/>
              <a:t>, </a:t>
            </a:r>
            <a:r>
              <a:rPr dirty="0" err="1"/>
              <a:t>Федерального</a:t>
            </a:r>
            <a:r>
              <a:rPr dirty="0"/>
              <a:t> </a:t>
            </a:r>
            <a:r>
              <a:rPr dirty="0" err="1"/>
              <a:t>бюро</a:t>
            </a:r>
            <a:r>
              <a:rPr dirty="0"/>
              <a:t>.</a:t>
            </a:r>
          </a:p>
          <a:p>
            <a:pPr>
              <a:defRPr sz="1500"/>
            </a:pPr>
            <a:endParaRPr dirty="0"/>
          </a:p>
          <a:p>
            <a:pPr>
              <a:defRPr sz="1500"/>
            </a:pPr>
            <a:r>
              <a:rPr lang="ru-RU" dirty="0"/>
              <a:t>Гражданин (его законный или уполномоченный представитель) может обжаловать решение бюро, принятое на основе документов с ограниченным доступом к персональным данным, в главное бюро по месту жительства (месту пребывания, фактического проживания) в месячный срок со дня получения решения на основании заявления, поданного в бюро по месту жительства (месту пребывания, фактического проживания), либо в главное бюро по месту жительства (месту пребывания, фактического проживания) в письменной форме на бумажном носителе или в электронном виде с использованием единого портала.</a:t>
            </a:r>
            <a:endParaRPr dirty="0"/>
          </a:p>
          <a:p>
            <a:pPr>
              <a:defRPr sz="1500"/>
            </a:pPr>
            <a:endParaRPr dirty="0"/>
          </a:p>
          <a:p>
            <a:pPr>
              <a:defRPr sz="1500"/>
            </a:pPr>
            <a:r>
              <a:rPr dirty="0" err="1"/>
              <a:t>Главное</a:t>
            </a:r>
            <a:r>
              <a:rPr dirty="0"/>
              <a:t> </a:t>
            </a:r>
            <a:r>
              <a:rPr dirty="0" err="1"/>
              <a:t>бюро</a:t>
            </a:r>
            <a:r>
              <a:rPr dirty="0"/>
              <a:t> </a:t>
            </a:r>
            <a:r>
              <a:rPr dirty="0" err="1"/>
              <a:t>не</a:t>
            </a:r>
            <a:r>
              <a:rPr dirty="0"/>
              <a:t> </a:t>
            </a:r>
            <a:r>
              <a:rPr dirty="0" err="1"/>
              <a:t>позднее</a:t>
            </a:r>
            <a:r>
              <a:rPr dirty="0"/>
              <a:t> 30 </a:t>
            </a:r>
            <a:r>
              <a:rPr dirty="0" err="1"/>
              <a:t>рабочих</a:t>
            </a:r>
            <a:r>
              <a:rPr dirty="0"/>
              <a:t> </a:t>
            </a:r>
            <a:r>
              <a:rPr dirty="0" err="1"/>
              <a:t>дней</a:t>
            </a:r>
            <a:r>
              <a:rPr dirty="0"/>
              <a:t> </a:t>
            </a:r>
            <a:r>
              <a:rPr dirty="0" err="1"/>
              <a:t>со</a:t>
            </a:r>
            <a:r>
              <a:rPr dirty="0"/>
              <a:t> </a:t>
            </a:r>
            <a:r>
              <a:rPr dirty="0" err="1"/>
              <a:t>дня</a:t>
            </a:r>
            <a:r>
              <a:rPr dirty="0"/>
              <a:t> </a:t>
            </a:r>
            <a:r>
              <a:rPr dirty="0" err="1"/>
              <a:t>поступления</a:t>
            </a:r>
            <a:r>
              <a:rPr dirty="0"/>
              <a:t> </a:t>
            </a:r>
            <a:r>
              <a:rPr dirty="0" err="1"/>
              <a:t>заявления</a:t>
            </a:r>
            <a:r>
              <a:rPr dirty="0"/>
              <a:t> </a:t>
            </a:r>
            <a:r>
              <a:rPr dirty="0" err="1"/>
              <a:t>гражданина</a:t>
            </a:r>
            <a:r>
              <a:rPr dirty="0"/>
              <a:t> </a:t>
            </a:r>
            <a:r>
              <a:rPr dirty="0" err="1"/>
              <a:t>проводит</a:t>
            </a:r>
            <a:r>
              <a:rPr dirty="0"/>
              <a:t> </a:t>
            </a:r>
            <a:r>
              <a:rPr dirty="0" err="1"/>
              <a:t>его</a:t>
            </a:r>
            <a:r>
              <a:rPr dirty="0"/>
              <a:t> </a:t>
            </a:r>
            <a:r>
              <a:rPr dirty="0" err="1"/>
              <a:t>медико-социальную</a:t>
            </a:r>
            <a:r>
              <a:rPr dirty="0"/>
              <a:t> </a:t>
            </a:r>
            <a:r>
              <a:rPr dirty="0" err="1"/>
              <a:t>экспертизу</a:t>
            </a:r>
            <a:r>
              <a:rPr dirty="0"/>
              <a:t> и </a:t>
            </a:r>
            <a:r>
              <a:rPr dirty="0" err="1"/>
              <a:t>на</a:t>
            </a:r>
            <a:r>
              <a:rPr dirty="0"/>
              <a:t> </a:t>
            </a:r>
            <a:r>
              <a:rPr dirty="0" err="1"/>
              <a:t>основании</a:t>
            </a:r>
            <a:r>
              <a:rPr dirty="0"/>
              <a:t> </a:t>
            </a:r>
            <a:r>
              <a:rPr dirty="0" err="1"/>
              <a:t>полученных</a:t>
            </a:r>
            <a:r>
              <a:rPr dirty="0"/>
              <a:t> </a:t>
            </a:r>
            <a:r>
              <a:rPr dirty="0" err="1"/>
              <a:t>результатов</a:t>
            </a:r>
            <a:r>
              <a:rPr dirty="0"/>
              <a:t> </a:t>
            </a:r>
            <a:r>
              <a:rPr dirty="0" err="1"/>
              <a:t>выносит</a:t>
            </a:r>
            <a:r>
              <a:rPr dirty="0"/>
              <a:t> </a:t>
            </a:r>
            <a:r>
              <a:rPr dirty="0" err="1"/>
              <a:t>соответствующее</a:t>
            </a:r>
            <a:r>
              <a:rPr dirty="0"/>
              <a:t> </a:t>
            </a:r>
            <a:r>
              <a:rPr dirty="0" err="1"/>
              <a:t>решение</a:t>
            </a:r>
            <a:r>
              <a:rPr dirty="0"/>
              <a:t>.</a:t>
            </a: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9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80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81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82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83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84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Госпитализация перед МСЭ</a:t>
            </a:r>
          </a:p>
        </p:txBody>
      </p:sp>
      <p:sp>
        <p:nvSpPr>
          <p:cNvPr id="985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86" name="Необходимо отметить, что в настоящее время для проведения медико-социальной экспертизы с целью признания пациента инвалидом требуется наличие госпитализации поскольку не исключается возможность предоставления пациентом в тех или иных целях недостоверных "/>
          <p:cNvSpPr txBox="1"/>
          <p:nvPr/>
        </p:nvSpPr>
        <p:spPr>
          <a:xfrm>
            <a:off x="315282" y="1387103"/>
            <a:ext cx="8138369" cy="25639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500">
                <a:solidFill>
                  <a:srgbClr val="422850"/>
                </a:solidFill>
              </a:defRPr>
            </a:pPr>
            <a:r>
              <a:t>Необходимо отметить, что в настоящее время для проведения медико-социальной экспертизы с целью признания пациента инвалидом требуется наличие госпитализации поскольку не исключается возможность предоставления пациентом в тех или иных целях недостоверных данных о развитии заболевания и характере и частоте приступов.</a:t>
            </a:r>
          </a:p>
          <a:p>
            <a:pPr>
              <a:defRPr sz="1500">
                <a:solidFill>
                  <a:srgbClr val="422850"/>
                </a:solidFill>
              </a:defRPr>
            </a:pPr>
            <a:endParaRPr/>
          </a:p>
          <a:p>
            <a:pPr>
              <a:defRPr sz="1500">
                <a:solidFill>
                  <a:srgbClr val="422850"/>
                </a:solidFill>
              </a:defRPr>
            </a:pPr>
            <a:r>
              <a:t>Однако с учётом действующих в настоящее время показаний для возможности госпитализации в круглосуточный стационар у пациента должны иметь место клинически значимые приступы, приводящие к состояниям, представляющим угрозу для жизни. В связи с этим исключается существовавшая ранее возможность госпитализации пациента в стационар «с экспертной целью» (по сути для осуществления мониторинга состояния его здоровья), т.е. для подтверждения наличия, характера и частоты имеющихся приступов.</a:t>
            </a:r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8" name="аватарка.png" descr="аватарка.png"/>
          <p:cNvPicPr>
            <a:picLocks noChangeAspect="1"/>
          </p:cNvPicPr>
          <p:nvPr/>
        </p:nvPicPr>
        <p:blipFill>
          <a:blip r:embed="rId2"/>
          <a:srcRect l="5992" t="6168" r="5897" b="6152"/>
          <a:stretch>
            <a:fillRect/>
          </a:stretch>
        </p:blipFill>
        <p:spPr>
          <a:xfrm>
            <a:off x="194069" y="202910"/>
            <a:ext cx="637965" cy="6348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6" h="21582" extrusionOk="0">
                <a:moveTo>
                  <a:pt x="10658" y="0"/>
                </a:moveTo>
                <a:cubicBezTo>
                  <a:pt x="10178" y="0"/>
                  <a:pt x="9698" y="21"/>
                  <a:pt x="9438" y="54"/>
                </a:cubicBezTo>
                <a:cubicBezTo>
                  <a:pt x="7878" y="251"/>
                  <a:pt x="6445" y="739"/>
                  <a:pt x="5168" y="1525"/>
                </a:cubicBezTo>
                <a:cubicBezTo>
                  <a:pt x="2582" y="3114"/>
                  <a:pt x="788" y="5698"/>
                  <a:pt x="208" y="8662"/>
                </a:cubicBezTo>
                <a:cubicBezTo>
                  <a:pt x="-223" y="10867"/>
                  <a:pt x="17" y="13129"/>
                  <a:pt x="911" y="15179"/>
                </a:cubicBezTo>
                <a:cubicBezTo>
                  <a:pt x="1318" y="16113"/>
                  <a:pt x="1903" y="17050"/>
                  <a:pt x="2582" y="17850"/>
                </a:cubicBezTo>
                <a:cubicBezTo>
                  <a:pt x="2910" y="18237"/>
                  <a:pt x="3556" y="18864"/>
                  <a:pt x="3934" y="19172"/>
                </a:cubicBezTo>
                <a:cubicBezTo>
                  <a:pt x="5673" y="20591"/>
                  <a:pt x="7591" y="21367"/>
                  <a:pt x="9888" y="21574"/>
                </a:cubicBezTo>
                <a:cubicBezTo>
                  <a:pt x="10182" y="21600"/>
                  <a:pt x="11567" y="21560"/>
                  <a:pt x="11891" y="21520"/>
                </a:cubicBezTo>
                <a:cubicBezTo>
                  <a:pt x="13423" y="21326"/>
                  <a:pt x="14878" y="20829"/>
                  <a:pt x="16148" y="20049"/>
                </a:cubicBezTo>
                <a:cubicBezTo>
                  <a:pt x="18733" y="18460"/>
                  <a:pt x="20527" y="15876"/>
                  <a:pt x="21107" y="12912"/>
                </a:cubicBezTo>
                <a:cubicBezTo>
                  <a:pt x="21215" y="12360"/>
                  <a:pt x="21282" y="11805"/>
                  <a:pt x="21306" y="11252"/>
                </a:cubicBezTo>
                <a:cubicBezTo>
                  <a:pt x="21377" y="9593"/>
                  <a:pt x="21074" y="7946"/>
                  <a:pt x="20404" y="6409"/>
                </a:cubicBezTo>
                <a:cubicBezTo>
                  <a:pt x="19997" y="5475"/>
                  <a:pt x="19399" y="4537"/>
                  <a:pt x="18720" y="3737"/>
                </a:cubicBezTo>
                <a:cubicBezTo>
                  <a:pt x="18391" y="3350"/>
                  <a:pt x="17746" y="2709"/>
                  <a:pt x="17368" y="2402"/>
                </a:cubicBezTo>
                <a:cubicBezTo>
                  <a:pt x="15752" y="1084"/>
                  <a:pt x="13954" y="316"/>
                  <a:pt x="11878" y="54"/>
                </a:cubicBezTo>
                <a:cubicBezTo>
                  <a:pt x="11618" y="21"/>
                  <a:pt x="11137" y="0"/>
                  <a:pt x="10658" y="0"/>
                </a:cubicBezTo>
                <a:close/>
              </a:path>
            </a:pathLst>
          </a:custGeom>
          <a:ln w="12700">
            <a:miter lim="400000"/>
          </a:ln>
          <a:effectLst/>
        </p:spPr>
      </p:pic>
      <p:sp>
        <p:nvSpPr>
          <p:cNvPr id="989" name="Прямоугольник"/>
          <p:cNvSpPr/>
          <p:nvPr/>
        </p:nvSpPr>
        <p:spPr>
          <a:xfrm>
            <a:off x="-321" y="1178093"/>
            <a:ext cx="914464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90" name="Прямоугольник"/>
          <p:cNvSpPr/>
          <p:nvPr/>
        </p:nvSpPr>
        <p:spPr>
          <a:xfrm>
            <a:off x="-5647" y="6738880"/>
            <a:ext cx="9155294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91" name="Заголовок 1"/>
          <p:cNvSpPr txBox="1"/>
          <p:nvPr/>
        </p:nvSpPr>
        <p:spPr>
          <a:xfrm>
            <a:off x="1281437" y="-770138"/>
            <a:ext cx="7124650" cy="4309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 fontScale="92500"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Обеспечение лекарственными препаратами из регионального бюджета </a:t>
            </a:r>
          </a:p>
        </p:txBody>
      </p:sp>
      <p:sp>
        <p:nvSpPr>
          <p:cNvPr id="992" name="Прямоугольник"/>
          <p:cNvSpPr/>
          <p:nvPr/>
        </p:nvSpPr>
        <p:spPr>
          <a:xfrm>
            <a:off x="0" y="6332835"/>
            <a:ext cx="9144001" cy="461666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b"/>
          <a:lstStyle/>
          <a:p>
            <a:pPr defTabSz="457200">
              <a:defRPr sz="900" i="1">
                <a:solidFill>
                  <a:srgbClr val="1F3868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pPr>
            <a:endParaRPr/>
          </a:p>
        </p:txBody>
      </p:sp>
      <p:sp>
        <p:nvSpPr>
          <p:cNvPr id="993" name="Заголовок 1"/>
          <p:cNvSpPr txBox="1"/>
          <p:nvPr/>
        </p:nvSpPr>
        <p:spPr>
          <a:xfrm>
            <a:off x="1386551" y="194283"/>
            <a:ext cx="7057667" cy="8838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defTabSz="850391">
              <a:spcBef>
                <a:spcPts val="300"/>
              </a:spcBef>
              <a:defRPr sz="1300" b="1" cap="all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Госпитализация перед МСЭ</a:t>
            </a:r>
          </a:p>
        </p:txBody>
      </p:sp>
      <p:sp>
        <p:nvSpPr>
          <p:cNvPr id="994" name="Прямоугольник"/>
          <p:cNvSpPr/>
          <p:nvPr/>
        </p:nvSpPr>
        <p:spPr>
          <a:xfrm>
            <a:off x="-17631" y="6600582"/>
            <a:ext cx="9179262" cy="20186"/>
          </a:xfrm>
          <a:prstGeom prst="rect">
            <a:avLst/>
          </a:prstGeom>
          <a:solidFill>
            <a:srgbClr val="472653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endParaRPr/>
          </a:p>
        </p:txBody>
      </p:sp>
      <p:sp>
        <p:nvSpPr>
          <p:cNvPr id="995" name="Данная ситуация является серьезной и трудноразрешимой проблемой как для пациента, так и для врачей-специалистов МСЭ, которым для проведения медико-социальной экспертизы необходимо документальное подтверждение и описание имеющихся у пациента приступов, ко"/>
          <p:cNvSpPr txBox="1"/>
          <p:nvPr/>
        </p:nvSpPr>
        <p:spPr>
          <a:xfrm>
            <a:off x="315282" y="1387103"/>
            <a:ext cx="8138369" cy="34783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500">
                <a:solidFill>
                  <a:srgbClr val="422850"/>
                </a:solidFill>
              </a:defRPr>
            </a:pPr>
            <a:r>
              <a:t>Данная ситуация является серьезной и трудноразрешимой проблемой как для пациента, так и для врачей-специалистов МСЭ, которым для проведения медико-социальной экспертизы необходимо документальное подтверждение и описание имеющихся у пациента приступов, которые вследствие существенных особенностей заболевания не всегда будут фиксироваться лечащим врачом, поскольку могут случиться внезапно когда и где угодно и протекать кратковременно. Поэтому госпитализацтия больного эпилепсией в круглосуточный стационар для уточнения наличия, характера и частоты приступов порой является единственной возможностью получения достоверной информации необходимой для установления инвалидности.</a:t>
            </a:r>
          </a:p>
          <a:p>
            <a:pPr>
              <a:defRPr sz="1500">
                <a:solidFill>
                  <a:srgbClr val="422850"/>
                </a:solidFill>
              </a:defRPr>
            </a:pPr>
            <a:endParaRPr/>
          </a:p>
          <a:p>
            <a:pPr>
              <a:defRPr sz="1500">
                <a:solidFill>
                  <a:srgbClr val="422850"/>
                </a:solidFill>
              </a:defRPr>
            </a:pPr>
            <a:r>
              <a:rPr b="1">
                <a:solidFill>
                  <a:schemeClr val="accent2"/>
                </a:solidFill>
              </a:rPr>
              <a:t>Таким образом, можно констатировать, что возможность госпитализации пациента с эпилепсией с «экспертной целью» не имеет четкой правовой регламентации.</a:t>
            </a:r>
            <a:r>
              <a:t> При этом следует помнить, что на данный момент проблема госпитализации с «экспертной целью» находится в прямой диалектической взаимосвязи с конституционно гарантированным правом граждан Российской Федерации на охрану жизни и здоровья, что требует внесения соответствующих изменений в действующее федеральное законодательство.</a:t>
            </a:r>
          </a:p>
        </p:txBody>
      </p:sp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5" name="logo эпилепсия56.png" descr="logo эпилепсия5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137" y="420687"/>
            <a:ext cx="2330451" cy="604838"/>
          </a:xfrm>
          <a:prstGeom prst="rect">
            <a:avLst/>
          </a:prstGeom>
          <a:ln w="12700">
            <a:miter lim="400000"/>
          </a:ln>
        </p:spPr>
      </p:pic>
      <p:sp>
        <p:nvSpPr>
          <p:cNvPr id="1006" name="Прямоугольник"/>
          <p:cNvSpPr/>
          <p:nvPr/>
        </p:nvSpPr>
        <p:spPr>
          <a:xfrm>
            <a:off x="-6350" y="2097088"/>
            <a:ext cx="9156700" cy="893763"/>
          </a:xfrm>
          <a:prstGeom prst="rect">
            <a:avLst/>
          </a:prstGeom>
          <a:solidFill>
            <a:srgbClr val="622E6D"/>
          </a:solidFill>
          <a:ln w="12700">
            <a:miter lim="400000"/>
          </a:ln>
        </p:spPr>
        <p:txBody>
          <a:bodyPr lIns="45719" rIns="45719" anchor="ctr"/>
          <a:lstStyle/>
          <a:p>
            <a:endParaRPr/>
          </a:p>
        </p:txBody>
      </p:sp>
      <p:sp>
        <p:nvSpPr>
          <p:cNvPr id="1007" name="Заголовок 1"/>
          <p:cNvSpPr txBox="1"/>
          <p:nvPr/>
        </p:nvSpPr>
        <p:spPr>
          <a:xfrm>
            <a:off x="325438" y="2146300"/>
            <a:ext cx="8493126" cy="7953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algn="ctr">
              <a:lnSpc>
                <a:spcPct val="150000"/>
              </a:lnSpc>
              <a:defRPr sz="1700" cap="all">
                <a:solidFill>
                  <a:srgbClr val="FFFFFF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Спасибо за внимание</a:t>
            </a:r>
          </a:p>
        </p:txBody>
      </p:sp>
      <p:sp>
        <p:nvSpPr>
          <p:cNvPr id="1008" name="ОРЕНБУРГ - 20.10.2023"/>
          <p:cNvSpPr txBox="1"/>
          <p:nvPr/>
        </p:nvSpPr>
        <p:spPr>
          <a:xfrm>
            <a:off x="1516062" y="5410200"/>
            <a:ext cx="1602420" cy="2238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 u="sng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AvantGardeGothicC"/>
                <a:ea typeface="AvantGardeGothicC"/>
                <a:cs typeface="AvantGardeGothicC"/>
                <a:sym typeface="AvantGardeGothicC"/>
                <a:hlinkClick r:id="" action="ppaction://noaction"/>
              </a:defRPr>
            </a:lvl1pPr>
          </a:lstStyle>
          <a:p>
            <a:pPr>
              <a:defRPr u="none">
                <a:solidFill>
                  <a:srgbClr val="000000"/>
                </a:solidFill>
                <a:uFillTx/>
              </a:defRPr>
            </a:pPr>
            <a:r>
              <a:rPr u="sng" dirty="0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hlinkClick r:id="rId3"/>
              </a:rPr>
              <a:t>Подпишись на группу</a:t>
            </a:r>
          </a:p>
        </p:txBody>
      </p:sp>
      <p:sp>
        <p:nvSpPr>
          <p:cNvPr id="1009" name="Прямоугольник 7"/>
          <p:cNvSpPr/>
          <p:nvPr/>
        </p:nvSpPr>
        <p:spPr>
          <a:xfrm>
            <a:off x="5670550" y="5407025"/>
            <a:ext cx="2008189" cy="22808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defRPr sz="1200" b="1">
                <a:solidFill>
                  <a:srgbClr val="5B316A"/>
                </a:solidFill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t>ЭПИЛЕПСИЯ56.РФ</a:t>
            </a:r>
          </a:p>
        </p:txBody>
      </p:sp>
      <p:pic>
        <p:nvPicPr>
          <p:cNvPr id="1010" name="Picture 2" descr="Picture 2"/>
          <p:cNvPicPr>
            <a:picLocks noChangeAspect="1"/>
          </p:cNvPicPr>
          <p:nvPr/>
        </p:nvPicPr>
        <p:blipFill>
          <a:blip r:embed="rId4"/>
          <a:srcRect l="24460" t="21478" r="24460" b="42632"/>
          <a:stretch>
            <a:fillRect/>
          </a:stretch>
        </p:blipFill>
        <p:spPr>
          <a:xfrm>
            <a:off x="1465262" y="3602037"/>
            <a:ext cx="1703388" cy="169862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1" name="vk.png" descr="vk.png">
            <a:hlinkClick r:id="rId3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7250" y="5741987"/>
            <a:ext cx="379414" cy="379413"/>
          </a:xfrm>
          <a:prstGeom prst="rect">
            <a:avLst/>
          </a:prstGeom>
          <a:ln w="12700">
            <a:miter lim="400000"/>
          </a:ln>
        </p:spPr>
      </p:pic>
      <p:sp>
        <p:nvSpPr>
          <p:cNvPr id="1012" name="ОРЕНБУРГ - 20.10.2023"/>
          <p:cNvSpPr txBox="1"/>
          <p:nvPr/>
        </p:nvSpPr>
        <p:spPr>
          <a:xfrm>
            <a:off x="7024688" y="474662"/>
            <a:ext cx="1435645" cy="26160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8" tIns="45718" rIns="45718" bIns="45718">
            <a:spAutoFit/>
          </a:bodyPr>
          <a:lstStyle>
            <a:lvl1pPr>
              <a:defRPr sz="1100">
                <a:latin typeface="AvantGardeGothicC"/>
                <a:ea typeface="AvantGardeGothicC"/>
                <a:cs typeface="AvantGardeGothicC"/>
                <a:sym typeface="AvantGardeGothicC"/>
              </a:defRPr>
            </a:lvl1pPr>
          </a:lstStyle>
          <a:p>
            <a:r>
              <a:rPr lang="ru-RU" dirty="0"/>
              <a:t>Москва</a:t>
            </a:r>
            <a:r>
              <a:rPr dirty="0"/>
              <a:t> – </a:t>
            </a:r>
            <a:r>
              <a:rPr lang="ru-RU" dirty="0"/>
              <a:t>11.02.2026</a:t>
            </a:r>
            <a:endParaRPr dirty="0"/>
          </a:p>
        </p:txBody>
      </p:sp>
      <p:pic>
        <p:nvPicPr>
          <p:cNvPr id="1013" name="qr-code.png" descr="qr-cod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70562" y="3556000"/>
            <a:ext cx="1790701" cy="179228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14" name="web-2.png" descr="web-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5412" y="5741987"/>
            <a:ext cx="381001" cy="37941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877270528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Тема Offic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5010</TotalTime>
  <Words>5762</Words>
  <Application>Microsoft Office PowerPoint</Application>
  <PresentationFormat>Экран (4:3)</PresentationFormat>
  <Paragraphs>382</Paragraphs>
  <Slides>35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0" baseType="lpstr">
      <vt:lpstr>Arial</vt:lpstr>
      <vt:lpstr>AvantGardeGothicC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T440p</dc:creator>
  <cp:lastModifiedBy>T440p</cp:lastModifiedBy>
  <cp:revision>35</cp:revision>
  <dcterms:modified xsi:type="dcterms:W3CDTF">2026-02-09T17:49:17Z</dcterms:modified>
</cp:coreProperties>
</file>