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4.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2"/>
    <p:sldMasterId id="2147483668" r:id="rId3"/>
    <p:sldMasterId id="2147483721" r:id="rId4"/>
    <p:sldMasterId id="2147483774" r:id="rId5"/>
  </p:sldMasterIdLst>
  <p:notesMasterIdLst>
    <p:notesMasterId r:id="rId58"/>
  </p:notesMasterIdLst>
  <p:sldIdLst>
    <p:sldId id="256" r:id="rId6"/>
    <p:sldId id="302" r:id="rId7"/>
    <p:sldId id="303" r:id="rId8"/>
    <p:sldId id="304" r:id="rId9"/>
    <p:sldId id="305"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300" r:id="rId27"/>
    <p:sldId id="273" r:id="rId28"/>
    <p:sldId id="274" r:id="rId29"/>
    <p:sldId id="275" r:id="rId30"/>
    <p:sldId id="301" r:id="rId31"/>
    <p:sldId id="276" r:id="rId32"/>
    <p:sldId id="277" r:id="rId33"/>
    <p:sldId id="278" r:id="rId34"/>
    <p:sldId id="279" r:id="rId35"/>
    <p:sldId id="280" r:id="rId36"/>
    <p:sldId id="281" r:id="rId37"/>
    <p:sldId id="282" r:id="rId38"/>
    <p:sldId id="283" r:id="rId39"/>
    <p:sldId id="306"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9" r:id="rId54"/>
    <p:sldId id="307" r:id="rId55"/>
    <p:sldId id="308" r:id="rId56"/>
    <p:sldId id="298" r:id="rId57"/>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8CFCF"/>
          </a:solidFill>
        </a:fill>
      </a:tcStyle>
    </a:wholeTbl>
    <a:band2H>
      <a:tcTxStyle/>
      <a:tcStyle>
        <a:tcBdr/>
        <a:fill>
          <a:solidFill>
            <a:srgbClr val="F4E8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2"/>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2"/>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2"/>
          </a:solidFill>
        </a:fill>
      </a:tcStyle>
    </a:firstRow>
  </a:tblStyle>
  <a:tblStyle styleId="{C7B018BB-80A7-4F77-B60F-C8B233D01FF8}" styleName="">
    <a:tblBg/>
    <a:wholeTbl>
      <a:tcTxStyle b="off" i="off">
        <a:fontRef idx="major">
          <a:srgbClr val="000000"/>
        </a:fontRef>
        <a:srgbClr val="000000"/>
      </a:tcTxStyle>
      <a:tcStyle>
        <a:tcBdr>
          <a:left>
            <a:ln w="12700" cap="flat">
              <a:solidFill>
                <a:schemeClr val="accent2"/>
              </a:solidFill>
              <a:prstDash val="solid"/>
              <a:round/>
            </a:ln>
          </a:left>
          <a:right>
            <a:ln w="12700" cap="flat">
              <a:solidFill>
                <a:schemeClr val="accent2"/>
              </a:solidFill>
              <a:prstDash val="solid"/>
              <a:round/>
            </a:ln>
          </a:right>
          <a:top>
            <a:ln w="12700" cap="flat">
              <a:solidFill>
                <a:schemeClr val="accent2"/>
              </a:solidFill>
              <a:prstDash val="solid"/>
              <a:round/>
            </a:ln>
          </a:top>
          <a:bottom>
            <a:ln w="12700" cap="flat">
              <a:solidFill>
                <a:schemeClr val="accent2"/>
              </a:solidFill>
              <a:prstDash val="solid"/>
              <a:round/>
            </a:ln>
          </a:bottom>
          <a:insideH>
            <a:ln w="12700" cap="flat">
              <a:solidFill>
                <a:schemeClr val="accent2"/>
              </a:solidFill>
              <a:prstDash val="solid"/>
              <a:round/>
            </a:ln>
          </a:insideH>
          <a:insideV>
            <a:ln w="12700" cap="flat">
              <a:solidFill>
                <a:schemeClr val="accent2"/>
              </a:solidFill>
              <a:prstDash val="solid"/>
              <a:round/>
            </a:ln>
          </a:insideV>
        </a:tcBdr>
        <a:fill>
          <a:solidFill>
            <a:schemeClr val="accent2">
              <a:alpha val="20000"/>
            </a:scheme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chemeClr val="accent2"/>
              </a:solidFill>
              <a:prstDash val="solid"/>
              <a:round/>
            </a:ln>
          </a:left>
          <a:right>
            <a:ln w="12700" cap="flat">
              <a:solidFill>
                <a:schemeClr val="accent2"/>
              </a:solidFill>
              <a:prstDash val="solid"/>
              <a:round/>
            </a:ln>
          </a:right>
          <a:top>
            <a:ln w="12700" cap="flat">
              <a:solidFill>
                <a:schemeClr val="accent2"/>
              </a:solidFill>
              <a:prstDash val="solid"/>
              <a:round/>
            </a:ln>
          </a:top>
          <a:bottom>
            <a:ln w="12700" cap="flat">
              <a:solidFill>
                <a:schemeClr val="accent2"/>
              </a:solidFill>
              <a:prstDash val="solid"/>
              <a:round/>
            </a:ln>
          </a:bottom>
          <a:insideH>
            <a:ln w="12700" cap="flat">
              <a:solidFill>
                <a:schemeClr val="accent2"/>
              </a:solidFill>
              <a:prstDash val="solid"/>
              <a:round/>
            </a:ln>
          </a:insideH>
          <a:insideV>
            <a:ln w="12700" cap="flat">
              <a:solidFill>
                <a:schemeClr val="accent2"/>
              </a:solidFill>
              <a:prstDash val="solid"/>
              <a:round/>
            </a:ln>
          </a:insideV>
        </a:tcBdr>
        <a:fill>
          <a:solidFill>
            <a:schemeClr val="accent2">
              <a:alpha val="20000"/>
            </a:schemeClr>
          </a:solidFill>
        </a:fill>
      </a:tcStyle>
    </a:firstCol>
    <a:lastRow>
      <a:tcTxStyle b="on" i="off">
        <a:fontRef idx="major">
          <a:srgbClr val="000000"/>
        </a:fontRef>
        <a:srgbClr val="000000"/>
      </a:tcTxStyle>
      <a:tcStyle>
        <a:tcBdr>
          <a:left>
            <a:ln w="12700" cap="flat">
              <a:solidFill>
                <a:schemeClr val="accent2"/>
              </a:solidFill>
              <a:prstDash val="solid"/>
              <a:round/>
            </a:ln>
          </a:left>
          <a:right>
            <a:ln w="12700" cap="flat">
              <a:solidFill>
                <a:schemeClr val="accent2"/>
              </a:solidFill>
              <a:prstDash val="solid"/>
              <a:round/>
            </a:ln>
          </a:right>
          <a:top>
            <a:ln w="50800" cap="flat">
              <a:solidFill>
                <a:schemeClr val="accent2"/>
              </a:solidFill>
              <a:prstDash val="solid"/>
              <a:round/>
            </a:ln>
          </a:top>
          <a:bottom>
            <a:ln w="12700" cap="flat">
              <a:solidFill>
                <a:schemeClr val="accent2"/>
              </a:solidFill>
              <a:prstDash val="solid"/>
              <a:round/>
            </a:ln>
          </a:bottom>
          <a:insideH>
            <a:ln w="12700" cap="flat">
              <a:solidFill>
                <a:schemeClr val="accent2"/>
              </a:solidFill>
              <a:prstDash val="solid"/>
              <a:round/>
            </a:ln>
          </a:insideH>
          <a:insideV>
            <a:ln w="12700" cap="flat">
              <a:solidFill>
                <a:schemeClr val="accent2"/>
              </a:solidFill>
              <a:prstDash val="solid"/>
              <a:round/>
            </a:ln>
          </a:insideV>
        </a:tcBdr>
        <a:fill>
          <a:noFill/>
        </a:fill>
      </a:tcStyle>
    </a:lastRow>
    <a:firstRow>
      <a:tcTxStyle b="on" i="off">
        <a:fontRef idx="major">
          <a:srgbClr val="000000"/>
        </a:fontRef>
        <a:srgbClr val="000000"/>
      </a:tcTxStyle>
      <a:tcStyle>
        <a:tcBdr>
          <a:left>
            <a:ln w="12700" cap="flat">
              <a:solidFill>
                <a:schemeClr val="accent2"/>
              </a:solidFill>
              <a:prstDash val="solid"/>
              <a:round/>
            </a:ln>
          </a:left>
          <a:right>
            <a:ln w="12700" cap="flat">
              <a:solidFill>
                <a:schemeClr val="accent2"/>
              </a:solidFill>
              <a:prstDash val="solid"/>
              <a:round/>
            </a:ln>
          </a:right>
          <a:top>
            <a:ln w="12700" cap="flat">
              <a:solidFill>
                <a:schemeClr val="accent2"/>
              </a:solidFill>
              <a:prstDash val="solid"/>
              <a:round/>
            </a:ln>
          </a:top>
          <a:bottom>
            <a:ln w="25400" cap="flat">
              <a:solidFill>
                <a:schemeClr val="accent2"/>
              </a:solidFill>
              <a:prstDash val="solid"/>
              <a:round/>
            </a:ln>
          </a:bottom>
          <a:insideH>
            <a:ln w="12700" cap="flat">
              <a:solidFill>
                <a:schemeClr val="accent2"/>
              </a:solidFill>
              <a:prstDash val="solid"/>
              <a:round/>
            </a:ln>
          </a:insideH>
          <a:insideV>
            <a:ln w="12700" cap="flat">
              <a:solidFill>
                <a:schemeClr val="accent2"/>
              </a:solidFill>
              <a:prstDash val="solid"/>
              <a:round/>
            </a:ln>
          </a:insideV>
        </a:tcBdr>
        <a:fill>
          <a:no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2708684C-4D16-4618-839F-0558EEFCDFE6}"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1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388423014"/>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0428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444224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222297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866825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195961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a:xfrm>
            <a:off x="3884613" y="8685213"/>
            <a:ext cx="2971800" cy="458787"/>
          </a:xfrm>
          <a:prstGeom prst="rect">
            <a:avLst/>
          </a:prstGeom>
        </p:spPr>
        <p:txBody>
          <a:bodyPr/>
          <a:lstStyle/>
          <a:p>
            <a:fld id="{828EFAB9-3C76-574F-A5A9-E4AA419625B0}" type="slidenum">
              <a:rPr lang="ru-RU" smtClean="0"/>
              <a:t>51</a:t>
            </a:fld>
            <a:endParaRPr lang="ru-RU"/>
          </a:p>
        </p:txBody>
      </p:sp>
    </p:spTree>
    <p:extLst>
      <p:ext uri="{BB962C8B-B14F-4D97-AF65-F5344CB8AC3E}">
        <p14:creationId xmlns:p14="http://schemas.microsoft.com/office/powerpoint/2010/main" val="255677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Заголовок и объект">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prstGeom prst="rect">
            <a:avLst/>
          </a:prstGeom>
        </p:spPr>
        <p:txBody>
          <a:bodyPr/>
          <a:lstStyle/>
          <a:p>
            <a:r>
              <a:t>Текст заголовка</a:t>
            </a:r>
          </a:p>
        </p:txBody>
      </p:sp>
      <p:sp>
        <p:nvSpPr>
          <p:cNvPr id="12"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Заголовок и объект">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prstGeom prst="rect">
            <a:avLst/>
          </a:prstGeom>
        </p:spPr>
        <p:txBody>
          <a:bodyPr/>
          <a:lstStyle/>
          <a:p>
            <a:r>
              <a:t>Текст заголовка</a:t>
            </a:r>
          </a:p>
        </p:txBody>
      </p:sp>
      <p:sp>
        <p:nvSpPr>
          <p:cNvPr id="12"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type="tx">
  <p:cSld name="3_Заголовок раздела">
    <p:spTree>
      <p:nvGrpSpPr>
        <p:cNvPr id="1" name=""/>
        <p:cNvGrpSpPr/>
        <p:nvPr/>
      </p:nvGrpSpPr>
      <p:grpSpPr>
        <a:xfrm>
          <a:off x="0" y="0"/>
          <a:ext cx="0" cy="0"/>
          <a:chOff x="0" y="0"/>
          <a:chExt cx="0" cy="0"/>
        </a:xfrm>
      </p:grpSpPr>
      <p:sp>
        <p:nvSpPr>
          <p:cNvPr id="288" name="Текст заголовка"/>
          <p:cNvSpPr txBox="1">
            <a:spLocks noGrp="1"/>
          </p:cNvSpPr>
          <p:nvPr>
            <p:ph type="title"/>
          </p:nvPr>
        </p:nvSpPr>
        <p:spPr>
          <a:xfrm>
            <a:off x="722312" y="4406900"/>
            <a:ext cx="7772401" cy="1362075"/>
          </a:xfrm>
          <a:prstGeom prst="rect">
            <a:avLst/>
          </a:prstGeom>
        </p:spPr>
        <p:txBody>
          <a:bodyPr lIns="45718" tIns="45718" rIns="45718" bIns="45718" anchor="t"/>
          <a:lstStyle>
            <a:lvl1pPr algn="l">
              <a:defRPr sz="4000" b="1" cap="all"/>
            </a:lvl1pPr>
          </a:lstStyle>
          <a:p>
            <a:r>
              <a:t>Текст заголовка</a:t>
            </a:r>
          </a:p>
        </p:txBody>
      </p:sp>
      <p:sp>
        <p:nvSpPr>
          <p:cNvPr id="289" name="Уровень текста 1…"/>
          <p:cNvSpPr txBox="1">
            <a:spLocks noGrp="1"/>
          </p:cNvSpPr>
          <p:nvPr>
            <p:ph type="body" sz="quarter" idx="1"/>
          </p:nvPr>
        </p:nvSpPr>
        <p:spPr>
          <a:xfrm>
            <a:off x="722312" y="2906713"/>
            <a:ext cx="7772401" cy="1500189"/>
          </a:xfrm>
          <a:prstGeom prst="rect">
            <a:avLst/>
          </a:prstGeom>
        </p:spPr>
        <p:txBody>
          <a:bodyPr lIns="45718" tIns="45718" rIns="45718" bIns="45718"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90"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4217981054"/>
      </p:ext>
    </p:extLst>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3_Два объекта">
    <p:spTree>
      <p:nvGrpSpPr>
        <p:cNvPr id="1" name=""/>
        <p:cNvGrpSpPr/>
        <p:nvPr/>
      </p:nvGrpSpPr>
      <p:grpSpPr>
        <a:xfrm>
          <a:off x="0" y="0"/>
          <a:ext cx="0" cy="0"/>
          <a:chOff x="0" y="0"/>
          <a:chExt cx="0" cy="0"/>
        </a:xfrm>
      </p:grpSpPr>
      <p:sp>
        <p:nvSpPr>
          <p:cNvPr id="297" name="Текст заголовка"/>
          <p:cNvSpPr txBox="1">
            <a:spLocks noGrp="1"/>
          </p:cNvSpPr>
          <p:nvPr>
            <p:ph type="title"/>
          </p:nvPr>
        </p:nvSpPr>
        <p:spPr>
          <a:xfrm>
            <a:off x="457200" y="274638"/>
            <a:ext cx="8229600" cy="1143001"/>
          </a:xfrm>
          <a:prstGeom prst="rect">
            <a:avLst/>
          </a:prstGeom>
        </p:spPr>
        <p:txBody>
          <a:bodyPr lIns="45718" tIns="45718" rIns="45718" bIns="45718"/>
          <a:lstStyle/>
          <a:p>
            <a:r>
              <a:t>Текст заголовка</a:t>
            </a:r>
          </a:p>
        </p:txBody>
      </p:sp>
      <p:sp>
        <p:nvSpPr>
          <p:cNvPr id="298" name="Уровень текста 1…"/>
          <p:cNvSpPr txBox="1">
            <a:spLocks noGrp="1"/>
          </p:cNvSpPr>
          <p:nvPr>
            <p:ph type="body" sz="half" idx="1"/>
          </p:nvPr>
        </p:nvSpPr>
        <p:spPr>
          <a:xfrm>
            <a:off x="457200" y="1600200"/>
            <a:ext cx="4038600" cy="4525963"/>
          </a:xfrm>
          <a:prstGeom prst="rect">
            <a:avLst/>
          </a:prstGeom>
        </p:spPr>
        <p:txBody>
          <a:bodyPr lIns="45718" tIns="45718" rIns="45718" bIns="45718"/>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99"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4044085296"/>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3_Сравнение">
    <p:spTree>
      <p:nvGrpSpPr>
        <p:cNvPr id="1" name=""/>
        <p:cNvGrpSpPr/>
        <p:nvPr/>
      </p:nvGrpSpPr>
      <p:grpSpPr>
        <a:xfrm>
          <a:off x="0" y="0"/>
          <a:ext cx="0" cy="0"/>
          <a:chOff x="0" y="0"/>
          <a:chExt cx="0" cy="0"/>
        </a:xfrm>
      </p:grpSpPr>
      <p:sp>
        <p:nvSpPr>
          <p:cNvPr id="306" name="Текст заголовка"/>
          <p:cNvSpPr txBox="1">
            <a:spLocks noGrp="1"/>
          </p:cNvSpPr>
          <p:nvPr>
            <p:ph type="title"/>
          </p:nvPr>
        </p:nvSpPr>
        <p:spPr>
          <a:xfrm>
            <a:off x="457200" y="274638"/>
            <a:ext cx="8229600" cy="1143001"/>
          </a:xfrm>
          <a:prstGeom prst="rect">
            <a:avLst/>
          </a:prstGeom>
        </p:spPr>
        <p:txBody>
          <a:bodyPr lIns="45718" tIns="45718" rIns="45718" bIns="45718"/>
          <a:lstStyle/>
          <a:p>
            <a:r>
              <a:t>Текст заголовка</a:t>
            </a:r>
          </a:p>
        </p:txBody>
      </p:sp>
      <p:sp>
        <p:nvSpPr>
          <p:cNvPr id="307" name="Уровень текста 1…"/>
          <p:cNvSpPr txBox="1">
            <a:spLocks noGrp="1"/>
          </p:cNvSpPr>
          <p:nvPr>
            <p:ph type="body" sz="quarter" idx="1"/>
          </p:nvPr>
        </p:nvSpPr>
        <p:spPr>
          <a:xfrm>
            <a:off x="457200" y="1535112"/>
            <a:ext cx="4040188" cy="639763"/>
          </a:xfrm>
          <a:prstGeom prst="rect">
            <a:avLst/>
          </a:prstGeom>
        </p:spPr>
        <p:txBody>
          <a:bodyPr lIns="45718" tIns="45718" rIns="45718" bIns="45718"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8" name="Текст 4"/>
          <p:cNvSpPr>
            <a:spLocks noGrp="1"/>
          </p:cNvSpPr>
          <p:nvPr>
            <p:ph type="body" sz="quarter" idx="21"/>
          </p:nvPr>
        </p:nvSpPr>
        <p:spPr>
          <a:xfrm>
            <a:off x="4645025" y="1535112"/>
            <a:ext cx="4041775" cy="639764"/>
          </a:xfrm>
          <a:prstGeom prst="rect">
            <a:avLst/>
          </a:prstGeom>
        </p:spPr>
        <p:txBody>
          <a:bodyPr lIns="45718" tIns="45718" rIns="45718" bIns="45718" anchor="b"/>
          <a:lstStyle/>
          <a:p>
            <a:endParaRPr/>
          </a:p>
        </p:txBody>
      </p:sp>
      <p:sp>
        <p:nvSpPr>
          <p:cNvPr id="309"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1889164426"/>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3_Только заголовок">
    <p:spTree>
      <p:nvGrpSpPr>
        <p:cNvPr id="1" name=""/>
        <p:cNvGrpSpPr/>
        <p:nvPr/>
      </p:nvGrpSpPr>
      <p:grpSpPr>
        <a:xfrm>
          <a:off x="0" y="0"/>
          <a:ext cx="0" cy="0"/>
          <a:chOff x="0" y="0"/>
          <a:chExt cx="0" cy="0"/>
        </a:xfrm>
      </p:grpSpPr>
      <p:sp>
        <p:nvSpPr>
          <p:cNvPr id="316" name="Текст заголовка"/>
          <p:cNvSpPr txBox="1">
            <a:spLocks noGrp="1"/>
          </p:cNvSpPr>
          <p:nvPr>
            <p:ph type="title"/>
          </p:nvPr>
        </p:nvSpPr>
        <p:spPr>
          <a:xfrm>
            <a:off x="457200" y="274638"/>
            <a:ext cx="8229600" cy="1143001"/>
          </a:xfrm>
          <a:prstGeom prst="rect">
            <a:avLst/>
          </a:prstGeom>
        </p:spPr>
        <p:txBody>
          <a:bodyPr lIns="45718" tIns="45718" rIns="45718" bIns="45718"/>
          <a:lstStyle/>
          <a:p>
            <a:r>
              <a:t>Текст заголовка</a:t>
            </a:r>
          </a:p>
        </p:txBody>
      </p:sp>
      <p:sp>
        <p:nvSpPr>
          <p:cNvPr id="317"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1837608125"/>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type="tx">
  <p:cSld name="3_Пустой слайд">
    <p:spTree>
      <p:nvGrpSpPr>
        <p:cNvPr id="1" name=""/>
        <p:cNvGrpSpPr/>
        <p:nvPr/>
      </p:nvGrpSpPr>
      <p:grpSpPr>
        <a:xfrm>
          <a:off x="0" y="0"/>
          <a:ext cx="0" cy="0"/>
          <a:chOff x="0" y="0"/>
          <a:chExt cx="0" cy="0"/>
        </a:xfrm>
      </p:grpSpPr>
      <p:sp>
        <p:nvSpPr>
          <p:cNvPr id="324"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4250469414"/>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3_Объект с подписью">
    <p:spTree>
      <p:nvGrpSpPr>
        <p:cNvPr id="1" name=""/>
        <p:cNvGrpSpPr/>
        <p:nvPr/>
      </p:nvGrpSpPr>
      <p:grpSpPr>
        <a:xfrm>
          <a:off x="0" y="0"/>
          <a:ext cx="0" cy="0"/>
          <a:chOff x="0" y="0"/>
          <a:chExt cx="0" cy="0"/>
        </a:xfrm>
      </p:grpSpPr>
      <p:sp>
        <p:nvSpPr>
          <p:cNvPr id="331" name="Текст заголовка"/>
          <p:cNvSpPr txBox="1">
            <a:spLocks noGrp="1"/>
          </p:cNvSpPr>
          <p:nvPr>
            <p:ph type="title"/>
          </p:nvPr>
        </p:nvSpPr>
        <p:spPr>
          <a:xfrm>
            <a:off x="457200" y="273050"/>
            <a:ext cx="3008315" cy="1162050"/>
          </a:xfrm>
          <a:prstGeom prst="rect">
            <a:avLst/>
          </a:prstGeom>
        </p:spPr>
        <p:txBody>
          <a:bodyPr lIns="45718" tIns="45718" rIns="45718" bIns="45718" anchor="b"/>
          <a:lstStyle>
            <a:lvl1pPr algn="l">
              <a:defRPr sz="2000" b="1"/>
            </a:lvl1pPr>
          </a:lstStyle>
          <a:p>
            <a:r>
              <a:t>Текст заголовка</a:t>
            </a:r>
          </a:p>
        </p:txBody>
      </p:sp>
      <p:sp>
        <p:nvSpPr>
          <p:cNvPr id="332" name="Уровень текста 1…"/>
          <p:cNvSpPr txBox="1">
            <a:spLocks noGrp="1"/>
          </p:cNvSpPr>
          <p:nvPr>
            <p:ph type="body" idx="1"/>
          </p:nvPr>
        </p:nvSpPr>
        <p:spPr>
          <a:xfrm>
            <a:off x="3575050" y="273050"/>
            <a:ext cx="5111750" cy="5853113"/>
          </a:xfrm>
          <a:prstGeom prst="rect">
            <a:avLst/>
          </a:prstGeom>
        </p:spPr>
        <p:txBody>
          <a:bodyPr lIns="45718" tIns="45718" rIns="45718" bIns="45718"/>
          <a:lstStyle>
            <a:lvl2pPr marL="783771" indent="-326571"/>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33" name="Текст 3"/>
          <p:cNvSpPr>
            <a:spLocks noGrp="1"/>
          </p:cNvSpPr>
          <p:nvPr>
            <p:ph type="body" sz="half" idx="21"/>
          </p:nvPr>
        </p:nvSpPr>
        <p:spPr>
          <a:xfrm>
            <a:off x="457198" y="1435100"/>
            <a:ext cx="3008317" cy="4691063"/>
          </a:xfrm>
          <a:prstGeom prst="rect">
            <a:avLst/>
          </a:prstGeom>
        </p:spPr>
        <p:txBody>
          <a:bodyPr lIns="45718" tIns="45718" rIns="45718" bIns="45718"/>
          <a:lstStyle/>
          <a:p>
            <a:endParaRPr/>
          </a:p>
        </p:txBody>
      </p:sp>
      <p:sp>
        <p:nvSpPr>
          <p:cNvPr id="334"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2402067778"/>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type="tx">
  <p:cSld name="3_Рисунок с подписью">
    <p:spTree>
      <p:nvGrpSpPr>
        <p:cNvPr id="1" name=""/>
        <p:cNvGrpSpPr/>
        <p:nvPr/>
      </p:nvGrpSpPr>
      <p:grpSpPr>
        <a:xfrm>
          <a:off x="0" y="0"/>
          <a:ext cx="0" cy="0"/>
          <a:chOff x="0" y="0"/>
          <a:chExt cx="0" cy="0"/>
        </a:xfrm>
      </p:grpSpPr>
      <p:sp>
        <p:nvSpPr>
          <p:cNvPr id="341" name="Текст заголовка"/>
          <p:cNvSpPr txBox="1">
            <a:spLocks noGrp="1"/>
          </p:cNvSpPr>
          <p:nvPr>
            <p:ph type="title"/>
          </p:nvPr>
        </p:nvSpPr>
        <p:spPr>
          <a:xfrm>
            <a:off x="1792288" y="4800600"/>
            <a:ext cx="5486402" cy="566738"/>
          </a:xfrm>
          <a:prstGeom prst="rect">
            <a:avLst/>
          </a:prstGeom>
        </p:spPr>
        <p:txBody>
          <a:bodyPr lIns="45718" tIns="45718" rIns="45718" bIns="45718" anchor="b"/>
          <a:lstStyle>
            <a:lvl1pPr algn="l">
              <a:defRPr sz="2000" b="1"/>
            </a:lvl1pPr>
          </a:lstStyle>
          <a:p>
            <a:r>
              <a:t>Текст заголовка</a:t>
            </a:r>
          </a:p>
        </p:txBody>
      </p:sp>
      <p:sp>
        <p:nvSpPr>
          <p:cNvPr id="342" name="Рисунок 2"/>
          <p:cNvSpPr>
            <a:spLocks noGrp="1"/>
          </p:cNvSpPr>
          <p:nvPr>
            <p:ph type="pic" sz="half" idx="21"/>
          </p:nvPr>
        </p:nvSpPr>
        <p:spPr>
          <a:xfrm>
            <a:off x="1792288" y="612775"/>
            <a:ext cx="5486402" cy="4114800"/>
          </a:xfrm>
          <a:prstGeom prst="rect">
            <a:avLst/>
          </a:prstGeom>
        </p:spPr>
        <p:txBody>
          <a:bodyPr lIns="91439" rIns="91439">
            <a:noAutofit/>
          </a:bodyPr>
          <a:lstStyle/>
          <a:p>
            <a:endParaRPr/>
          </a:p>
        </p:txBody>
      </p:sp>
      <p:sp>
        <p:nvSpPr>
          <p:cNvPr id="343" name="Уровень текста 1…"/>
          <p:cNvSpPr txBox="1">
            <a:spLocks noGrp="1"/>
          </p:cNvSpPr>
          <p:nvPr>
            <p:ph type="body" sz="quarter" idx="1"/>
          </p:nvPr>
        </p:nvSpPr>
        <p:spPr>
          <a:xfrm>
            <a:off x="1792288" y="5367337"/>
            <a:ext cx="5486402" cy="804864"/>
          </a:xfrm>
          <a:prstGeom prst="rect">
            <a:avLst/>
          </a:prstGeom>
        </p:spPr>
        <p:txBody>
          <a:bodyPr lIns="45718" tIns="45718" rIns="45718" bIns="45718"/>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44"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404717016"/>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351" name="Текст заголовка"/>
          <p:cNvSpPr txBox="1">
            <a:spLocks noGrp="1"/>
          </p:cNvSpPr>
          <p:nvPr>
            <p:ph type="title"/>
          </p:nvPr>
        </p:nvSpPr>
        <p:spPr>
          <a:xfrm>
            <a:off x="457200" y="274638"/>
            <a:ext cx="8229600" cy="1143001"/>
          </a:xfrm>
          <a:prstGeom prst="rect">
            <a:avLst/>
          </a:prstGeom>
        </p:spPr>
        <p:txBody>
          <a:bodyPr lIns="45718" tIns="45718" rIns="45718" bIns="45718"/>
          <a:lstStyle/>
          <a:p>
            <a:r>
              <a:t>Текст заголовка</a:t>
            </a:r>
          </a:p>
        </p:txBody>
      </p:sp>
      <p:sp>
        <p:nvSpPr>
          <p:cNvPr id="352" name="Уровень текста 1…"/>
          <p:cNvSpPr txBox="1">
            <a:spLocks noGrp="1"/>
          </p:cNvSpPr>
          <p:nvPr>
            <p:ph type="body" idx="1"/>
          </p:nvPr>
        </p:nvSpPr>
        <p:spPr>
          <a:prstGeom prst="rect">
            <a:avLst/>
          </a:prstGeom>
        </p:spPr>
        <p:txBody>
          <a:bodyPr lIns="45718" tIns="45718" rIns="45718" bIns="45718"/>
          <a:lstStyle>
            <a:lvl2pPr marL="783771" indent="-326571"/>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53" name="Номер слайда"/>
          <p:cNvSpPr txBox="1">
            <a:spLocks noGrp="1"/>
          </p:cNvSpPr>
          <p:nvPr>
            <p:ph type="sldNum" sz="quarter" idx="2"/>
          </p:nvPr>
        </p:nvSpPr>
        <p:spPr>
          <a:xfrm>
            <a:off x="4419600" y="6172200"/>
            <a:ext cx="2133600" cy="368301"/>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916697856"/>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3_Титульный слайд">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60"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1"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2"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3"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4"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5"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6" name="Текст заголовка"/>
          <p:cNvSpPr txBox="1">
            <a:spLocks noGrp="1"/>
          </p:cNvSpPr>
          <p:nvPr>
            <p:ph type="title"/>
          </p:nvPr>
        </p:nvSpPr>
        <p:spPr>
          <a:xfrm>
            <a:off x="866441" y="1447800"/>
            <a:ext cx="6620969" cy="3329582"/>
          </a:xfrm>
          <a:prstGeom prst="rect">
            <a:avLst/>
          </a:prstGeom>
        </p:spPr>
        <p:txBody>
          <a:bodyPr anchor="b"/>
          <a:lstStyle>
            <a:lvl1pPr algn="l" defTabSz="457206">
              <a:defRPr sz="7200">
                <a:solidFill>
                  <a:srgbClr val="EBEBEB"/>
                </a:solidFill>
                <a:latin typeface="Century Gothic"/>
                <a:ea typeface="Century Gothic"/>
                <a:cs typeface="Century Gothic"/>
                <a:sym typeface="Century Gothic"/>
              </a:defRPr>
            </a:lvl1pPr>
          </a:lstStyle>
          <a:p>
            <a:r>
              <a:t>Текст заголовка</a:t>
            </a:r>
          </a:p>
        </p:txBody>
      </p:sp>
      <p:sp>
        <p:nvSpPr>
          <p:cNvPr id="367" name="Уровень текста 1…"/>
          <p:cNvSpPr txBox="1">
            <a:spLocks noGrp="1"/>
          </p:cNvSpPr>
          <p:nvPr>
            <p:ph type="body" sz="quarter" idx="1"/>
          </p:nvPr>
        </p:nvSpPr>
        <p:spPr>
          <a:xfrm>
            <a:off x="866441" y="4777380"/>
            <a:ext cx="6620969" cy="861421"/>
          </a:xfrm>
          <a:prstGeom prst="rect">
            <a:avLst/>
          </a:prstGeom>
        </p:spPr>
        <p:txBody>
          <a:bodyPr/>
          <a:lstStyle>
            <a:lvl1pPr marL="0" indent="0" defTabSz="457206">
              <a:spcBef>
                <a:spcPts val="1000"/>
              </a:spcBef>
              <a:buSzTx/>
              <a:buFontTx/>
              <a:buNone/>
              <a:defRPr sz="2000" cap="all">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000" cap="all">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000" cap="all">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000" cap="all">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000" cap="all">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68"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1496366731"/>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3_Заголовок и объект">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75"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76"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77"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78"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79"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80"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81"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382" name="Уровень текста 1…"/>
          <p:cNvSpPr txBox="1">
            <a:spLocks noGrp="1"/>
          </p:cNvSpPr>
          <p:nvPr>
            <p:ph type="body" idx="1"/>
          </p:nvPr>
        </p:nvSpPr>
        <p:spPr>
          <a:xfrm>
            <a:off x="827699" y="2052925"/>
            <a:ext cx="6711655" cy="4195482"/>
          </a:xfrm>
          <a:prstGeom prst="rect">
            <a:avLst/>
          </a:prstGeom>
        </p:spPr>
        <p:txBody>
          <a:bodyPr/>
          <a:lstStyle>
            <a:lvl1pPr marL="342906" indent="-342906"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1pPr>
            <a:lvl2pPr marL="774712" indent="-317505"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2pPr>
            <a:lvl3pPr marL="1200170" indent="-285754"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3pPr>
            <a:lvl4pPr marL="1698200" indent="-326577"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4pPr>
            <a:lvl5pPr marL="2155407" indent="-326577"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83"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71709785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Два объекта">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prstGeom prst="rect">
            <a:avLst/>
          </a:prstGeom>
        </p:spPr>
        <p:txBody>
          <a:bodyPr/>
          <a:lstStyle/>
          <a:p>
            <a:r>
              <a:t>Текст заголовка</a:t>
            </a:r>
          </a:p>
        </p:txBody>
      </p:sp>
      <p:sp>
        <p:nvSpPr>
          <p:cNvPr id="21" name="Уровень текста 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type="tx">
  <p:cSld name="4_Заголовок раздела">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90"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1"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2"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3"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4"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5"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6" name="Текст заголовка"/>
          <p:cNvSpPr txBox="1">
            <a:spLocks noGrp="1"/>
          </p:cNvSpPr>
          <p:nvPr>
            <p:ph type="title"/>
          </p:nvPr>
        </p:nvSpPr>
        <p:spPr>
          <a:xfrm>
            <a:off x="866443" y="2861734"/>
            <a:ext cx="6620968" cy="1915648"/>
          </a:xfrm>
          <a:prstGeom prst="rect">
            <a:avLst/>
          </a:prstGeom>
        </p:spPr>
        <p:txBody>
          <a:bodyPr anchor="b"/>
          <a:lstStyle>
            <a:lvl1pPr algn="l" defTabSz="457206">
              <a:defRPr sz="4000">
                <a:solidFill>
                  <a:srgbClr val="EBEBEB"/>
                </a:solidFill>
                <a:latin typeface="Century Gothic"/>
                <a:ea typeface="Century Gothic"/>
                <a:cs typeface="Century Gothic"/>
                <a:sym typeface="Century Gothic"/>
              </a:defRPr>
            </a:lvl1pPr>
          </a:lstStyle>
          <a:p>
            <a:r>
              <a:t>Текст заголовка</a:t>
            </a:r>
          </a:p>
        </p:txBody>
      </p:sp>
      <p:sp>
        <p:nvSpPr>
          <p:cNvPr id="397" name="Уровень текста 1…"/>
          <p:cNvSpPr txBox="1">
            <a:spLocks noGrp="1"/>
          </p:cNvSpPr>
          <p:nvPr>
            <p:ph type="body" sz="quarter" idx="1"/>
          </p:nvPr>
        </p:nvSpPr>
        <p:spPr>
          <a:xfrm>
            <a:off x="866441" y="4777380"/>
            <a:ext cx="6620969" cy="860401"/>
          </a:xfrm>
          <a:prstGeom prst="rect">
            <a:avLst/>
          </a:prstGeom>
        </p:spPr>
        <p:txBody>
          <a:bodyPr/>
          <a:lstStyle>
            <a:lvl1pPr marL="0" indent="0" defTabSz="457206">
              <a:spcBef>
                <a:spcPts val="1000"/>
              </a:spcBef>
              <a:buSzTx/>
              <a:buFontTx/>
              <a:buNone/>
              <a:defRPr sz="2000" cap="all">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000" cap="all">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000" cap="all">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000" cap="all">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000" cap="all">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98"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3332566035"/>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type="tx">
  <p:cSld name="4_Два объекта">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05"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06"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07"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08"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09"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10"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11"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412" name="Уровень текста 1…"/>
          <p:cNvSpPr txBox="1">
            <a:spLocks noGrp="1"/>
          </p:cNvSpPr>
          <p:nvPr>
            <p:ph type="body" sz="half" idx="1"/>
          </p:nvPr>
        </p:nvSpPr>
        <p:spPr>
          <a:xfrm>
            <a:off x="827699" y="2060575"/>
            <a:ext cx="3298114" cy="4195764"/>
          </a:xfrm>
          <a:prstGeom prst="rect">
            <a:avLst/>
          </a:prstGeom>
        </p:spPr>
        <p:txBody>
          <a:bodyPr/>
          <a:lstStyle>
            <a:lvl1pPr marL="342906" indent="-342906"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1pPr>
            <a:lvl2pPr marL="778681" indent="-321474"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2pPr>
            <a:lvl3pPr marL="1208335" indent="-293919"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3pPr>
            <a:lvl4pPr marL="1714529" indent="-342906"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4pPr>
            <a:lvl5pPr marL="2171736" indent="-342906"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3"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126912759"/>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type="tx">
  <p:cSld name="4_Сравнение">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20"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1"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2"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3"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4"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5"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6"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427" name="Уровень текста 1…"/>
          <p:cNvSpPr txBox="1">
            <a:spLocks noGrp="1"/>
          </p:cNvSpPr>
          <p:nvPr>
            <p:ph type="body" sz="quarter" idx="1"/>
          </p:nvPr>
        </p:nvSpPr>
        <p:spPr>
          <a:xfrm>
            <a:off x="827699" y="1905000"/>
            <a:ext cx="3298113" cy="576263"/>
          </a:xfrm>
          <a:prstGeom prst="rect">
            <a:avLst/>
          </a:prstGeom>
        </p:spPr>
        <p:txBody>
          <a:bodyPr anchor="b"/>
          <a:lstStyle>
            <a:lvl1pPr marL="0" indent="0" defTabSz="457206">
              <a:spcBef>
                <a:spcPts val="1000"/>
              </a:spcBef>
              <a:buSzTx/>
              <a:buFontTx/>
              <a:buNone/>
              <a:defRPr sz="2400">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400">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400">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400">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400">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28" name="Text Placeholder 4"/>
          <p:cNvSpPr>
            <a:spLocks noGrp="1"/>
          </p:cNvSpPr>
          <p:nvPr>
            <p:ph type="body" sz="quarter" idx="21"/>
          </p:nvPr>
        </p:nvSpPr>
        <p:spPr>
          <a:xfrm>
            <a:off x="4241975" y="1905000"/>
            <a:ext cx="3298114"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429"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4006423408"/>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type="tx">
  <p:cSld name="4_Только заголовок">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36"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37"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38"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39"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40"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41"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42"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443"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1236639167"/>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type="tx">
  <p:cSld name="4_Пустой слайд">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50"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1"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2"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3"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4"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5"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6"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3420387834"/>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type="tx">
  <p:cSld name="4_Объект с подписью">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63"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4"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5"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6"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7"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8"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9" name="Текст заголовка"/>
          <p:cNvSpPr txBox="1">
            <a:spLocks noGrp="1"/>
          </p:cNvSpPr>
          <p:nvPr>
            <p:ph type="title"/>
          </p:nvPr>
        </p:nvSpPr>
        <p:spPr>
          <a:xfrm>
            <a:off x="866441" y="1447800"/>
            <a:ext cx="2551463" cy="1447800"/>
          </a:xfrm>
          <a:prstGeom prst="rect">
            <a:avLst/>
          </a:prstGeom>
        </p:spPr>
        <p:txBody>
          <a:bodyPr anchor="b"/>
          <a:lstStyle>
            <a:lvl1pPr algn="l" defTabSz="457206">
              <a:defRPr sz="2400">
                <a:solidFill>
                  <a:srgbClr val="EBEBEB"/>
                </a:solidFill>
                <a:latin typeface="Century Gothic"/>
                <a:ea typeface="Century Gothic"/>
                <a:cs typeface="Century Gothic"/>
                <a:sym typeface="Century Gothic"/>
              </a:defRPr>
            </a:lvl1pPr>
          </a:lstStyle>
          <a:p>
            <a:r>
              <a:t>Текст заголовка</a:t>
            </a:r>
          </a:p>
        </p:txBody>
      </p:sp>
      <p:sp>
        <p:nvSpPr>
          <p:cNvPr id="470" name="Уровень текста 1…"/>
          <p:cNvSpPr txBox="1">
            <a:spLocks noGrp="1"/>
          </p:cNvSpPr>
          <p:nvPr>
            <p:ph type="body" sz="half" idx="1"/>
          </p:nvPr>
        </p:nvSpPr>
        <p:spPr>
          <a:xfrm>
            <a:off x="3589397" y="1447800"/>
            <a:ext cx="3898014" cy="4572000"/>
          </a:xfrm>
          <a:prstGeom prst="rect">
            <a:avLst/>
          </a:prstGeom>
        </p:spPr>
        <p:txBody>
          <a:bodyPr anchor="ctr"/>
          <a:lstStyle>
            <a:lvl1pPr marL="342906" indent="-342906"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1pPr>
            <a:lvl2pPr marL="774712" indent="-317505"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2pPr>
            <a:lvl3pPr marL="1200170" indent="-285754"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3pPr>
            <a:lvl4pPr marL="1698200" indent="-326577"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4pPr>
            <a:lvl5pPr marL="2155407" indent="-326577"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71" name="Text Placeholder 3"/>
          <p:cNvSpPr>
            <a:spLocks noGrp="1"/>
          </p:cNvSpPr>
          <p:nvPr>
            <p:ph type="body" sz="quarter" idx="21"/>
          </p:nvPr>
        </p:nvSpPr>
        <p:spPr>
          <a:xfrm>
            <a:off x="866441" y="3129281"/>
            <a:ext cx="2551463" cy="2895600"/>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472"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1120117021"/>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type="tx">
  <p:cSld name="4_Рисунок с подписью">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79"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0"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1"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2"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3"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4"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5" name="Текст заголовка"/>
          <p:cNvSpPr txBox="1">
            <a:spLocks noGrp="1"/>
          </p:cNvSpPr>
          <p:nvPr>
            <p:ph type="title"/>
          </p:nvPr>
        </p:nvSpPr>
        <p:spPr>
          <a:xfrm>
            <a:off x="865655" y="1854192"/>
            <a:ext cx="3820676" cy="1574809"/>
          </a:xfrm>
          <a:prstGeom prst="rect">
            <a:avLst/>
          </a:prstGeom>
        </p:spPr>
        <p:txBody>
          <a:bodyPr anchor="b"/>
          <a:lstStyle>
            <a:lvl1pPr algn="l" defTabSz="457206">
              <a:defRPr sz="3600">
                <a:solidFill>
                  <a:srgbClr val="EBEBEB"/>
                </a:solidFill>
                <a:latin typeface="Century Gothic"/>
                <a:ea typeface="Century Gothic"/>
                <a:cs typeface="Century Gothic"/>
                <a:sym typeface="Century Gothic"/>
              </a:defRPr>
            </a:lvl1pPr>
          </a:lstStyle>
          <a:p>
            <a:r>
              <a:t>Текст заголовка</a:t>
            </a:r>
          </a:p>
        </p:txBody>
      </p:sp>
      <p:sp>
        <p:nvSpPr>
          <p:cNvPr id="486" name="Picture Placeholder 2"/>
          <p:cNvSpPr>
            <a:spLocks noGrp="1"/>
          </p:cNvSpPr>
          <p:nvPr>
            <p:ph type="pic" sz="quarter" idx="21"/>
          </p:nvPr>
        </p:nvSpPr>
        <p:spPr>
          <a:xfrm>
            <a:off x="5213517" y="1143000"/>
            <a:ext cx="2400926" cy="4572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487" name="Уровень текста 1…"/>
          <p:cNvSpPr txBox="1">
            <a:spLocks noGrp="1"/>
          </p:cNvSpPr>
          <p:nvPr>
            <p:ph type="body" sz="quarter" idx="1"/>
          </p:nvPr>
        </p:nvSpPr>
        <p:spPr>
          <a:xfrm>
            <a:off x="866441" y="3657600"/>
            <a:ext cx="3814729" cy="1371600"/>
          </a:xfrm>
          <a:prstGeom prst="rect">
            <a:avLst/>
          </a:prstGeom>
        </p:spPr>
        <p:txBody>
          <a:bodyPr/>
          <a:lstStyle>
            <a:lvl1pPr marL="0" indent="0" defTabSz="457206">
              <a:spcBef>
                <a:spcPts val="1000"/>
              </a:spcBef>
              <a:buSzTx/>
              <a:buFontTx/>
              <a:buNone/>
              <a:defRPr sz="1400">
                <a:solidFill>
                  <a:srgbClr val="FFFFFF"/>
                </a:solidFill>
                <a:latin typeface="Century Gothic"/>
                <a:ea typeface="Century Gothic"/>
                <a:cs typeface="Century Gothic"/>
                <a:sym typeface="Century Gothic"/>
              </a:defRPr>
            </a:lvl1pPr>
            <a:lvl2pPr marL="0" indent="457200" defTabSz="457206">
              <a:spcBef>
                <a:spcPts val="1000"/>
              </a:spcBef>
              <a:buSzTx/>
              <a:buFontTx/>
              <a:buNone/>
              <a:defRPr sz="1400">
                <a:solidFill>
                  <a:srgbClr val="FFFFFF"/>
                </a:solidFill>
                <a:latin typeface="Century Gothic"/>
                <a:ea typeface="Century Gothic"/>
                <a:cs typeface="Century Gothic"/>
                <a:sym typeface="Century Gothic"/>
              </a:defRPr>
            </a:lvl2pPr>
            <a:lvl3pPr marL="0" indent="914400" defTabSz="457206">
              <a:spcBef>
                <a:spcPts val="1000"/>
              </a:spcBef>
              <a:buSzTx/>
              <a:buFontTx/>
              <a:buNone/>
              <a:defRPr sz="1400">
                <a:solidFill>
                  <a:srgbClr val="FFFFFF"/>
                </a:solidFill>
                <a:latin typeface="Century Gothic"/>
                <a:ea typeface="Century Gothic"/>
                <a:cs typeface="Century Gothic"/>
                <a:sym typeface="Century Gothic"/>
              </a:defRPr>
            </a:lvl3pPr>
            <a:lvl4pPr marL="0" indent="1371600" defTabSz="457206">
              <a:spcBef>
                <a:spcPts val="1000"/>
              </a:spcBef>
              <a:buSzTx/>
              <a:buFontTx/>
              <a:buNone/>
              <a:defRPr sz="1400">
                <a:solidFill>
                  <a:srgbClr val="FFFFFF"/>
                </a:solidFill>
                <a:latin typeface="Century Gothic"/>
                <a:ea typeface="Century Gothic"/>
                <a:cs typeface="Century Gothic"/>
                <a:sym typeface="Century Gothic"/>
              </a:defRPr>
            </a:lvl4pPr>
            <a:lvl5pPr marL="0" indent="1828800" defTabSz="457206">
              <a:spcBef>
                <a:spcPts val="1000"/>
              </a:spcBef>
              <a:buSzTx/>
              <a:buFontTx/>
              <a:buNone/>
              <a:defRPr sz="14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88"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2043837381"/>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type="tx">
  <p:cSld name="Панорамная фотография с подписью">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95"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96"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97"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98"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99"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00"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01" name="Текст заголовка"/>
          <p:cNvSpPr txBox="1">
            <a:spLocks noGrp="1"/>
          </p:cNvSpPr>
          <p:nvPr>
            <p:ph type="title"/>
          </p:nvPr>
        </p:nvSpPr>
        <p:spPr>
          <a:xfrm>
            <a:off x="866443" y="4800586"/>
            <a:ext cx="6620968" cy="566739"/>
          </a:xfrm>
          <a:prstGeom prst="rect">
            <a:avLst/>
          </a:prstGeom>
        </p:spPr>
        <p:txBody>
          <a:bodyPr anchor="b"/>
          <a:lstStyle>
            <a:lvl1pPr algn="l" defTabSz="457206">
              <a:defRPr sz="2400">
                <a:solidFill>
                  <a:srgbClr val="EBEBEB"/>
                </a:solidFill>
                <a:latin typeface="Century Gothic"/>
                <a:ea typeface="Century Gothic"/>
                <a:cs typeface="Century Gothic"/>
                <a:sym typeface="Century Gothic"/>
              </a:defRPr>
            </a:lvl1pPr>
          </a:lstStyle>
          <a:p>
            <a:r>
              <a:t>Текст заголовка</a:t>
            </a:r>
          </a:p>
        </p:txBody>
      </p:sp>
      <p:sp>
        <p:nvSpPr>
          <p:cNvPr id="502" name="Picture Placeholder 2"/>
          <p:cNvSpPr>
            <a:spLocks noGrp="1"/>
          </p:cNvSpPr>
          <p:nvPr>
            <p:ph type="pic" sz="half" idx="21"/>
          </p:nvPr>
        </p:nvSpPr>
        <p:spPr>
          <a:xfrm>
            <a:off x="866441" y="685799"/>
            <a:ext cx="6620969" cy="3640668"/>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503" name="Уровень текста 1…"/>
          <p:cNvSpPr txBox="1">
            <a:spLocks noGrp="1"/>
          </p:cNvSpPr>
          <p:nvPr>
            <p:ph type="body" sz="quarter" idx="1"/>
          </p:nvPr>
        </p:nvSpPr>
        <p:spPr>
          <a:xfrm>
            <a:off x="866443" y="5367325"/>
            <a:ext cx="6620966" cy="493713"/>
          </a:xfrm>
          <a:prstGeom prst="rect">
            <a:avLst/>
          </a:prstGeom>
        </p:spPr>
        <p:txBody>
          <a:bodyPr/>
          <a:lstStyle>
            <a:lvl1pPr marL="0" indent="0" defTabSz="457206">
              <a:spcBef>
                <a:spcPts val="1000"/>
              </a:spcBef>
              <a:buSzTx/>
              <a:buFontTx/>
              <a:buNone/>
              <a:defRPr sz="1200">
                <a:solidFill>
                  <a:srgbClr val="FFFFFF"/>
                </a:solidFill>
                <a:latin typeface="Century Gothic"/>
                <a:ea typeface="Century Gothic"/>
                <a:cs typeface="Century Gothic"/>
                <a:sym typeface="Century Gothic"/>
              </a:defRPr>
            </a:lvl1pPr>
            <a:lvl2pPr marL="0" indent="457200" defTabSz="457206">
              <a:spcBef>
                <a:spcPts val="1000"/>
              </a:spcBef>
              <a:buSzTx/>
              <a:buFontTx/>
              <a:buNone/>
              <a:defRPr sz="1200">
                <a:solidFill>
                  <a:srgbClr val="FFFFFF"/>
                </a:solidFill>
                <a:latin typeface="Century Gothic"/>
                <a:ea typeface="Century Gothic"/>
                <a:cs typeface="Century Gothic"/>
                <a:sym typeface="Century Gothic"/>
              </a:defRPr>
            </a:lvl2pPr>
            <a:lvl3pPr marL="0" indent="914400" defTabSz="457206">
              <a:spcBef>
                <a:spcPts val="1000"/>
              </a:spcBef>
              <a:buSzTx/>
              <a:buFontTx/>
              <a:buNone/>
              <a:defRPr sz="1200">
                <a:solidFill>
                  <a:srgbClr val="FFFFFF"/>
                </a:solidFill>
                <a:latin typeface="Century Gothic"/>
                <a:ea typeface="Century Gothic"/>
                <a:cs typeface="Century Gothic"/>
                <a:sym typeface="Century Gothic"/>
              </a:defRPr>
            </a:lvl3pPr>
            <a:lvl4pPr marL="0" indent="1371600" defTabSz="457206">
              <a:spcBef>
                <a:spcPts val="1000"/>
              </a:spcBef>
              <a:buSzTx/>
              <a:buFontTx/>
              <a:buNone/>
              <a:defRPr sz="1200">
                <a:solidFill>
                  <a:srgbClr val="FFFFFF"/>
                </a:solidFill>
                <a:latin typeface="Century Gothic"/>
                <a:ea typeface="Century Gothic"/>
                <a:cs typeface="Century Gothic"/>
                <a:sym typeface="Century Gothic"/>
              </a:defRPr>
            </a:lvl4pPr>
            <a:lvl5pPr marL="0" indent="1828800" defTabSz="457206">
              <a:spcBef>
                <a:spcPts val="1000"/>
              </a:spcBef>
              <a:buSzTx/>
              <a:buFontTx/>
              <a:buNone/>
              <a:defRPr sz="12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04"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42158085"/>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type="tx">
  <p:cSld name="Заголовок и подпись">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11"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2"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3"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4"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5"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6"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7" name="Текст заголовка"/>
          <p:cNvSpPr txBox="1">
            <a:spLocks noGrp="1"/>
          </p:cNvSpPr>
          <p:nvPr>
            <p:ph type="title"/>
          </p:nvPr>
        </p:nvSpPr>
        <p:spPr>
          <a:xfrm>
            <a:off x="866441" y="1447800"/>
            <a:ext cx="6620969" cy="1981200"/>
          </a:xfrm>
          <a:prstGeom prst="rect">
            <a:avLst/>
          </a:prstGeom>
        </p:spPr>
        <p:txBody>
          <a:bodyPr anchor="t"/>
          <a:lstStyle>
            <a:lvl1pPr algn="l" defTabSz="457206">
              <a:defRPr sz="4800">
                <a:solidFill>
                  <a:srgbClr val="EBEBEB"/>
                </a:solidFill>
                <a:latin typeface="Century Gothic"/>
                <a:ea typeface="Century Gothic"/>
                <a:cs typeface="Century Gothic"/>
                <a:sym typeface="Century Gothic"/>
              </a:defRPr>
            </a:lvl1pPr>
          </a:lstStyle>
          <a:p>
            <a:r>
              <a:t>Текст заголовка</a:t>
            </a:r>
          </a:p>
        </p:txBody>
      </p:sp>
      <p:sp>
        <p:nvSpPr>
          <p:cNvPr id="518" name="Уровень текста 1…"/>
          <p:cNvSpPr txBox="1">
            <a:spLocks noGrp="1"/>
          </p:cNvSpPr>
          <p:nvPr>
            <p:ph type="body" sz="half" idx="1"/>
          </p:nvPr>
        </p:nvSpPr>
        <p:spPr>
          <a:xfrm>
            <a:off x="866441" y="3657600"/>
            <a:ext cx="6620969" cy="2362200"/>
          </a:xfrm>
          <a:prstGeom prst="rect">
            <a:avLst/>
          </a:prstGeom>
        </p:spPr>
        <p:txBody>
          <a:bodyPr anchor="ctr"/>
          <a:lstStyle>
            <a:lvl1pPr marL="0" indent="0" defTabSz="457206">
              <a:spcBef>
                <a:spcPts val="1000"/>
              </a:spcBef>
              <a:buSzTx/>
              <a:buFontTx/>
              <a:buNone/>
              <a:defRPr sz="1800">
                <a:solidFill>
                  <a:srgbClr val="FFFFFF"/>
                </a:solidFill>
                <a:latin typeface="Century Gothic"/>
                <a:ea typeface="Century Gothic"/>
                <a:cs typeface="Century Gothic"/>
                <a:sym typeface="Century Gothic"/>
              </a:defRPr>
            </a:lvl1pPr>
            <a:lvl2pPr marL="0" indent="457200" defTabSz="457206">
              <a:spcBef>
                <a:spcPts val="1000"/>
              </a:spcBef>
              <a:buSzTx/>
              <a:buFontTx/>
              <a:buNone/>
              <a:defRPr sz="1800">
                <a:solidFill>
                  <a:srgbClr val="FFFFFF"/>
                </a:solidFill>
                <a:latin typeface="Century Gothic"/>
                <a:ea typeface="Century Gothic"/>
                <a:cs typeface="Century Gothic"/>
                <a:sym typeface="Century Gothic"/>
              </a:defRPr>
            </a:lvl2pPr>
            <a:lvl3pPr marL="0" indent="914400" defTabSz="457206">
              <a:spcBef>
                <a:spcPts val="1000"/>
              </a:spcBef>
              <a:buSzTx/>
              <a:buFontTx/>
              <a:buNone/>
              <a:defRPr sz="1800">
                <a:solidFill>
                  <a:srgbClr val="FFFFFF"/>
                </a:solidFill>
                <a:latin typeface="Century Gothic"/>
                <a:ea typeface="Century Gothic"/>
                <a:cs typeface="Century Gothic"/>
                <a:sym typeface="Century Gothic"/>
              </a:defRPr>
            </a:lvl3pPr>
            <a:lvl4pPr marL="0" indent="1371600" defTabSz="457206">
              <a:spcBef>
                <a:spcPts val="1000"/>
              </a:spcBef>
              <a:buSzTx/>
              <a:buFontTx/>
              <a:buNone/>
              <a:defRPr sz="1800">
                <a:solidFill>
                  <a:srgbClr val="FFFFFF"/>
                </a:solidFill>
                <a:latin typeface="Century Gothic"/>
                <a:ea typeface="Century Gothic"/>
                <a:cs typeface="Century Gothic"/>
                <a:sym typeface="Century Gothic"/>
              </a:defRPr>
            </a:lvl4pPr>
            <a:lvl5pPr marL="0" indent="1828800" defTabSz="457206">
              <a:spcBef>
                <a:spcPts val="1000"/>
              </a:spcBef>
              <a:buSzTx/>
              <a:buFontTx/>
              <a:buNone/>
              <a:defRPr sz="18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19"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374977010"/>
      </p:ext>
    </p:extLst>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type="tx">
  <p:cSld name="Цитата с подписью">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26"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27"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28"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29"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30"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31"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32" name="Текст заголовка"/>
          <p:cNvSpPr txBox="1">
            <a:spLocks noGrp="1"/>
          </p:cNvSpPr>
          <p:nvPr>
            <p:ph type="title"/>
          </p:nvPr>
        </p:nvSpPr>
        <p:spPr>
          <a:xfrm>
            <a:off x="1181408" y="1447800"/>
            <a:ext cx="6001050" cy="2323375"/>
          </a:xfrm>
          <a:prstGeom prst="rect">
            <a:avLst/>
          </a:prstGeom>
        </p:spPr>
        <p:txBody>
          <a:bodyPr anchor="t"/>
          <a:lstStyle>
            <a:lvl1pPr algn="l" defTabSz="457206">
              <a:defRPr sz="4800">
                <a:solidFill>
                  <a:srgbClr val="EBEBEB"/>
                </a:solidFill>
                <a:latin typeface="Century Gothic"/>
                <a:ea typeface="Century Gothic"/>
                <a:cs typeface="Century Gothic"/>
                <a:sym typeface="Century Gothic"/>
              </a:defRPr>
            </a:lvl1pPr>
          </a:lstStyle>
          <a:p>
            <a:r>
              <a:t>Текст заголовка</a:t>
            </a:r>
          </a:p>
        </p:txBody>
      </p:sp>
      <p:sp>
        <p:nvSpPr>
          <p:cNvPr id="533" name="Уровень текста 1…"/>
          <p:cNvSpPr txBox="1">
            <a:spLocks noGrp="1"/>
          </p:cNvSpPr>
          <p:nvPr>
            <p:ph type="body" sz="quarter" idx="1"/>
          </p:nvPr>
        </p:nvSpPr>
        <p:spPr>
          <a:xfrm>
            <a:off x="1448177" y="3771174"/>
            <a:ext cx="5461159" cy="342175"/>
          </a:xfrm>
          <a:prstGeom prst="rect">
            <a:avLst/>
          </a:prstGeom>
        </p:spPr>
        <p:txBody>
          <a:bodyPr/>
          <a:lstStyle>
            <a:lvl1pPr marL="0" indent="0" defTabSz="457206">
              <a:spcBef>
                <a:spcPts val="1000"/>
              </a:spcBef>
              <a:buSzTx/>
              <a:buFontTx/>
              <a:buNone/>
              <a:defRPr sz="1400" cap="small">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1400" cap="small">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1400" cap="small">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1400" cap="small">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1400" cap="small">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34" name="Text Placeholder 3"/>
          <p:cNvSpPr>
            <a:spLocks noGrp="1"/>
          </p:cNvSpPr>
          <p:nvPr>
            <p:ph type="body" sz="quarter" idx="21"/>
          </p:nvPr>
        </p:nvSpPr>
        <p:spPr>
          <a:xfrm>
            <a:off x="866441" y="4350656"/>
            <a:ext cx="6620969" cy="1676401"/>
          </a:xfrm>
          <a:prstGeom prst="rect">
            <a:avLst/>
          </a:prstGeom>
        </p:spPr>
        <p:txBody>
          <a:bodyPr anchor="ctr"/>
          <a:lstStyle/>
          <a:p>
            <a:pPr marL="0" indent="0" defTabSz="457206">
              <a:spcBef>
                <a:spcPts val="1000"/>
              </a:spcBef>
              <a:buSzTx/>
              <a:buFontTx/>
              <a:buNone/>
              <a:defRPr sz="1800">
                <a:solidFill>
                  <a:srgbClr val="FFFFFF"/>
                </a:solidFill>
                <a:latin typeface="Century Gothic"/>
                <a:ea typeface="Century Gothic"/>
                <a:cs typeface="Century Gothic"/>
                <a:sym typeface="Century Gothic"/>
              </a:defRPr>
            </a:pPr>
            <a:endParaRPr/>
          </a:p>
        </p:txBody>
      </p:sp>
      <p:sp>
        <p:nvSpPr>
          <p:cNvPr id="535" name="TextBox 11"/>
          <p:cNvSpPr txBox="1"/>
          <p:nvPr/>
        </p:nvSpPr>
        <p:spPr>
          <a:xfrm>
            <a:off x="719616" y="971253"/>
            <a:ext cx="510152" cy="18187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r">
              <a:defRPr sz="12200">
                <a:solidFill>
                  <a:srgbClr val="8AD0D6"/>
                </a:solidFill>
                <a:latin typeface="Arial"/>
                <a:ea typeface="Arial"/>
                <a:cs typeface="Arial"/>
                <a:sym typeface="Arial"/>
              </a:defRPr>
            </a:lvl1pPr>
          </a:lstStyle>
          <a:p>
            <a:r>
              <a:t>“</a:t>
            </a:r>
          </a:p>
        </p:txBody>
      </p:sp>
      <p:sp>
        <p:nvSpPr>
          <p:cNvPr id="536" name="TextBox 14"/>
          <p:cNvSpPr txBox="1"/>
          <p:nvPr/>
        </p:nvSpPr>
        <p:spPr>
          <a:xfrm>
            <a:off x="7045409" y="2613786"/>
            <a:ext cx="510152" cy="18187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r">
              <a:defRPr sz="12200">
                <a:solidFill>
                  <a:srgbClr val="8AD0D6"/>
                </a:solidFill>
                <a:latin typeface="Arial"/>
                <a:ea typeface="Arial"/>
                <a:cs typeface="Arial"/>
                <a:sym typeface="Arial"/>
              </a:defRPr>
            </a:lvl1pPr>
          </a:lstStyle>
          <a:p>
            <a:r>
              <a:t>”</a:t>
            </a:r>
          </a:p>
        </p:txBody>
      </p:sp>
      <p:sp>
        <p:nvSpPr>
          <p:cNvPr id="537"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2055413670"/>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Сравнение">
    <p:spTree>
      <p:nvGrpSpPr>
        <p:cNvPr id="1" name=""/>
        <p:cNvGrpSpPr/>
        <p:nvPr/>
      </p:nvGrpSpPr>
      <p:grpSpPr>
        <a:xfrm>
          <a:off x="0" y="0"/>
          <a:ext cx="0" cy="0"/>
          <a:chOff x="0" y="0"/>
          <a:chExt cx="0" cy="0"/>
        </a:xfrm>
      </p:grpSpPr>
      <p:sp>
        <p:nvSpPr>
          <p:cNvPr id="29" name="Текст заголовка"/>
          <p:cNvSpPr txBox="1">
            <a:spLocks noGrp="1"/>
          </p:cNvSpPr>
          <p:nvPr>
            <p:ph type="title"/>
          </p:nvPr>
        </p:nvSpPr>
        <p:spPr>
          <a:prstGeom prst="rect">
            <a:avLst/>
          </a:prstGeom>
        </p:spPr>
        <p:txBody>
          <a:bodyPr/>
          <a:lstStyle/>
          <a:p>
            <a:r>
              <a:t>Текст заголовка</a:t>
            </a:r>
          </a:p>
        </p:txBody>
      </p:sp>
      <p:sp>
        <p:nvSpPr>
          <p:cNvPr id="30" name="Уровень текста 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 name="Текст 4"/>
          <p:cNvSpPr>
            <a:spLocks noGrp="1"/>
          </p:cNvSpPr>
          <p:nvPr>
            <p:ph type="body" sz="quarter" idx="21"/>
          </p:nvPr>
        </p:nvSpPr>
        <p:spPr>
          <a:xfrm>
            <a:off x="4645025" y="1535112"/>
            <a:ext cx="4041775" cy="639764"/>
          </a:xfrm>
          <a:prstGeom prst="rect">
            <a:avLst/>
          </a:prstGeom>
        </p:spPr>
        <p:txBody>
          <a:bodyPr anchor="b"/>
          <a:lstStyle/>
          <a:p>
            <a:endParaRPr/>
          </a:p>
        </p:txBody>
      </p:sp>
      <p:sp>
        <p:nvSpPr>
          <p:cNvPr id="3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name="Карточка имени">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44"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5"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6"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7"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8"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9"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50" name="Текст заголовка"/>
          <p:cNvSpPr txBox="1">
            <a:spLocks noGrp="1"/>
          </p:cNvSpPr>
          <p:nvPr>
            <p:ph type="title"/>
          </p:nvPr>
        </p:nvSpPr>
        <p:spPr>
          <a:xfrm>
            <a:off x="866441" y="3124200"/>
            <a:ext cx="6620969" cy="1653181"/>
          </a:xfrm>
          <a:prstGeom prst="rect">
            <a:avLst/>
          </a:prstGeom>
        </p:spPr>
        <p:txBody>
          <a:bodyPr anchor="b"/>
          <a:lstStyle>
            <a:lvl1pPr algn="l" defTabSz="457206">
              <a:defRPr sz="4000">
                <a:solidFill>
                  <a:srgbClr val="EBEBEB"/>
                </a:solidFill>
                <a:latin typeface="Century Gothic"/>
                <a:ea typeface="Century Gothic"/>
                <a:cs typeface="Century Gothic"/>
                <a:sym typeface="Century Gothic"/>
              </a:defRPr>
            </a:lvl1pPr>
          </a:lstStyle>
          <a:p>
            <a:r>
              <a:t>Текст заголовка</a:t>
            </a:r>
          </a:p>
        </p:txBody>
      </p:sp>
      <p:sp>
        <p:nvSpPr>
          <p:cNvPr id="551" name="Уровень текста 1…"/>
          <p:cNvSpPr txBox="1">
            <a:spLocks noGrp="1"/>
          </p:cNvSpPr>
          <p:nvPr>
            <p:ph type="body" sz="quarter" idx="1"/>
          </p:nvPr>
        </p:nvSpPr>
        <p:spPr>
          <a:xfrm>
            <a:off x="866441" y="4777380"/>
            <a:ext cx="6620969" cy="860401"/>
          </a:xfrm>
          <a:prstGeom prst="rect">
            <a:avLst/>
          </a:prstGeom>
        </p:spPr>
        <p:txBody>
          <a:bodyPr/>
          <a:lstStyle>
            <a:lvl1pPr marL="0" indent="0" defTabSz="457206">
              <a:spcBef>
                <a:spcPts val="1000"/>
              </a:spcBef>
              <a:buSzTx/>
              <a:buFontTx/>
              <a:buNone/>
              <a:defRPr sz="2000">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000">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000">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000">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000">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52"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1865018563"/>
      </p:ext>
    </p:extLst>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type="tx">
  <p:cSld name="Три колонки">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59"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0"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1"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2"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3"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4"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5"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566" name="Уровень текста 1…"/>
          <p:cNvSpPr txBox="1">
            <a:spLocks noGrp="1"/>
          </p:cNvSpPr>
          <p:nvPr>
            <p:ph type="body" sz="quarter" idx="1"/>
          </p:nvPr>
        </p:nvSpPr>
        <p:spPr>
          <a:xfrm>
            <a:off x="474834" y="1981200"/>
            <a:ext cx="2210725" cy="576263"/>
          </a:xfrm>
          <a:prstGeom prst="rect">
            <a:avLst/>
          </a:prstGeom>
        </p:spPr>
        <p:txBody>
          <a:bodyPr anchor="b"/>
          <a:lstStyle>
            <a:lvl1pPr marL="0" indent="0" defTabSz="457206">
              <a:spcBef>
                <a:spcPts val="1000"/>
              </a:spcBef>
              <a:buSzTx/>
              <a:buFontTx/>
              <a:buNone/>
              <a:defRPr sz="2400">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400">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400">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400">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400">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67" name="Text Placeholder 3"/>
          <p:cNvSpPr>
            <a:spLocks noGrp="1"/>
          </p:cNvSpPr>
          <p:nvPr>
            <p:ph type="body" sz="quarter" idx="21"/>
          </p:nvPr>
        </p:nvSpPr>
        <p:spPr>
          <a:xfrm>
            <a:off x="489475" y="2667000"/>
            <a:ext cx="2196084" cy="3589338"/>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68" name="Text Placeholder 4"/>
          <p:cNvSpPr>
            <a:spLocks noGrp="1"/>
          </p:cNvSpPr>
          <p:nvPr>
            <p:ph type="body" sz="quarter" idx="22"/>
          </p:nvPr>
        </p:nvSpPr>
        <p:spPr>
          <a:xfrm>
            <a:off x="2913503" y="1981200"/>
            <a:ext cx="2202755"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569" name="Text Placeholder 3"/>
          <p:cNvSpPr>
            <a:spLocks noGrp="1"/>
          </p:cNvSpPr>
          <p:nvPr>
            <p:ph type="body" sz="quarter" idx="23"/>
          </p:nvPr>
        </p:nvSpPr>
        <p:spPr>
          <a:xfrm>
            <a:off x="2905586" y="2667000"/>
            <a:ext cx="2210672" cy="3589338"/>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70" name="Text Placeholder 4"/>
          <p:cNvSpPr>
            <a:spLocks noGrp="1"/>
          </p:cNvSpPr>
          <p:nvPr>
            <p:ph type="body" sz="quarter" idx="24"/>
          </p:nvPr>
        </p:nvSpPr>
        <p:spPr>
          <a:xfrm>
            <a:off x="5344917" y="1981200"/>
            <a:ext cx="2199659"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571" name="Text Placeholder 3"/>
          <p:cNvSpPr>
            <a:spLocks noGrp="1"/>
          </p:cNvSpPr>
          <p:nvPr>
            <p:ph type="body" sz="quarter" idx="25"/>
          </p:nvPr>
        </p:nvSpPr>
        <p:spPr>
          <a:xfrm>
            <a:off x="5344917" y="2667000"/>
            <a:ext cx="2199659" cy="3589338"/>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72" name="Straight Connector 16"/>
          <p:cNvSpPr/>
          <p:nvPr/>
        </p:nvSpPr>
        <p:spPr>
          <a:xfrm flipH="1">
            <a:off x="2795334" y="2133600"/>
            <a:ext cx="1" cy="3962400"/>
          </a:xfrm>
          <a:prstGeom prst="line">
            <a:avLst/>
          </a:prstGeom>
          <a:ln w="12700" cap="rnd">
            <a:solidFill>
              <a:srgbClr val="8AD0D6">
                <a:alpha val="40000"/>
              </a:srgbClr>
            </a:solidFill>
          </a:ln>
        </p:spPr>
        <p:txBody>
          <a:bodyPr lIns="45719" rIns="45719"/>
          <a:lstStyle/>
          <a:p>
            <a:endParaRPr>
              <a:latin typeface="Calibri"/>
              <a:cs typeface="Calibri"/>
            </a:endParaRPr>
          </a:p>
        </p:txBody>
      </p:sp>
      <p:sp>
        <p:nvSpPr>
          <p:cNvPr id="573" name="Straight Connector 17"/>
          <p:cNvSpPr/>
          <p:nvPr/>
        </p:nvSpPr>
        <p:spPr>
          <a:xfrm flipH="1">
            <a:off x="5223030" y="2133600"/>
            <a:ext cx="1" cy="3966882"/>
          </a:xfrm>
          <a:prstGeom prst="line">
            <a:avLst/>
          </a:prstGeom>
          <a:ln w="12700" cap="rnd">
            <a:solidFill>
              <a:srgbClr val="8AD0D6">
                <a:alpha val="40000"/>
              </a:srgbClr>
            </a:solidFill>
          </a:ln>
        </p:spPr>
        <p:txBody>
          <a:bodyPr lIns="45719" rIns="45719"/>
          <a:lstStyle/>
          <a:p>
            <a:endParaRPr>
              <a:latin typeface="Calibri"/>
              <a:cs typeface="Calibri"/>
            </a:endParaRPr>
          </a:p>
        </p:txBody>
      </p:sp>
      <p:sp>
        <p:nvSpPr>
          <p:cNvPr id="574"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4053001415"/>
      </p:ext>
    </p:extLst>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type="tx">
  <p:cSld name="Столбец с тремя рисунками">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81"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2"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3"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4"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5"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6"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7"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588" name="Уровень текста 1…"/>
          <p:cNvSpPr txBox="1">
            <a:spLocks noGrp="1"/>
          </p:cNvSpPr>
          <p:nvPr>
            <p:ph type="body" sz="quarter" idx="1"/>
          </p:nvPr>
        </p:nvSpPr>
        <p:spPr>
          <a:xfrm>
            <a:off x="489475" y="4250949"/>
            <a:ext cx="2205613" cy="576263"/>
          </a:xfrm>
          <a:prstGeom prst="rect">
            <a:avLst/>
          </a:prstGeom>
        </p:spPr>
        <p:txBody>
          <a:bodyPr anchor="b"/>
          <a:lstStyle>
            <a:lvl1pPr marL="0" indent="0" defTabSz="457206">
              <a:spcBef>
                <a:spcPts val="1000"/>
              </a:spcBef>
              <a:buSzTx/>
              <a:buFontTx/>
              <a:buNone/>
              <a:defRPr sz="2400">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400">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400">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400">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400">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89" name="Picture Placeholder 2"/>
          <p:cNvSpPr>
            <a:spLocks noGrp="1"/>
          </p:cNvSpPr>
          <p:nvPr>
            <p:ph type="pic" sz="quarter" idx="21"/>
          </p:nvPr>
        </p:nvSpPr>
        <p:spPr>
          <a:xfrm>
            <a:off x="489474" y="2209800"/>
            <a:ext cx="2205614" cy="1524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590" name="Text Placeholder 3"/>
          <p:cNvSpPr>
            <a:spLocks noGrp="1"/>
          </p:cNvSpPr>
          <p:nvPr>
            <p:ph type="body" sz="quarter" idx="22"/>
          </p:nvPr>
        </p:nvSpPr>
        <p:spPr>
          <a:xfrm>
            <a:off x="489474" y="4827211"/>
            <a:ext cx="2205614" cy="659190"/>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91" name="Text Placeholder 4"/>
          <p:cNvSpPr>
            <a:spLocks noGrp="1"/>
          </p:cNvSpPr>
          <p:nvPr>
            <p:ph type="body" sz="quarter" idx="23"/>
          </p:nvPr>
        </p:nvSpPr>
        <p:spPr>
          <a:xfrm>
            <a:off x="2917792" y="4250949"/>
            <a:ext cx="2198467"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592" name="Picture Placeholder 2"/>
          <p:cNvSpPr>
            <a:spLocks noGrp="1"/>
          </p:cNvSpPr>
          <p:nvPr>
            <p:ph type="pic" sz="quarter" idx="24"/>
          </p:nvPr>
        </p:nvSpPr>
        <p:spPr>
          <a:xfrm>
            <a:off x="2917791" y="2209800"/>
            <a:ext cx="2198467" cy="1524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593" name="Text Placeholder 3"/>
          <p:cNvSpPr>
            <a:spLocks noGrp="1"/>
          </p:cNvSpPr>
          <p:nvPr>
            <p:ph type="body" sz="quarter" idx="25"/>
          </p:nvPr>
        </p:nvSpPr>
        <p:spPr>
          <a:xfrm>
            <a:off x="2916776" y="4827211"/>
            <a:ext cx="2201379" cy="659190"/>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94" name="Text Placeholder 4"/>
          <p:cNvSpPr>
            <a:spLocks noGrp="1"/>
          </p:cNvSpPr>
          <p:nvPr>
            <p:ph type="body" sz="quarter" idx="26"/>
          </p:nvPr>
        </p:nvSpPr>
        <p:spPr>
          <a:xfrm>
            <a:off x="5344917" y="4250949"/>
            <a:ext cx="2199659"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595" name="Picture Placeholder 2"/>
          <p:cNvSpPr>
            <a:spLocks noGrp="1"/>
          </p:cNvSpPr>
          <p:nvPr>
            <p:ph type="pic" sz="quarter" idx="27"/>
          </p:nvPr>
        </p:nvSpPr>
        <p:spPr>
          <a:xfrm>
            <a:off x="5344916" y="2209800"/>
            <a:ext cx="2199658" cy="1524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596" name="Text Placeholder 3"/>
          <p:cNvSpPr>
            <a:spLocks noGrp="1"/>
          </p:cNvSpPr>
          <p:nvPr>
            <p:ph type="body" sz="quarter" idx="28"/>
          </p:nvPr>
        </p:nvSpPr>
        <p:spPr>
          <a:xfrm>
            <a:off x="5344824" y="4827208"/>
            <a:ext cx="2202572" cy="659190"/>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97" name="Straight Connector 18"/>
          <p:cNvSpPr/>
          <p:nvPr/>
        </p:nvSpPr>
        <p:spPr>
          <a:xfrm flipH="1">
            <a:off x="2795334" y="2133600"/>
            <a:ext cx="1" cy="3962400"/>
          </a:xfrm>
          <a:prstGeom prst="line">
            <a:avLst/>
          </a:prstGeom>
          <a:ln w="12700" cap="rnd">
            <a:solidFill>
              <a:srgbClr val="8AD0D6">
                <a:alpha val="40000"/>
              </a:srgbClr>
            </a:solidFill>
          </a:ln>
        </p:spPr>
        <p:txBody>
          <a:bodyPr lIns="45719" rIns="45719"/>
          <a:lstStyle/>
          <a:p>
            <a:endParaRPr>
              <a:latin typeface="Calibri"/>
              <a:cs typeface="Calibri"/>
            </a:endParaRPr>
          </a:p>
        </p:txBody>
      </p:sp>
      <p:sp>
        <p:nvSpPr>
          <p:cNvPr id="598" name="Straight Connector 19"/>
          <p:cNvSpPr/>
          <p:nvPr/>
        </p:nvSpPr>
        <p:spPr>
          <a:xfrm flipH="1">
            <a:off x="5223030" y="2133600"/>
            <a:ext cx="1" cy="3966882"/>
          </a:xfrm>
          <a:prstGeom prst="line">
            <a:avLst/>
          </a:prstGeom>
          <a:ln w="12700" cap="rnd">
            <a:solidFill>
              <a:srgbClr val="8AD0D6">
                <a:alpha val="40000"/>
              </a:srgbClr>
            </a:solidFill>
          </a:ln>
        </p:spPr>
        <p:txBody>
          <a:bodyPr lIns="45719" rIns="45719"/>
          <a:lstStyle/>
          <a:p>
            <a:endParaRPr>
              <a:latin typeface="Calibri"/>
              <a:cs typeface="Calibri"/>
            </a:endParaRPr>
          </a:p>
        </p:txBody>
      </p:sp>
      <p:sp>
        <p:nvSpPr>
          <p:cNvPr id="599"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938212625"/>
      </p:ext>
    </p:extLst>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type="tx">
  <p:cSld name="Заголовок и объект">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prstGeom prst="rect">
            <a:avLst/>
          </a:prstGeom>
        </p:spPr>
        <p:txBody>
          <a:bodyPr/>
          <a:lstStyle/>
          <a:p>
            <a:r>
              <a:t>Текст заголовка</a:t>
            </a:r>
          </a:p>
        </p:txBody>
      </p:sp>
      <p:sp>
        <p:nvSpPr>
          <p:cNvPr id="12"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715316225"/>
      </p:ext>
    </p:extLst>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type="tx">
  <p:cSld name="Два объекта">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prstGeom prst="rect">
            <a:avLst/>
          </a:prstGeom>
        </p:spPr>
        <p:txBody>
          <a:bodyPr/>
          <a:lstStyle/>
          <a:p>
            <a:r>
              <a:t>Текст заголовка</a:t>
            </a:r>
          </a:p>
        </p:txBody>
      </p:sp>
      <p:sp>
        <p:nvSpPr>
          <p:cNvPr id="21" name="Уровень текста 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572347161"/>
      </p:ext>
    </p:extLst>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type="tx">
  <p:cSld name="Сравнение">
    <p:spTree>
      <p:nvGrpSpPr>
        <p:cNvPr id="1" name=""/>
        <p:cNvGrpSpPr/>
        <p:nvPr/>
      </p:nvGrpSpPr>
      <p:grpSpPr>
        <a:xfrm>
          <a:off x="0" y="0"/>
          <a:ext cx="0" cy="0"/>
          <a:chOff x="0" y="0"/>
          <a:chExt cx="0" cy="0"/>
        </a:xfrm>
      </p:grpSpPr>
      <p:sp>
        <p:nvSpPr>
          <p:cNvPr id="29" name="Текст заголовка"/>
          <p:cNvSpPr txBox="1">
            <a:spLocks noGrp="1"/>
          </p:cNvSpPr>
          <p:nvPr>
            <p:ph type="title"/>
          </p:nvPr>
        </p:nvSpPr>
        <p:spPr>
          <a:prstGeom prst="rect">
            <a:avLst/>
          </a:prstGeom>
        </p:spPr>
        <p:txBody>
          <a:bodyPr/>
          <a:lstStyle/>
          <a:p>
            <a:r>
              <a:t>Текст заголовка</a:t>
            </a:r>
          </a:p>
        </p:txBody>
      </p:sp>
      <p:sp>
        <p:nvSpPr>
          <p:cNvPr id="30" name="Уровень текста 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 name="Текст 4"/>
          <p:cNvSpPr>
            <a:spLocks noGrp="1"/>
          </p:cNvSpPr>
          <p:nvPr>
            <p:ph type="body" sz="quarter" idx="21"/>
          </p:nvPr>
        </p:nvSpPr>
        <p:spPr>
          <a:xfrm>
            <a:off x="4645025" y="1535111"/>
            <a:ext cx="4041775" cy="639765"/>
          </a:xfrm>
          <a:prstGeom prst="rect">
            <a:avLst/>
          </a:prstGeom>
        </p:spPr>
        <p:txBody>
          <a:bodyPr anchor="b"/>
          <a:lstStyle/>
          <a:p>
            <a:endParaRPr/>
          </a:p>
        </p:txBody>
      </p:sp>
      <p:sp>
        <p:nvSpPr>
          <p:cNvPr id="3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239279797"/>
      </p:ext>
    </p:extLst>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type="tx">
  <p:cSld name="Только заголовок">
    <p:spTree>
      <p:nvGrpSpPr>
        <p:cNvPr id="1" name=""/>
        <p:cNvGrpSpPr/>
        <p:nvPr/>
      </p:nvGrpSpPr>
      <p:grpSpPr>
        <a:xfrm>
          <a:off x="0" y="0"/>
          <a:ext cx="0" cy="0"/>
          <a:chOff x="0" y="0"/>
          <a:chExt cx="0" cy="0"/>
        </a:xfrm>
      </p:grpSpPr>
      <p:sp>
        <p:nvSpPr>
          <p:cNvPr id="39" name="Текст заголовка"/>
          <p:cNvSpPr txBox="1">
            <a:spLocks noGrp="1"/>
          </p:cNvSpPr>
          <p:nvPr>
            <p:ph type="title"/>
          </p:nvPr>
        </p:nvSpPr>
        <p:spPr>
          <a:prstGeom prst="rect">
            <a:avLst/>
          </a:prstGeom>
        </p:spPr>
        <p:txBody>
          <a:bodyPr/>
          <a:lstStyle/>
          <a:p>
            <a:r>
              <a:t>Текст заголовка</a:t>
            </a: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972868694"/>
      </p:ext>
    </p:extLst>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type="tx">
  <p:cSld name="Пустой слайд">
    <p:spTree>
      <p:nvGrpSpPr>
        <p:cNvPr id="1" name=""/>
        <p:cNvGrpSpPr/>
        <p:nvPr/>
      </p:nvGrpSpPr>
      <p:grpSpPr>
        <a:xfrm>
          <a:off x="0" y="0"/>
          <a:ext cx="0" cy="0"/>
          <a:chOff x="0" y="0"/>
          <a:chExt cx="0" cy="0"/>
        </a:xfrm>
      </p:grpSpPr>
      <p:sp>
        <p:nvSpPr>
          <p:cNvPr id="4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153528028"/>
      </p:ext>
    </p:extLst>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type="tx">
  <p:cSld name="Объект с подписью">
    <p:spTree>
      <p:nvGrpSpPr>
        <p:cNvPr id="1" name=""/>
        <p:cNvGrpSpPr/>
        <p:nvPr/>
      </p:nvGrpSpPr>
      <p:grpSpPr>
        <a:xfrm>
          <a:off x="0" y="0"/>
          <a:ext cx="0" cy="0"/>
          <a:chOff x="0" y="0"/>
          <a:chExt cx="0" cy="0"/>
        </a:xfrm>
      </p:grpSpPr>
      <p:sp>
        <p:nvSpPr>
          <p:cNvPr id="54" name="Текст заголовка"/>
          <p:cNvSpPr txBox="1">
            <a:spLocks noGrp="1"/>
          </p:cNvSpPr>
          <p:nvPr>
            <p:ph type="title"/>
          </p:nvPr>
        </p:nvSpPr>
        <p:spPr>
          <a:xfrm>
            <a:off x="457200" y="273050"/>
            <a:ext cx="3008315" cy="1162050"/>
          </a:xfrm>
          <a:prstGeom prst="rect">
            <a:avLst/>
          </a:prstGeom>
        </p:spPr>
        <p:txBody>
          <a:bodyPr anchor="b"/>
          <a:lstStyle>
            <a:lvl1pPr algn="l">
              <a:defRPr sz="2000" b="1"/>
            </a:lvl1pPr>
          </a:lstStyle>
          <a:p>
            <a:r>
              <a:t>Текст заголовка</a:t>
            </a:r>
          </a:p>
        </p:txBody>
      </p:sp>
      <p:sp>
        <p:nvSpPr>
          <p:cNvPr id="55" name="Уровень текста 1…"/>
          <p:cNvSpPr txBox="1">
            <a:spLocks noGrp="1"/>
          </p:cNvSpPr>
          <p:nvPr>
            <p:ph type="body" idx="1"/>
          </p:nvPr>
        </p:nvSpPr>
        <p:spPr>
          <a:xfrm>
            <a:off x="3575050" y="273050"/>
            <a:ext cx="5111750" cy="5853113"/>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6" name="Текст 3"/>
          <p:cNvSpPr>
            <a:spLocks noGrp="1"/>
          </p:cNvSpPr>
          <p:nvPr>
            <p:ph type="body" sz="half" idx="21"/>
          </p:nvPr>
        </p:nvSpPr>
        <p:spPr>
          <a:xfrm>
            <a:off x="457198" y="1435100"/>
            <a:ext cx="3008316" cy="4691063"/>
          </a:xfrm>
          <a:prstGeom prst="rect">
            <a:avLst/>
          </a:prstGeom>
        </p:spPr>
        <p:txBody>
          <a:bodyPr/>
          <a:lstStyle/>
          <a:p>
            <a:endParaRPr/>
          </a:p>
        </p:txBody>
      </p:sp>
      <p:sp>
        <p:nvSpPr>
          <p:cNvPr id="5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785342511"/>
      </p:ext>
    </p:extLst>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type="tx">
  <p:cSld name="Рисунок с подписью">
    <p:spTree>
      <p:nvGrpSpPr>
        <p:cNvPr id="1" name=""/>
        <p:cNvGrpSpPr/>
        <p:nvPr/>
      </p:nvGrpSpPr>
      <p:grpSpPr>
        <a:xfrm>
          <a:off x="0" y="0"/>
          <a:ext cx="0" cy="0"/>
          <a:chOff x="0" y="0"/>
          <a:chExt cx="0" cy="0"/>
        </a:xfrm>
      </p:grpSpPr>
      <p:sp>
        <p:nvSpPr>
          <p:cNvPr id="64" name="Текст заголовка"/>
          <p:cNvSpPr txBox="1">
            <a:spLocks noGrp="1"/>
          </p:cNvSpPr>
          <p:nvPr>
            <p:ph type="title"/>
          </p:nvPr>
        </p:nvSpPr>
        <p:spPr>
          <a:xfrm>
            <a:off x="1792288" y="4800600"/>
            <a:ext cx="5486402" cy="566738"/>
          </a:xfrm>
          <a:prstGeom prst="rect">
            <a:avLst/>
          </a:prstGeom>
        </p:spPr>
        <p:txBody>
          <a:bodyPr anchor="b"/>
          <a:lstStyle>
            <a:lvl1pPr algn="l">
              <a:defRPr sz="2000" b="1"/>
            </a:lvl1pPr>
          </a:lstStyle>
          <a:p>
            <a:r>
              <a:t>Текст заголовка</a:t>
            </a:r>
          </a:p>
        </p:txBody>
      </p:sp>
      <p:sp>
        <p:nvSpPr>
          <p:cNvPr id="65" name="Рисунок 2"/>
          <p:cNvSpPr>
            <a:spLocks noGrp="1"/>
          </p:cNvSpPr>
          <p:nvPr>
            <p:ph type="pic" sz="half" idx="21"/>
          </p:nvPr>
        </p:nvSpPr>
        <p:spPr>
          <a:xfrm>
            <a:off x="1792288" y="612775"/>
            <a:ext cx="5486402" cy="4114800"/>
          </a:xfrm>
          <a:prstGeom prst="rect">
            <a:avLst/>
          </a:prstGeom>
        </p:spPr>
        <p:txBody>
          <a:bodyPr lIns="91439" tIns="45719" rIns="91439" bIns="45719">
            <a:noAutofit/>
          </a:bodyPr>
          <a:lstStyle/>
          <a:p>
            <a:endParaRPr/>
          </a:p>
        </p:txBody>
      </p:sp>
      <p:sp>
        <p:nvSpPr>
          <p:cNvPr id="66" name="Уровень текста 1…"/>
          <p:cNvSpPr txBox="1">
            <a:spLocks noGrp="1"/>
          </p:cNvSpPr>
          <p:nvPr>
            <p:ph type="body" sz="quarter"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93960868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Только заголовок">
    <p:spTree>
      <p:nvGrpSpPr>
        <p:cNvPr id="1" name=""/>
        <p:cNvGrpSpPr/>
        <p:nvPr/>
      </p:nvGrpSpPr>
      <p:grpSpPr>
        <a:xfrm>
          <a:off x="0" y="0"/>
          <a:ext cx="0" cy="0"/>
          <a:chOff x="0" y="0"/>
          <a:chExt cx="0" cy="0"/>
        </a:xfrm>
      </p:grpSpPr>
      <p:sp>
        <p:nvSpPr>
          <p:cNvPr id="39" name="Текст заголовка"/>
          <p:cNvSpPr txBox="1">
            <a:spLocks noGrp="1"/>
          </p:cNvSpPr>
          <p:nvPr>
            <p:ph type="title"/>
          </p:nvPr>
        </p:nvSpPr>
        <p:spPr>
          <a:prstGeom prst="rect">
            <a:avLst/>
          </a:prstGeom>
        </p:spPr>
        <p:txBody>
          <a:bodyPr/>
          <a:lstStyle/>
          <a:p>
            <a:r>
              <a:t>Текст заголовка</a:t>
            </a: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30.xml><?xml version="1.0" encoding="utf-8"?>
<p:sldLayout xmlns:a="http://schemas.openxmlformats.org/drawingml/2006/main" xmlns:r="http://schemas.openxmlformats.org/officeDocument/2006/relationships" xmlns:p="http://schemas.openxmlformats.org/presentationml/2006/main" type="tx">
  <p:cSld name="1_Заголовок и объект">
    <p:spTree>
      <p:nvGrpSpPr>
        <p:cNvPr id="1" name=""/>
        <p:cNvGrpSpPr/>
        <p:nvPr/>
      </p:nvGrpSpPr>
      <p:grpSpPr>
        <a:xfrm>
          <a:off x="0" y="0"/>
          <a:ext cx="0" cy="0"/>
          <a:chOff x="0" y="0"/>
          <a:chExt cx="0" cy="0"/>
        </a:xfrm>
      </p:grpSpPr>
      <p:sp>
        <p:nvSpPr>
          <p:cNvPr id="74" name="Текст заголовка"/>
          <p:cNvSpPr txBox="1">
            <a:spLocks noGrp="1"/>
          </p:cNvSpPr>
          <p:nvPr>
            <p:ph type="title"/>
          </p:nvPr>
        </p:nvSpPr>
        <p:spPr>
          <a:prstGeom prst="rect">
            <a:avLst/>
          </a:prstGeom>
        </p:spPr>
        <p:txBody>
          <a:bodyPr lIns="45718" tIns="45718" rIns="45718" bIns="45718"/>
          <a:lstStyle/>
          <a:p>
            <a:r>
              <a:t>Текст заголовка</a:t>
            </a:r>
          </a:p>
        </p:txBody>
      </p:sp>
      <p:sp>
        <p:nvSpPr>
          <p:cNvPr id="75" name="Уровень текста 1…"/>
          <p:cNvSpPr txBox="1">
            <a:spLocks noGrp="1"/>
          </p:cNvSpPr>
          <p:nvPr>
            <p:ph type="body" idx="1"/>
          </p:nvPr>
        </p:nvSpPr>
        <p:spPr>
          <a:prstGeom prst="rect">
            <a:avLst/>
          </a:prstGeom>
        </p:spPr>
        <p:txBody>
          <a:bodyPr lIns="45718" tIns="45718" rIns="45718" bIns="45718"/>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xfrm>
            <a:off x="8428181" y="6414762"/>
            <a:ext cx="258620" cy="248301"/>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2047918577"/>
      </p:ext>
    </p:extLst>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type="tx">
  <p:cSld name="2_Заголовок и объект">
    <p:spTree>
      <p:nvGrpSpPr>
        <p:cNvPr id="1" name=""/>
        <p:cNvGrpSpPr/>
        <p:nvPr/>
      </p:nvGrpSpPr>
      <p:grpSpPr>
        <a:xfrm>
          <a:off x="0" y="0"/>
          <a:ext cx="0" cy="0"/>
          <a:chOff x="0" y="0"/>
          <a:chExt cx="0" cy="0"/>
        </a:xfrm>
      </p:grpSpPr>
      <p:sp>
        <p:nvSpPr>
          <p:cNvPr id="83" name="Текст заголовка"/>
          <p:cNvSpPr txBox="1">
            <a:spLocks noGrp="1"/>
          </p:cNvSpPr>
          <p:nvPr>
            <p:ph type="title"/>
          </p:nvPr>
        </p:nvSpPr>
        <p:spPr>
          <a:xfrm>
            <a:off x="628650" y="365125"/>
            <a:ext cx="7886700" cy="1325563"/>
          </a:xfrm>
          <a:prstGeom prst="rect">
            <a:avLst/>
          </a:prstGeom>
        </p:spPr>
        <p:txBody>
          <a:bodyPr/>
          <a:lstStyle>
            <a:lvl1pPr algn="l">
              <a:lnSpc>
                <a:spcPct val="90000"/>
              </a:lnSpc>
              <a:defRPr>
                <a:latin typeface="Calibri Light"/>
                <a:ea typeface="Calibri Light"/>
                <a:cs typeface="Calibri Light"/>
                <a:sym typeface="Calibri Light"/>
              </a:defRPr>
            </a:lvl1pPr>
          </a:lstStyle>
          <a:p>
            <a:r>
              <a:t>Текст заголовка</a:t>
            </a:r>
          </a:p>
        </p:txBody>
      </p:sp>
      <p:sp>
        <p:nvSpPr>
          <p:cNvPr id="84" name="Уровень текста 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8" indent="-320038">
              <a:lnSpc>
                <a:spcPct val="90000"/>
              </a:lnSpc>
              <a:spcBef>
                <a:spcPts val="1000"/>
              </a:spcBef>
              <a:defRPr sz="2800"/>
            </a:lvl3pPr>
            <a:lvl4pPr marL="1691638" indent="-320038">
              <a:lnSpc>
                <a:spcPct val="90000"/>
              </a:lnSpc>
              <a:spcBef>
                <a:spcPts val="1000"/>
              </a:spcBef>
              <a:buChar char="•"/>
              <a:defRPr sz="2800"/>
            </a:lvl4pPr>
            <a:lvl5pPr marL="2148838" indent="-320038">
              <a:lnSpc>
                <a:spcPct val="90000"/>
              </a:lnSpc>
              <a:spcBef>
                <a:spcPts val="1000"/>
              </a:spcBef>
              <a:buChar char="•"/>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5" name="Номер слайда"/>
          <p:cNvSpPr txBox="1">
            <a:spLocks noGrp="1"/>
          </p:cNvSpPr>
          <p:nvPr>
            <p:ph type="sldNum" sz="quarter" idx="2"/>
          </p:nvPr>
        </p:nvSpPr>
        <p:spPr>
          <a:xfrm>
            <a:off x="8241696" y="6404293"/>
            <a:ext cx="273654" cy="269239"/>
          </a:xfrm>
          <a:prstGeom prst="rect">
            <a:avLst/>
          </a:prstGeom>
        </p:spPr>
        <p:txBody>
          <a:bodyPr/>
          <a:lstStyle>
            <a:lvl1pPr>
              <a:defRPr>
                <a:solidFill>
                  <a:srgbClr val="898989"/>
                </a:solidFill>
                <a:latin typeface="+mn-lt"/>
                <a:ea typeface="+mn-ea"/>
                <a:cs typeface="+mn-cs"/>
                <a:sym typeface="Helvetica"/>
              </a:defRPr>
            </a:lvl1pPr>
          </a:lstStyle>
          <a:p>
            <a:fld id="{86CB4B4D-7CA3-9044-876B-883B54F8677D}" type="slidenum">
              <a:rPr/>
              <a:pPr/>
              <a:t>‹#›</a:t>
            </a:fld>
            <a:endParaRPr/>
          </a:p>
        </p:txBody>
      </p:sp>
    </p:spTree>
    <p:extLst>
      <p:ext uri="{BB962C8B-B14F-4D97-AF65-F5344CB8AC3E}">
        <p14:creationId xmlns:p14="http://schemas.microsoft.com/office/powerpoint/2010/main" val="155840145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Пустой слайд">
    <p:spTree>
      <p:nvGrpSpPr>
        <p:cNvPr id="1" name=""/>
        <p:cNvGrpSpPr/>
        <p:nvPr/>
      </p:nvGrpSpPr>
      <p:grpSpPr>
        <a:xfrm>
          <a:off x="0" y="0"/>
          <a:ext cx="0" cy="0"/>
          <a:chOff x="0" y="0"/>
          <a:chExt cx="0" cy="0"/>
        </a:xfrm>
      </p:grpSpPr>
      <p:sp>
        <p:nvSpPr>
          <p:cNvPr id="4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Объект с подписью">
    <p:spTree>
      <p:nvGrpSpPr>
        <p:cNvPr id="1" name=""/>
        <p:cNvGrpSpPr/>
        <p:nvPr/>
      </p:nvGrpSpPr>
      <p:grpSpPr>
        <a:xfrm>
          <a:off x="0" y="0"/>
          <a:ext cx="0" cy="0"/>
          <a:chOff x="0" y="0"/>
          <a:chExt cx="0" cy="0"/>
        </a:xfrm>
      </p:grpSpPr>
      <p:sp>
        <p:nvSpPr>
          <p:cNvPr id="54" name="Текст заголовка"/>
          <p:cNvSpPr txBox="1">
            <a:spLocks noGrp="1"/>
          </p:cNvSpPr>
          <p:nvPr>
            <p:ph type="title"/>
          </p:nvPr>
        </p:nvSpPr>
        <p:spPr>
          <a:xfrm>
            <a:off x="457200" y="273050"/>
            <a:ext cx="3008315" cy="1162050"/>
          </a:xfrm>
          <a:prstGeom prst="rect">
            <a:avLst/>
          </a:prstGeom>
        </p:spPr>
        <p:txBody>
          <a:bodyPr anchor="b"/>
          <a:lstStyle>
            <a:lvl1pPr algn="l">
              <a:defRPr sz="2000" b="1"/>
            </a:lvl1pPr>
          </a:lstStyle>
          <a:p>
            <a:r>
              <a:t>Текст заголовка</a:t>
            </a:r>
          </a:p>
        </p:txBody>
      </p:sp>
      <p:sp>
        <p:nvSpPr>
          <p:cNvPr id="55" name="Уровень текста 1…"/>
          <p:cNvSpPr txBox="1">
            <a:spLocks noGrp="1"/>
          </p:cNvSpPr>
          <p:nvPr>
            <p:ph type="body" idx="1"/>
          </p:nvPr>
        </p:nvSpPr>
        <p:spPr>
          <a:xfrm>
            <a:off x="3575050" y="273050"/>
            <a:ext cx="5111750" cy="5853113"/>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6" name="Текст 3"/>
          <p:cNvSpPr>
            <a:spLocks noGrp="1"/>
          </p:cNvSpPr>
          <p:nvPr>
            <p:ph type="body" sz="half" idx="21"/>
          </p:nvPr>
        </p:nvSpPr>
        <p:spPr>
          <a:xfrm>
            <a:off x="457198" y="1435100"/>
            <a:ext cx="3008317" cy="4691063"/>
          </a:xfrm>
          <a:prstGeom prst="rect">
            <a:avLst/>
          </a:prstGeom>
        </p:spPr>
        <p:txBody>
          <a:bodyPr/>
          <a:lstStyle/>
          <a:p>
            <a:endParaRPr/>
          </a:p>
        </p:txBody>
      </p:sp>
      <p:sp>
        <p:nvSpPr>
          <p:cNvPr id="5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Рисунок с подписью">
    <p:spTree>
      <p:nvGrpSpPr>
        <p:cNvPr id="1" name=""/>
        <p:cNvGrpSpPr/>
        <p:nvPr/>
      </p:nvGrpSpPr>
      <p:grpSpPr>
        <a:xfrm>
          <a:off x="0" y="0"/>
          <a:ext cx="0" cy="0"/>
          <a:chOff x="0" y="0"/>
          <a:chExt cx="0" cy="0"/>
        </a:xfrm>
      </p:grpSpPr>
      <p:sp>
        <p:nvSpPr>
          <p:cNvPr id="64" name="Текст заголовка"/>
          <p:cNvSpPr txBox="1">
            <a:spLocks noGrp="1"/>
          </p:cNvSpPr>
          <p:nvPr>
            <p:ph type="title"/>
          </p:nvPr>
        </p:nvSpPr>
        <p:spPr>
          <a:xfrm>
            <a:off x="1792288" y="4800600"/>
            <a:ext cx="5486402" cy="566738"/>
          </a:xfrm>
          <a:prstGeom prst="rect">
            <a:avLst/>
          </a:prstGeom>
        </p:spPr>
        <p:txBody>
          <a:bodyPr anchor="b"/>
          <a:lstStyle>
            <a:lvl1pPr algn="l">
              <a:defRPr sz="2000" b="1"/>
            </a:lvl1pPr>
          </a:lstStyle>
          <a:p>
            <a:r>
              <a:t>Текст заголовка</a:t>
            </a:r>
          </a:p>
        </p:txBody>
      </p:sp>
      <p:sp>
        <p:nvSpPr>
          <p:cNvPr id="65" name="Рисунок 2"/>
          <p:cNvSpPr>
            <a:spLocks noGrp="1"/>
          </p:cNvSpPr>
          <p:nvPr>
            <p:ph type="pic" sz="half" idx="21"/>
          </p:nvPr>
        </p:nvSpPr>
        <p:spPr>
          <a:xfrm>
            <a:off x="1792288" y="612775"/>
            <a:ext cx="5486402" cy="4114800"/>
          </a:xfrm>
          <a:prstGeom prst="rect">
            <a:avLst/>
          </a:prstGeom>
        </p:spPr>
        <p:txBody>
          <a:bodyPr lIns="91439" tIns="45719" rIns="91439" bIns="45719">
            <a:noAutofit/>
          </a:bodyPr>
          <a:lstStyle/>
          <a:p>
            <a:endParaRPr/>
          </a:p>
        </p:txBody>
      </p:sp>
      <p:sp>
        <p:nvSpPr>
          <p:cNvPr id="66" name="Уровень текста 1…"/>
          <p:cNvSpPr txBox="1">
            <a:spLocks noGrp="1"/>
          </p:cNvSpPr>
          <p:nvPr>
            <p:ph type="body" sz="quarter"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1_Заголовок и объект">
    <p:spTree>
      <p:nvGrpSpPr>
        <p:cNvPr id="1" name=""/>
        <p:cNvGrpSpPr/>
        <p:nvPr/>
      </p:nvGrpSpPr>
      <p:grpSpPr>
        <a:xfrm>
          <a:off x="0" y="0"/>
          <a:ext cx="0" cy="0"/>
          <a:chOff x="0" y="0"/>
          <a:chExt cx="0" cy="0"/>
        </a:xfrm>
      </p:grpSpPr>
      <p:sp>
        <p:nvSpPr>
          <p:cNvPr id="74" name="Текст заголовка"/>
          <p:cNvSpPr txBox="1">
            <a:spLocks noGrp="1"/>
          </p:cNvSpPr>
          <p:nvPr>
            <p:ph type="title"/>
          </p:nvPr>
        </p:nvSpPr>
        <p:spPr>
          <a:prstGeom prst="rect">
            <a:avLst/>
          </a:prstGeom>
        </p:spPr>
        <p:txBody>
          <a:bodyPr lIns="45718" tIns="45718" rIns="45718" bIns="45718"/>
          <a:lstStyle/>
          <a:p>
            <a:r>
              <a:t>Текст заголовка</a:t>
            </a:r>
          </a:p>
        </p:txBody>
      </p:sp>
      <p:sp>
        <p:nvSpPr>
          <p:cNvPr id="75" name="Уровень текста 1…"/>
          <p:cNvSpPr txBox="1">
            <a:spLocks noGrp="1"/>
          </p:cNvSpPr>
          <p:nvPr>
            <p:ph type="body" idx="1"/>
          </p:nvPr>
        </p:nvSpPr>
        <p:spPr>
          <a:prstGeom prst="rect">
            <a:avLst/>
          </a:prstGeom>
        </p:spPr>
        <p:txBody>
          <a:bodyPr lIns="45718" tIns="45718" rIns="45718" bIns="45718"/>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xfrm>
            <a:off x="8428181" y="6414762"/>
            <a:ext cx="258620" cy="248301"/>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2_Заголовок и объект">
    <p:spTree>
      <p:nvGrpSpPr>
        <p:cNvPr id="1" name=""/>
        <p:cNvGrpSpPr/>
        <p:nvPr/>
      </p:nvGrpSpPr>
      <p:grpSpPr>
        <a:xfrm>
          <a:off x="0" y="0"/>
          <a:ext cx="0" cy="0"/>
          <a:chOff x="0" y="0"/>
          <a:chExt cx="0" cy="0"/>
        </a:xfrm>
      </p:grpSpPr>
      <p:sp>
        <p:nvSpPr>
          <p:cNvPr id="83" name="Текст заголовка"/>
          <p:cNvSpPr txBox="1">
            <a:spLocks noGrp="1"/>
          </p:cNvSpPr>
          <p:nvPr>
            <p:ph type="title"/>
          </p:nvPr>
        </p:nvSpPr>
        <p:spPr>
          <a:xfrm>
            <a:off x="628650" y="365125"/>
            <a:ext cx="7886700" cy="1325563"/>
          </a:xfrm>
          <a:prstGeom prst="rect">
            <a:avLst/>
          </a:prstGeom>
        </p:spPr>
        <p:txBody>
          <a:bodyPr/>
          <a:lstStyle>
            <a:lvl1pPr algn="l">
              <a:lnSpc>
                <a:spcPct val="90000"/>
              </a:lnSpc>
              <a:defRPr>
                <a:latin typeface="Calibri Light"/>
                <a:ea typeface="Calibri Light"/>
                <a:cs typeface="Calibri Light"/>
                <a:sym typeface="Calibri Light"/>
              </a:defRPr>
            </a:lvl1pPr>
          </a:lstStyle>
          <a:p>
            <a:r>
              <a:t>Текст заголовка</a:t>
            </a:r>
          </a:p>
        </p:txBody>
      </p:sp>
      <p:sp>
        <p:nvSpPr>
          <p:cNvPr id="84" name="Уровень текста 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8" indent="-320038">
              <a:lnSpc>
                <a:spcPct val="90000"/>
              </a:lnSpc>
              <a:spcBef>
                <a:spcPts val="1000"/>
              </a:spcBef>
              <a:defRPr sz="2800"/>
            </a:lvl3pPr>
            <a:lvl4pPr marL="1691638" indent="-320038">
              <a:lnSpc>
                <a:spcPct val="90000"/>
              </a:lnSpc>
              <a:spcBef>
                <a:spcPts val="1000"/>
              </a:spcBef>
              <a:buChar char="•"/>
              <a:defRPr sz="2800"/>
            </a:lvl4pPr>
            <a:lvl5pPr marL="2148838" indent="-320038">
              <a:lnSpc>
                <a:spcPct val="90000"/>
              </a:lnSpc>
              <a:spcBef>
                <a:spcPts val="1000"/>
              </a:spcBef>
              <a:buChar char="•"/>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5" name="Номер слайда"/>
          <p:cNvSpPr txBox="1">
            <a:spLocks noGrp="1"/>
          </p:cNvSpPr>
          <p:nvPr>
            <p:ph type="sldNum" sz="quarter" idx="2"/>
          </p:nvPr>
        </p:nvSpPr>
        <p:spPr>
          <a:xfrm>
            <a:off x="8241696" y="6404293"/>
            <a:ext cx="273654" cy="269239"/>
          </a:xfrm>
          <a:prstGeom prst="rect">
            <a:avLst/>
          </a:prstGeom>
        </p:spPr>
        <p:txBody>
          <a:bodyPr/>
          <a:lstStyle>
            <a:lvl1pPr>
              <a:defRPr>
                <a:solidFill>
                  <a:srgbClr val="898989"/>
                </a:solidFill>
                <a:latin typeface="+mn-lt"/>
                <a:ea typeface="+mn-ea"/>
                <a:cs typeface="+mn-cs"/>
                <a:sym typeface="Helvetica"/>
              </a:defRPr>
            </a:lvl1pPr>
          </a:lstStyle>
          <a:p>
            <a:fld id="{86CB4B4D-7CA3-9044-876B-883B54F8677D}" type="slidenum">
              <a:rPr/>
              <a:pPr/>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Заголовок и объект">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prstGeom prst="rect">
            <a:avLst/>
          </a:prstGeom>
        </p:spPr>
        <p:txBody>
          <a:bodyPr/>
          <a:lstStyle/>
          <a:p>
            <a:r>
              <a:t>Текст заголовка</a:t>
            </a:r>
          </a:p>
        </p:txBody>
      </p:sp>
      <p:sp>
        <p:nvSpPr>
          <p:cNvPr id="21"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50083244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Два объекта">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prstGeom prst="rect">
            <a:avLst/>
          </a:prstGeom>
        </p:spPr>
        <p:txBody>
          <a:bodyPr/>
          <a:lstStyle/>
          <a:p>
            <a:r>
              <a:t>Текст заголовка</a:t>
            </a:r>
          </a:p>
        </p:txBody>
      </p:sp>
      <p:sp>
        <p:nvSpPr>
          <p:cNvPr id="21" name="Уровень текста 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Заголовок раздела">
    <p:spTree>
      <p:nvGrpSpPr>
        <p:cNvPr id="1" name=""/>
        <p:cNvGrpSpPr/>
        <p:nvPr/>
      </p:nvGrpSpPr>
      <p:grpSpPr>
        <a:xfrm>
          <a:off x="0" y="0"/>
          <a:ext cx="0" cy="0"/>
          <a:chOff x="0" y="0"/>
          <a:chExt cx="0" cy="0"/>
        </a:xfrm>
      </p:grpSpPr>
      <p:sp>
        <p:nvSpPr>
          <p:cNvPr id="29" name="Текст заголовка"/>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Текст заголовка</a:t>
            </a:r>
          </a:p>
        </p:txBody>
      </p:sp>
      <p:sp>
        <p:nvSpPr>
          <p:cNvPr id="30" name="Уровень текста 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334177009"/>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Два объекта">
    <p:spTree>
      <p:nvGrpSpPr>
        <p:cNvPr id="1" name=""/>
        <p:cNvGrpSpPr/>
        <p:nvPr/>
      </p:nvGrpSpPr>
      <p:grpSpPr>
        <a:xfrm>
          <a:off x="0" y="0"/>
          <a:ext cx="0" cy="0"/>
          <a:chOff x="0" y="0"/>
          <a:chExt cx="0" cy="0"/>
        </a:xfrm>
      </p:grpSpPr>
      <p:sp>
        <p:nvSpPr>
          <p:cNvPr id="38" name="Текст заголовка"/>
          <p:cNvSpPr txBox="1">
            <a:spLocks noGrp="1"/>
          </p:cNvSpPr>
          <p:nvPr>
            <p:ph type="title"/>
          </p:nvPr>
        </p:nvSpPr>
        <p:spPr>
          <a:prstGeom prst="rect">
            <a:avLst/>
          </a:prstGeom>
        </p:spPr>
        <p:txBody>
          <a:bodyPr/>
          <a:lstStyle/>
          <a:p>
            <a:r>
              <a:t>Текст заголовка</a:t>
            </a:r>
          </a:p>
        </p:txBody>
      </p:sp>
      <p:sp>
        <p:nvSpPr>
          <p:cNvPr id="39" name="Уровень текста 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642025939"/>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Сравнение">
    <p:spTree>
      <p:nvGrpSpPr>
        <p:cNvPr id="1" name=""/>
        <p:cNvGrpSpPr/>
        <p:nvPr/>
      </p:nvGrpSpPr>
      <p:grpSpPr>
        <a:xfrm>
          <a:off x="0" y="0"/>
          <a:ext cx="0" cy="0"/>
          <a:chOff x="0" y="0"/>
          <a:chExt cx="0" cy="0"/>
        </a:xfrm>
      </p:grpSpPr>
      <p:sp>
        <p:nvSpPr>
          <p:cNvPr id="47" name="Текст заголовка"/>
          <p:cNvSpPr txBox="1">
            <a:spLocks noGrp="1"/>
          </p:cNvSpPr>
          <p:nvPr>
            <p:ph type="title"/>
          </p:nvPr>
        </p:nvSpPr>
        <p:spPr>
          <a:prstGeom prst="rect">
            <a:avLst/>
          </a:prstGeom>
        </p:spPr>
        <p:txBody>
          <a:bodyPr/>
          <a:lstStyle/>
          <a:p>
            <a:r>
              <a:t>Текст заголовка</a:t>
            </a:r>
          </a:p>
        </p:txBody>
      </p:sp>
      <p:sp>
        <p:nvSpPr>
          <p:cNvPr id="48" name="Уровень текста 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9" name="Текст 4"/>
          <p:cNvSpPr>
            <a:spLocks noGrp="1"/>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50"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2101246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Только заголовок">
    <p:spTree>
      <p:nvGrpSpPr>
        <p:cNvPr id="1" name=""/>
        <p:cNvGrpSpPr/>
        <p:nvPr/>
      </p:nvGrpSpPr>
      <p:grpSpPr>
        <a:xfrm>
          <a:off x="0" y="0"/>
          <a:ext cx="0" cy="0"/>
          <a:chOff x="0" y="0"/>
          <a:chExt cx="0" cy="0"/>
        </a:xfrm>
      </p:grpSpPr>
      <p:sp>
        <p:nvSpPr>
          <p:cNvPr id="57" name="Текст заголовка"/>
          <p:cNvSpPr txBox="1">
            <a:spLocks noGrp="1"/>
          </p:cNvSpPr>
          <p:nvPr>
            <p:ph type="title"/>
          </p:nvPr>
        </p:nvSpPr>
        <p:spPr>
          <a:prstGeom prst="rect">
            <a:avLst/>
          </a:prstGeom>
        </p:spPr>
        <p:txBody>
          <a:bodyPr/>
          <a:lstStyle/>
          <a:p>
            <a:r>
              <a:t>Текст заголовка</a:t>
            </a:r>
          </a:p>
        </p:txBody>
      </p:sp>
      <p:sp>
        <p:nvSpPr>
          <p:cNvPr id="58"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3956785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Пустой слайд">
    <p:spTree>
      <p:nvGrpSpPr>
        <p:cNvPr id="1" name=""/>
        <p:cNvGrpSpPr/>
        <p:nvPr/>
      </p:nvGrpSpPr>
      <p:grpSpPr>
        <a:xfrm>
          <a:off x="0" y="0"/>
          <a:ext cx="0" cy="0"/>
          <a:chOff x="0" y="0"/>
          <a:chExt cx="0" cy="0"/>
        </a:xfrm>
      </p:grpSpPr>
      <p:sp>
        <p:nvSpPr>
          <p:cNvPr id="6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33445613"/>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Объект с подписью">
    <p:spTree>
      <p:nvGrpSpPr>
        <p:cNvPr id="1" name=""/>
        <p:cNvGrpSpPr/>
        <p:nvPr/>
      </p:nvGrpSpPr>
      <p:grpSpPr>
        <a:xfrm>
          <a:off x="0" y="0"/>
          <a:ext cx="0" cy="0"/>
          <a:chOff x="0" y="0"/>
          <a:chExt cx="0" cy="0"/>
        </a:xfrm>
      </p:grpSpPr>
      <p:sp>
        <p:nvSpPr>
          <p:cNvPr id="72" name="Текст заголовка"/>
          <p:cNvSpPr txBox="1">
            <a:spLocks noGrp="1"/>
          </p:cNvSpPr>
          <p:nvPr>
            <p:ph type="title"/>
          </p:nvPr>
        </p:nvSpPr>
        <p:spPr>
          <a:xfrm>
            <a:off x="457200" y="273050"/>
            <a:ext cx="3008314" cy="1162050"/>
          </a:xfrm>
          <a:prstGeom prst="rect">
            <a:avLst/>
          </a:prstGeom>
        </p:spPr>
        <p:txBody>
          <a:bodyPr anchor="b"/>
          <a:lstStyle>
            <a:lvl1pPr algn="l">
              <a:defRPr sz="2000" b="1"/>
            </a:lvl1pPr>
          </a:lstStyle>
          <a:p>
            <a:r>
              <a:t>Текст заголовка</a:t>
            </a:r>
          </a:p>
        </p:txBody>
      </p:sp>
      <p:sp>
        <p:nvSpPr>
          <p:cNvPr id="73" name="Уровень текста 1…"/>
          <p:cNvSpPr txBox="1">
            <a:spLocks noGrp="1"/>
          </p:cNvSpPr>
          <p:nvPr>
            <p:ph type="body" idx="1"/>
          </p:nvPr>
        </p:nvSpPr>
        <p:spPr>
          <a:xfrm>
            <a:off x="3575050" y="273050"/>
            <a:ext cx="5111750" cy="5853113"/>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4" name="Текст 3"/>
          <p:cNvSpPr>
            <a:spLocks noGrp="1"/>
          </p:cNvSpPr>
          <p:nvPr>
            <p:ph type="body" sz="half"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93552647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Рисунок с подписью">
    <p:spTree>
      <p:nvGrpSpPr>
        <p:cNvPr id="1" name=""/>
        <p:cNvGrpSpPr/>
        <p:nvPr/>
      </p:nvGrpSpPr>
      <p:grpSpPr>
        <a:xfrm>
          <a:off x="0" y="0"/>
          <a:ext cx="0" cy="0"/>
          <a:chOff x="0" y="0"/>
          <a:chExt cx="0" cy="0"/>
        </a:xfrm>
      </p:grpSpPr>
      <p:sp>
        <p:nvSpPr>
          <p:cNvPr id="82" name="Текст заголовка"/>
          <p:cNvSpPr txBox="1">
            <a:spLocks noGrp="1"/>
          </p:cNvSpPr>
          <p:nvPr>
            <p:ph type="title"/>
          </p:nvPr>
        </p:nvSpPr>
        <p:spPr>
          <a:xfrm>
            <a:off x="1792288" y="4800600"/>
            <a:ext cx="5486401" cy="566738"/>
          </a:xfrm>
          <a:prstGeom prst="rect">
            <a:avLst/>
          </a:prstGeom>
        </p:spPr>
        <p:txBody>
          <a:bodyPr anchor="b"/>
          <a:lstStyle>
            <a:lvl1pPr algn="l">
              <a:defRPr sz="2000" b="1"/>
            </a:lvl1pPr>
          </a:lstStyle>
          <a:p>
            <a:r>
              <a:t>Текст заголовка</a:t>
            </a:r>
          </a:p>
        </p:txBody>
      </p:sp>
      <p:sp>
        <p:nvSpPr>
          <p:cNvPr id="83" name="Рисунок 2"/>
          <p:cNvSpPr>
            <a:spLocks noGrp="1"/>
          </p:cNvSpPr>
          <p:nvPr>
            <p:ph type="pic" sz="half" idx="21"/>
          </p:nvPr>
        </p:nvSpPr>
        <p:spPr>
          <a:xfrm>
            <a:off x="1792288" y="612775"/>
            <a:ext cx="5486401" cy="4114800"/>
          </a:xfrm>
          <a:prstGeom prst="rect">
            <a:avLst/>
          </a:prstGeom>
        </p:spPr>
        <p:txBody>
          <a:bodyPr lIns="91439" rIns="91439">
            <a:noAutofit/>
          </a:bodyPr>
          <a:lstStyle/>
          <a:p>
            <a:endParaRPr/>
          </a:p>
        </p:txBody>
      </p:sp>
      <p:sp>
        <p:nvSpPr>
          <p:cNvPr id="84" name="Уровень текста 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752459355"/>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92" name="Номер слайда"/>
          <p:cNvSpPr txBox="1">
            <a:spLocks noGrp="1"/>
          </p:cNvSpPr>
          <p:nvPr>
            <p:ph type="sldNum" sz="quarter" idx="2"/>
          </p:nvPr>
        </p:nvSpPr>
        <p:spPr>
          <a:xfrm>
            <a:off x="4419600" y="6172200"/>
            <a:ext cx="2133600" cy="368301"/>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519534087"/>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Заголовок в две строки">
    <p:spTree>
      <p:nvGrpSpPr>
        <p:cNvPr id="1" name=""/>
        <p:cNvGrpSpPr/>
        <p:nvPr/>
      </p:nvGrpSpPr>
      <p:grpSpPr>
        <a:xfrm>
          <a:off x="0" y="0"/>
          <a:ext cx="0" cy="0"/>
          <a:chOff x="0" y="0"/>
          <a:chExt cx="0" cy="0"/>
        </a:xfrm>
      </p:grpSpPr>
      <p:sp>
        <p:nvSpPr>
          <p:cNvPr id="99" name="Заголовок в две строки.Вторая строка заголовка"/>
          <p:cNvSpPr txBox="1">
            <a:spLocks noGrp="1"/>
          </p:cNvSpPr>
          <p:nvPr>
            <p:ph type="title" hasCustomPrompt="1"/>
          </p:nvPr>
        </p:nvSpPr>
        <p:spPr>
          <a:xfrm>
            <a:off x="413147" y="404814"/>
            <a:ext cx="6207942" cy="1354217"/>
          </a:xfrm>
          <a:prstGeom prst="rect">
            <a:avLst/>
          </a:prstGeom>
        </p:spPr>
        <p:txBody>
          <a:bodyPr lIns="0" tIns="0" rIns="0" bIns="0" anchor="t"/>
          <a:lstStyle>
            <a:lvl1pPr>
              <a:defRPr>
                <a:solidFill>
                  <a:srgbClr val="1F497D"/>
                </a:solidFill>
              </a:defRPr>
            </a:lvl1pPr>
          </a:lstStyle>
          <a:p>
            <a:r>
              <a:t>Заголовок в две строки.Вторая строка заголовка</a:t>
            </a:r>
          </a:p>
        </p:txBody>
      </p:sp>
      <p:sp>
        <p:nvSpPr>
          <p:cNvPr id="100" name="Уровень текста 1…"/>
          <p:cNvSpPr txBox="1">
            <a:spLocks noGrp="1"/>
          </p:cNvSpPr>
          <p:nvPr>
            <p:ph type="body" idx="1"/>
          </p:nvPr>
        </p:nvSpPr>
        <p:spPr>
          <a:xfrm>
            <a:off x="413149" y="1494065"/>
            <a:ext cx="8155782" cy="4527323"/>
          </a:xfrm>
          <a:prstGeom prst="rect">
            <a:avLst/>
          </a:prstGeom>
        </p:spPr>
        <p:txBody>
          <a:bodyPr lIns="0" tIns="0" rIns="0" bIns="0"/>
          <a:lstStyle>
            <a:lvl1pPr>
              <a:spcBef>
                <a:spcPts val="300"/>
              </a:spcBef>
              <a:defRPr sz="1600"/>
            </a:lvl1pPr>
            <a:lvl2pPr marL="620485" indent="-163285">
              <a:spcBef>
                <a:spcPts val="300"/>
              </a:spcBef>
              <a:defRPr sz="1600"/>
            </a:lvl2pPr>
            <a:lvl3pPr marL="1066800" indent="-152400">
              <a:spcBef>
                <a:spcPts val="300"/>
              </a:spcBef>
              <a:defRPr sz="1600"/>
            </a:lvl3pPr>
            <a:lvl4pPr marL="1554480" indent="-182880">
              <a:spcBef>
                <a:spcPts val="300"/>
              </a:spcBef>
              <a:defRPr sz="1600"/>
            </a:lvl4pPr>
            <a:lvl5pPr marL="2011679" indent="-182879">
              <a:spcBef>
                <a:spcPts val="300"/>
              </a:spcBef>
              <a:defRPr sz="16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01" name="Номер слайда"/>
          <p:cNvSpPr txBox="1">
            <a:spLocks noGrp="1"/>
          </p:cNvSpPr>
          <p:nvPr>
            <p:ph type="sldNum" sz="quarter" idx="2"/>
          </p:nvPr>
        </p:nvSpPr>
        <p:spPr>
          <a:xfrm>
            <a:off x="8802640" y="6307422"/>
            <a:ext cx="358414" cy="370841"/>
          </a:xfrm>
          <a:prstGeom prst="rect">
            <a:avLst/>
          </a:prstGeom>
        </p:spPr>
        <p:txBody>
          <a:bodyPr/>
          <a:lstStyle>
            <a:lvl1pPr algn="ctr">
              <a:defRPr sz="1800">
                <a:solidFill>
                  <a:srgbClr val="FFFFFF"/>
                </a:solidFill>
                <a:latin typeface="DIN Pro Bold"/>
                <a:ea typeface="DIN Pro Bold"/>
                <a:cs typeface="DIN Pro Bold"/>
                <a:sym typeface="DIN Pro Bold"/>
              </a:defRPr>
            </a:lvl1pPr>
          </a:lstStyle>
          <a:p>
            <a:fld id="{86CB4B4D-7CA3-9044-876B-883B54F8677D}" type="slidenum">
              <a:rPr/>
              <a:pPr/>
              <a:t>‹#›</a:t>
            </a:fld>
            <a:endParaRPr/>
          </a:p>
        </p:txBody>
      </p:sp>
    </p:spTree>
    <p:extLst>
      <p:ext uri="{BB962C8B-B14F-4D97-AF65-F5344CB8AC3E}">
        <p14:creationId xmlns:p14="http://schemas.microsoft.com/office/powerpoint/2010/main" val="3790553605"/>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Титульный слайд">
    <p:spTree>
      <p:nvGrpSpPr>
        <p:cNvPr id="1" name=""/>
        <p:cNvGrpSpPr/>
        <p:nvPr/>
      </p:nvGrpSpPr>
      <p:grpSpPr>
        <a:xfrm>
          <a:off x="0" y="0"/>
          <a:ext cx="0" cy="0"/>
          <a:chOff x="0" y="0"/>
          <a:chExt cx="0" cy="0"/>
        </a:xfrm>
      </p:grpSpPr>
      <p:sp>
        <p:nvSpPr>
          <p:cNvPr id="108" name="Текст заголовка"/>
          <p:cNvSpPr txBox="1">
            <a:spLocks noGrp="1"/>
          </p:cNvSpPr>
          <p:nvPr>
            <p:ph type="title" hasCustomPrompt="1"/>
          </p:nvPr>
        </p:nvSpPr>
        <p:spPr>
          <a:xfrm>
            <a:off x="685800" y="2130425"/>
            <a:ext cx="7772400" cy="1470025"/>
          </a:xfrm>
          <a:prstGeom prst="rect">
            <a:avLst/>
          </a:prstGeom>
        </p:spPr>
        <p:txBody>
          <a:bodyPr lIns="45718" tIns="45718" rIns="45718" bIns="45718"/>
          <a:lstStyle/>
          <a:p>
            <a:r>
              <a:t>Текст заголовка</a:t>
            </a:r>
          </a:p>
        </p:txBody>
      </p:sp>
      <p:sp>
        <p:nvSpPr>
          <p:cNvPr id="109" name="Уровень текста 1…"/>
          <p:cNvSpPr txBox="1">
            <a:spLocks noGrp="1"/>
          </p:cNvSpPr>
          <p:nvPr>
            <p:ph type="body" sz="quarter" idx="1" hasCustomPrompt="1"/>
          </p:nvPr>
        </p:nvSpPr>
        <p:spPr>
          <a:xfrm>
            <a:off x="1371600" y="3886200"/>
            <a:ext cx="6400800" cy="1752600"/>
          </a:xfrm>
          <a:prstGeom prst="rect">
            <a:avLst/>
          </a:prstGeom>
        </p:spPr>
        <p:txBody>
          <a:bodyPr lIns="45718" tIns="45718" rIns="45718" bIns="45718"/>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Уровень текста 1</a:t>
            </a:r>
          </a:p>
          <a:p>
            <a:pPr lvl="1"/>
            <a:endParaRPr/>
          </a:p>
          <a:p>
            <a:pPr lvl="2"/>
            <a:endParaRPr/>
          </a:p>
          <a:p>
            <a:pPr lvl="3"/>
            <a:endParaRPr/>
          </a:p>
          <a:p>
            <a:pPr lvl="4"/>
            <a:endParaRPr/>
          </a:p>
        </p:txBody>
      </p:sp>
      <p:sp>
        <p:nvSpPr>
          <p:cNvPr id="110"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268639558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Сравнение">
    <p:spTree>
      <p:nvGrpSpPr>
        <p:cNvPr id="1" name=""/>
        <p:cNvGrpSpPr/>
        <p:nvPr/>
      </p:nvGrpSpPr>
      <p:grpSpPr>
        <a:xfrm>
          <a:off x="0" y="0"/>
          <a:ext cx="0" cy="0"/>
          <a:chOff x="0" y="0"/>
          <a:chExt cx="0" cy="0"/>
        </a:xfrm>
      </p:grpSpPr>
      <p:sp>
        <p:nvSpPr>
          <p:cNvPr id="29" name="Текст заголовка"/>
          <p:cNvSpPr txBox="1">
            <a:spLocks noGrp="1"/>
          </p:cNvSpPr>
          <p:nvPr>
            <p:ph type="title"/>
          </p:nvPr>
        </p:nvSpPr>
        <p:spPr>
          <a:prstGeom prst="rect">
            <a:avLst/>
          </a:prstGeom>
        </p:spPr>
        <p:txBody>
          <a:bodyPr/>
          <a:lstStyle/>
          <a:p>
            <a:r>
              <a:t>Текст заголовка</a:t>
            </a:r>
          </a:p>
        </p:txBody>
      </p:sp>
      <p:sp>
        <p:nvSpPr>
          <p:cNvPr id="30" name="Уровень текста 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 name="Текст 4"/>
          <p:cNvSpPr>
            <a:spLocks noGrp="1"/>
          </p:cNvSpPr>
          <p:nvPr>
            <p:ph type="body" sz="quarter" idx="21"/>
          </p:nvPr>
        </p:nvSpPr>
        <p:spPr>
          <a:xfrm>
            <a:off x="4645025" y="1535111"/>
            <a:ext cx="4041775" cy="639765"/>
          </a:xfrm>
          <a:prstGeom prst="rect">
            <a:avLst/>
          </a:prstGeom>
        </p:spPr>
        <p:txBody>
          <a:bodyPr anchor="b"/>
          <a:lstStyle/>
          <a:p>
            <a:endParaRPr/>
          </a:p>
        </p:txBody>
      </p:sp>
      <p:sp>
        <p:nvSpPr>
          <p:cNvPr id="3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1_Заголовок и объект">
    <p:spTree>
      <p:nvGrpSpPr>
        <p:cNvPr id="1" name=""/>
        <p:cNvGrpSpPr/>
        <p:nvPr/>
      </p:nvGrpSpPr>
      <p:grpSpPr>
        <a:xfrm>
          <a:off x="0" y="0"/>
          <a:ext cx="0" cy="0"/>
          <a:chOff x="0" y="0"/>
          <a:chExt cx="0" cy="0"/>
        </a:xfrm>
      </p:grpSpPr>
      <p:sp>
        <p:nvSpPr>
          <p:cNvPr id="117"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18" name="Уровень текста 1…"/>
          <p:cNvSpPr txBox="1">
            <a:spLocks noGrp="1"/>
          </p:cNvSpPr>
          <p:nvPr>
            <p:ph type="body" idx="1" hasCustomPrompt="1"/>
          </p:nvPr>
        </p:nvSpPr>
        <p:spPr>
          <a:prstGeom prst="rect">
            <a:avLst/>
          </a:prstGeom>
        </p:spPr>
        <p:txBody>
          <a:bodyPr lIns="45718" tIns="45718" rIns="45718" bIns="45718"/>
          <a:lstStyle>
            <a:lvl2pPr marL="783590" indent="-326390"/>
          </a:lstStyle>
          <a:p>
            <a:r>
              <a:t>Уровень текста 1</a:t>
            </a:r>
          </a:p>
          <a:p>
            <a:pPr lvl="1"/>
            <a:endParaRPr/>
          </a:p>
          <a:p>
            <a:pPr lvl="2"/>
            <a:endParaRPr/>
          </a:p>
          <a:p>
            <a:pPr lvl="3"/>
            <a:endParaRPr/>
          </a:p>
          <a:p>
            <a:pPr lvl="4"/>
            <a:endParaRPr/>
          </a:p>
        </p:txBody>
      </p:sp>
      <p:sp>
        <p:nvSpPr>
          <p:cNvPr id="119"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403966955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1_Заголовок раздела">
    <p:spTree>
      <p:nvGrpSpPr>
        <p:cNvPr id="1" name=""/>
        <p:cNvGrpSpPr/>
        <p:nvPr/>
      </p:nvGrpSpPr>
      <p:grpSpPr>
        <a:xfrm>
          <a:off x="0" y="0"/>
          <a:ext cx="0" cy="0"/>
          <a:chOff x="0" y="0"/>
          <a:chExt cx="0" cy="0"/>
        </a:xfrm>
      </p:grpSpPr>
      <p:sp>
        <p:nvSpPr>
          <p:cNvPr id="126" name="Текст заголовка"/>
          <p:cNvSpPr txBox="1">
            <a:spLocks noGrp="1"/>
          </p:cNvSpPr>
          <p:nvPr>
            <p:ph type="title" hasCustomPrompt="1"/>
          </p:nvPr>
        </p:nvSpPr>
        <p:spPr>
          <a:xfrm>
            <a:off x="722312" y="4406900"/>
            <a:ext cx="7772401" cy="1362075"/>
          </a:xfrm>
          <a:prstGeom prst="rect">
            <a:avLst/>
          </a:prstGeom>
        </p:spPr>
        <p:txBody>
          <a:bodyPr lIns="45718" tIns="45718" rIns="45718" bIns="45718" anchor="t"/>
          <a:lstStyle>
            <a:lvl1pPr algn="l">
              <a:defRPr sz="4000" b="1" cap="all"/>
            </a:lvl1pPr>
          </a:lstStyle>
          <a:p>
            <a:r>
              <a:t>Текст заголовка</a:t>
            </a:r>
          </a:p>
        </p:txBody>
      </p:sp>
      <p:sp>
        <p:nvSpPr>
          <p:cNvPr id="127" name="Уровень текста 1…"/>
          <p:cNvSpPr txBox="1">
            <a:spLocks noGrp="1"/>
          </p:cNvSpPr>
          <p:nvPr>
            <p:ph type="body" sz="quarter" idx="1" hasCustomPrompt="1"/>
          </p:nvPr>
        </p:nvSpPr>
        <p:spPr>
          <a:xfrm>
            <a:off x="722312" y="2906713"/>
            <a:ext cx="7772401" cy="1500189"/>
          </a:xfrm>
          <a:prstGeom prst="rect">
            <a:avLst/>
          </a:prstGeom>
        </p:spPr>
        <p:txBody>
          <a:bodyPr lIns="45718" tIns="45718" rIns="45718" bIns="45718"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Уровень текста 1</a:t>
            </a:r>
          </a:p>
          <a:p>
            <a:pPr lvl="1"/>
            <a:endParaRPr/>
          </a:p>
          <a:p>
            <a:pPr lvl="2"/>
            <a:endParaRPr/>
          </a:p>
          <a:p>
            <a:pPr lvl="3"/>
            <a:endParaRPr/>
          </a:p>
          <a:p>
            <a:pPr lvl="4"/>
            <a:endParaRPr/>
          </a:p>
        </p:txBody>
      </p:sp>
      <p:sp>
        <p:nvSpPr>
          <p:cNvPr id="128"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2373044486"/>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1_Два объекта">
    <p:spTree>
      <p:nvGrpSpPr>
        <p:cNvPr id="1" name=""/>
        <p:cNvGrpSpPr/>
        <p:nvPr/>
      </p:nvGrpSpPr>
      <p:grpSpPr>
        <a:xfrm>
          <a:off x="0" y="0"/>
          <a:ext cx="0" cy="0"/>
          <a:chOff x="0" y="0"/>
          <a:chExt cx="0" cy="0"/>
        </a:xfrm>
      </p:grpSpPr>
      <p:sp>
        <p:nvSpPr>
          <p:cNvPr id="135"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36" name="Уровень текста 1…"/>
          <p:cNvSpPr txBox="1">
            <a:spLocks noGrp="1"/>
          </p:cNvSpPr>
          <p:nvPr>
            <p:ph type="body" sz="half" idx="1" hasCustomPrompt="1"/>
          </p:nvPr>
        </p:nvSpPr>
        <p:spPr>
          <a:xfrm>
            <a:off x="457200" y="1600200"/>
            <a:ext cx="4038600" cy="4525963"/>
          </a:xfrm>
          <a:prstGeom prst="rect">
            <a:avLst/>
          </a:prstGeom>
        </p:spPr>
        <p:txBody>
          <a:bodyPr lIns="45718" tIns="45718" rIns="45718" bIns="45718"/>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endParaRPr/>
          </a:p>
          <a:p>
            <a:pPr lvl="2"/>
            <a:endParaRPr/>
          </a:p>
          <a:p>
            <a:pPr lvl="3"/>
            <a:endParaRPr/>
          </a:p>
          <a:p>
            <a:pPr lvl="4"/>
            <a:endParaRPr/>
          </a:p>
        </p:txBody>
      </p:sp>
      <p:sp>
        <p:nvSpPr>
          <p:cNvPr id="137"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552122940"/>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1_Сравнение">
    <p:spTree>
      <p:nvGrpSpPr>
        <p:cNvPr id="1" name=""/>
        <p:cNvGrpSpPr/>
        <p:nvPr/>
      </p:nvGrpSpPr>
      <p:grpSpPr>
        <a:xfrm>
          <a:off x="0" y="0"/>
          <a:ext cx="0" cy="0"/>
          <a:chOff x="0" y="0"/>
          <a:chExt cx="0" cy="0"/>
        </a:xfrm>
      </p:grpSpPr>
      <p:sp>
        <p:nvSpPr>
          <p:cNvPr id="144"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45" name="Уровень текста 1…"/>
          <p:cNvSpPr txBox="1">
            <a:spLocks noGrp="1"/>
          </p:cNvSpPr>
          <p:nvPr>
            <p:ph type="body" sz="quarter" idx="1" hasCustomPrompt="1"/>
          </p:nvPr>
        </p:nvSpPr>
        <p:spPr>
          <a:xfrm>
            <a:off x="457200" y="1535112"/>
            <a:ext cx="4040188" cy="639763"/>
          </a:xfrm>
          <a:prstGeom prst="rect">
            <a:avLst/>
          </a:prstGeom>
        </p:spPr>
        <p:txBody>
          <a:bodyPr lIns="45718" tIns="45718" rIns="45718" bIns="45718"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Уровень текста 1</a:t>
            </a:r>
          </a:p>
          <a:p>
            <a:pPr lvl="1"/>
            <a:endParaRPr/>
          </a:p>
          <a:p>
            <a:pPr lvl="2"/>
            <a:endParaRPr/>
          </a:p>
          <a:p>
            <a:pPr lvl="3"/>
            <a:endParaRPr/>
          </a:p>
          <a:p>
            <a:pPr lvl="4"/>
            <a:endParaRPr/>
          </a:p>
        </p:txBody>
      </p:sp>
      <p:sp>
        <p:nvSpPr>
          <p:cNvPr id="146" name="Текст 4"/>
          <p:cNvSpPr>
            <a:spLocks noGrp="1"/>
          </p:cNvSpPr>
          <p:nvPr>
            <p:ph type="body" sz="quarter" idx="21"/>
          </p:nvPr>
        </p:nvSpPr>
        <p:spPr>
          <a:xfrm>
            <a:off x="4645025" y="1535112"/>
            <a:ext cx="4041775" cy="639764"/>
          </a:xfrm>
          <a:prstGeom prst="rect">
            <a:avLst/>
          </a:prstGeom>
        </p:spPr>
        <p:txBody>
          <a:bodyPr lIns="45718" tIns="45718" rIns="45718" bIns="45718" anchor="b"/>
          <a:lstStyle/>
          <a:p>
            <a:endParaRPr/>
          </a:p>
        </p:txBody>
      </p:sp>
      <p:sp>
        <p:nvSpPr>
          <p:cNvPr id="147"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2985008917"/>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1_Только заголовок">
    <p:spTree>
      <p:nvGrpSpPr>
        <p:cNvPr id="1" name=""/>
        <p:cNvGrpSpPr/>
        <p:nvPr/>
      </p:nvGrpSpPr>
      <p:grpSpPr>
        <a:xfrm>
          <a:off x="0" y="0"/>
          <a:ext cx="0" cy="0"/>
          <a:chOff x="0" y="0"/>
          <a:chExt cx="0" cy="0"/>
        </a:xfrm>
      </p:grpSpPr>
      <p:sp>
        <p:nvSpPr>
          <p:cNvPr id="154"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55"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1930439915"/>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1_Пустой слайд">
    <p:spTree>
      <p:nvGrpSpPr>
        <p:cNvPr id="1" name=""/>
        <p:cNvGrpSpPr/>
        <p:nvPr/>
      </p:nvGrpSpPr>
      <p:grpSpPr>
        <a:xfrm>
          <a:off x="0" y="0"/>
          <a:ext cx="0" cy="0"/>
          <a:chOff x="0" y="0"/>
          <a:chExt cx="0" cy="0"/>
        </a:xfrm>
      </p:grpSpPr>
      <p:sp>
        <p:nvSpPr>
          <p:cNvPr id="162"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850670966"/>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1_Объект с подписью">
    <p:spTree>
      <p:nvGrpSpPr>
        <p:cNvPr id="1" name=""/>
        <p:cNvGrpSpPr/>
        <p:nvPr/>
      </p:nvGrpSpPr>
      <p:grpSpPr>
        <a:xfrm>
          <a:off x="0" y="0"/>
          <a:ext cx="0" cy="0"/>
          <a:chOff x="0" y="0"/>
          <a:chExt cx="0" cy="0"/>
        </a:xfrm>
      </p:grpSpPr>
      <p:sp>
        <p:nvSpPr>
          <p:cNvPr id="169" name="Текст заголовка"/>
          <p:cNvSpPr txBox="1">
            <a:spLocks noGrp="1"/>
          </p:cNvSpPr>
          <p:nvPr>
            <p:ph type="title" hasCustomPrompt="1"/>
          </p:nvPr>
        </p:nvSpPr>
        <p:spPr>
          <a:xfrm>
            <a:off x="457200" y="273050"/>
            <a:ext cx="3008315" cy="1162050"/>
          </a:xfrm>
          <a:prstGeom prst="rect">
            <a:avLst/>
          </a:prstGeom>
        </p:spPr>
        <p:txBody>
          <a:bodyPr lIns="45718" tIns="45718" rIns="45718" bIns="45718" anchor="b"/>
          <a:lstStyle>
            <a:lvl1pPr algn="l">
              <a:defRPr sz="2000" b="1"/>
            </a:lvl1pPr>
          </a:lstStyle>
          <a:p>
            <a:r>
              <a:t>Текст заголовка</a:t>
            </a:r>
          </a:p>
        </p:txBody>
      </p:sp>
      <p:sp>
        <p:nvSpPr>
          <p:cNvPr id="170" name="Уровень текста 1…"/>
          <p:cNvSpPr txBox="1">
            <a:spLocks noGrp="1"/>
          </p:cNvSpPr>
          <p:nvPr>
            <p:ph type="body" idx="1" hasCustomPrompt="1"/>
          </p:nvPr>
        </p:nvSpPr>
        <p:spPr>
          <a:xfrm>
            <a:off x="3575050" y="273050"/>
            <a:ext cx="5111750" cy="5853113"/>
          </a:xfrm>
          <a:prstGeom prst="rect">
            <a:avLst/>
          </a:prstGeom>
        </p:spPr>
        <p:txBody>
          <a:bodyPr lIns="45718" tIns="45718" rIns="45718" bIns="45718"/>
          <a:lstStyle>
            <a:lvl2pPr marL="783590" indent="-326390"/>
          </a:lstStyle>
          <a:p>
            <a:r>
              <a:t>Уровень текста 1</a:t>
            </a:r>
          </a:p>
          <a:p>
            <a:pPr lvl="1"/>
            <a:endParaRPr/>
          </a:p>
          <a:p>
            <a:pPr lvl="2"/>
            <a:endParaRPr/>
          </a:p>
          <a:p>
            <a:pPr lvl="3"/>
            <a:endParaRPr/>
          </a:p>
          <a:p>
            <a:pPr lvl="4"/>
            <a:endParaRPr/>
          </a:p>
        </p:txBody>
      </p:sp>
      <p:sp>
        <p:nvSpPr>
          <p:cNvPr id="171" name="Текст 3"/>
          <p:cNvSpPr>
            <a:spLocks noGrp="1"/>
          </p:cNvSpPr>
          <p:nvPr>
            <p:ph type="body" sz="half" idx="21"/>
          </p:nvPr>
        </p:nvSpPr>
        <p:spPr>
          <a:xfrm>
            <a:off x="457198" y="1435100"/>
            <a:ext cx="3008317" cy="4691063"/>
          </a:xfrm>
          <a:prstGeom prst="rect">
            <a:avLst/>
          </a:prstGeom>
        </p:spPr>
        <p:txBody>
          <a:bodyPr lIns="45718" tIns="45718" rIns="45718" bIns="45718"/>
          <a:lstStyle/>
          <a:p>
            <a:endParaRPr/>
          </a:p>
        </p:txBody>
      </p:sp>
      <p:sp>
        <p:nvSpPr>
          <p:cNvPr id="172"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620972892"/>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1_Рисунок с подписью">
    <p:spTree>
      <p:nvGrpSpPr>
        <p:cNvPr id="1" name=""/>
        <p:cNvGrpSpPr/>
        <p:nvPr/>
      </p:nvGrpSpPr>
      <p:grpSpPr>
        <a:xfrm>
          <a:off x="0" y="0"/>
          <a:ext cx="0" cy="0"/>
          <a:chOff x="0" y="0"/>
          <a:chExt cx="0" cy="0"/>
        </a:xfrm>
      </p:grpSpPr>
      <p:sp>
        <p:nvSpPr>
          <p:cNvPr id="179" name="Текст заголовка"/>
          <p:cNvSpPr txBox="1">
            <a:spLocks noGrp="1"/>
          </p:cNvSpPr>
          <p:nvPr>
            <p:ph type="title" hasCustomPrompt="1"/>
          </p:nvPr>
        </p:nvSpPr>
        <p:spPr>
          <a:xfrm>
            <a:off x="1792288" y="4800600"/>
            <a:ext cx="5486402" cy="566738"/>
          </a:xfrm>
          <a:prstGeom prst="rect">
            <a:avLst/>
          </a:prstGeom>
        </p:spPr>
        <p:txBody>
          <a:bodyPr lIns="45718" tIns="45718" rIns="45718" bIns="45718" anchor="b"/>
          <a:lstStyle>
            <a:lvl1pPr algn="l">
              <a:defRPr sz="2000" b="1"/>
            </a:lvl1pPr>
          </a:lstStyle>
          <a:p>
            <a:r>
              <a:t>Текст заголовка</a:t>
            </a:r>
          </a:p>
        </p:txBody>
      </p:sp>
      <p:sp>
        <p:nvSpPr>
          <p:cNvPr id="180" name="Рисунок 2"/>
          <p:cNvSpPr>
            <a:spLocks noGrp="1"/>
          </p:cNvSpPr>
          <p:nvPr>
            <p:ph type="pic" sz="half" idx="21"/>
          </p:nvPr>
        </p:nvSpPr>
        <p:spPr>
          <a:xfrm>
            <a:off x="1792288" y="612775"/>
            <a:ext cx="5486402" cy="4114800"/>
          </a:xfrm>
          <a:prstGeom prst="rect">
            <a:avLst/>
          </a:prstGeom>
        </p:spPr>
        <p:txBody>
          <a:bodyPr lIns="91439" rIns="91439">
            <a:noAutofit/>
          </a:bodyPr>
          <a:lstStyle/>
          <a:p>
            <a:endParaRPr/>
          </a:p>
        </p:txBody>
      </p:sp>
      <p:sp>
        <p:nvSpPr>
          <p:cNvPr id="181" name="Уровень текста 1…"/>
          <p:cNvSpPr txBox="1">
            <a:spLocks noGrp="1"/>
          </p:cNvSpPr>
          <p:nvPr>
            <p:ph type="body" sz="quarter" idx="1" hasCustomPrompt="1"/>
          </p:nvPr>
        </p:nvSpPr>
        <p:spPr>
          <a:xfrm>
            <a:off x="1792288" y="5367337"/>
            <a:ext cx="5486402" cy="804864"/>
          </a:xfrm>
          <a:prstGeom prst="rect">
            <a:avLst/>
          </a:prstGeom>
        </p:spPr>
        <p:txBody>
          <a:bodyPr lIns="45718" tIns="45718" rIns="45718" bIns="45718"/>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Уровень текста 1</a:t>
            </a:r>
          </a:p>
          <a:p>
            <a:pPr lvl="1"/>
            <a:endParaRPr/>
          </a:p>
          <a:p>
            <a:pPr lvl="2"/>
            <a:endParaRPr/>
          </a:p>
          <a:p>
            <a:pPr lvl="3"/>
            <a:endParaRPr/>
          </a:p>
          <a:p>
            <a:pPr lvl="4"/>
            <a:endParaRPr/>
          </a:p>
        </p:txBody>
      </p:sp>
      <p:sp>
        <p:nvSpPr>
          <p:cNvPr id="182"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3138259634"/>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1_Титульный слайд">
    <p:spTree>
      <p:nvGrpSpPr>
        <p:cNvPr id="1" name=""/>
        <p:cNvGrpSpPr/>
        <p:nvPr/>
      </p:nvGrpSpPr>
      <p:grpSpPr>
        <a:xfrm>
          <a:off x="0" y="0"/>
          <a:ext cx="0" cy="0"/>
          <a:chOff x="0" y="0"/>
          <a:chExt cx="0" cy="0"/>
        </a:xfrm>
      </p:grpSpPr>
      <p:sp>
        <p:nvSpPr>
          <p:cNvPr id="189" name="Текст заголовка"/>
          <p:cNvSpPr txBox="1">
            <a:spLocks noGrp="1"/>
          </p:cNvSpPr>
          <p:nvPr>
            <p:ph type="title" hasCustomPrompt="1"/>
          </p:nvPr>
        </p:nvSpPr>
        <p:spPr>
          <a:xfrm>
            <a:off x="685800" y="2130425"/>
            <a:ext cx="7772400" cy="1470025"/>
          </a:xfrm>
          <a:prstGeom prst="rect">
            <a:avLst/>
          </a:prstGeom>
        </p:spPr>
        <p:txBody>
          <a:bodyPr lIns="45718" tIns="45718" rIns="45718" bIns="45718"/>
          <a:lstStyle/>
          <a:p>
            <a:r>
              <a:t>Текст заголовка</a:t>
            </a:r>
          </a:p>
        </p:txBody>
      </p:sp>
      <p:sp>
        <p:nvSpPr>
          <p:cNvPr id="190" name="Уровень текста 1…"/>
          <p:cNvSpPr txBox="1">
            <a:spLocks noGrp="1"/>
          </p:cNvSpPr>
          <p:nvPr>
            <p:ph type="body" sz="quarter" idx="1" hasCustomPrompt="1"/>
          </p:nvPr>
        </p:nvSpPr>
        <p:spPr>
          <a:xfrm>
            <a:off x="1371600" y="3886200"/>
            <a:ext cx="6400800" cy="1752600"/>
          </a:xfrm>
          <a:prstGeom prst="rect">
            <a:avLst/>
          </a:prstGeom>
        </p:spPr>
        <p:txBody>
          <a:bodyPr lIns="45718" tIns="45718" rIns="45718" bIns="45718"/>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Уровень текста 1</a:t>
            </a:r>
          </a:p>
          <a:p>
            <a:pPr lvl="1"/>
            <a:endParaRPr/>
          </a:p>
          <a:p>
            <a:pPr lvl="2"/>
            <a:endParaRPr/>
          </a:p>
          <a:p>
            <a:pPr lvl="3"/>
            <a:endParaRPr/>
          </a:p>
          <a:p>
            <a:pPr lvl="4"/>
            <a:endParaRPr/>
          </a:p>
        </p:txBody>
      </p:sp>
      <p:sp>
        <p:nvSpPr>
          <p:cNvPr id="191"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2665413371"/>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2_Заголовок и объект">
    <p:spTree>
      <p:nvGrpSpPr>
        <p:cNvPr id="1" name=""/>
        <p:cNvGrpSpPr/>
        <p:nvPr/>
      </p:nvGrpSpPr>
      <p:grpSpPr>
        <a:xfrm>
          <a:off x="0" y="0"/>
          <a:ext cx="0" cy="0"/>
          <a:chOff x="0" y="0"/>
          <a:chExt cx="0" cy="0"/>
        </a:xfrm>
      </p:grpSpPr>
      <p:sp>
        <p:nvSpPr>
          <p:cNvPr id="198"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99" name="Уровень текста 1…"/>
          <p:cNvSpPr txBox="1">
            <a:spLocks noGrp="1"/>
          </p:cNvSpPr>
          <p:nvPr>
            <p:ph type="body" idx="1" hasCustomPrompt="1"/>
          </p:nvPr>
        </p:nvSpPr>
        <p:spPr>
          <a:prstGeom prst="rect">
            <a:avLst/>
          </a:prstGeom>
        </p:spPr>
        <p:txBody>
          <a:bodyPr lIns="45718" tIns="45718" rIns="45718" bIns="45718"/>
          <a:lstStyle>
            <a:lvl2pPr marL="783590" indent="-326390"/>
          </a:lstStyle>
          <a:p>
            <a:r>
              <a:t>Уровень текста 1</a:t>
            </a:r>
          </a:p>
          <a:p>
            <a:pPr lvl="1"/>
            <a:endParaRPr/>
          </a:p>
          <a:p>
            <a:pPr lvl="2"/>
            <a:endParaRPr/>
          </a:p>
          <a:p>
            <a:pPr lvl="3"/>
            <a:endParaRPr/>
          </a:p>
          <a:p>
            <a:pPr lvl="4"/>
            <a:endParaRPr/>
          </a:p>
        </p:txBody>
      </p:sp>
      <p:sp>
        <p:nvSpPr>
          <p:cNvPr id="200"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7194075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Только заголовок">
    <p:spTree>
      <p:nvGrpSpPr>
        <p:cNvPr id="1" name=""/>
        <p:cNvGrpSpPr/>
        <p:nvPr/>
      </p:nvGrpSpPr>
      <p:grpSpPr>
        <a:xfrm>
          <a:off x="0" y="0"/>
          <a:ext cx="0" cy="0"/>
          <a:chOff x="0" y="0"/>
          <a:chExt cx="0" cy="0"/>
        </a:xfrm>
      </p:grpSpPr>
      <p:sp>
        <p:nvSpPr>
          <p:cNvPr id="39" name="Текст заголовка"/>
          <p:cNvSpPr txBox="1">
            <a:spLocks noGrp="1"/>
          </p:cNvSpPr>
          <p:nvPr>
            <p:ph type="title"/>
          </p:nvPr>
        </p:nvSpPr>
        <p:spPr>
          <a:prstGeom prst="rect">
            <a:avLst/>
          </a:prstGeom>
        </p:spPr>
        <p:txBody>
          <a:bodyPr/>
          <a:lstStyle/>
          <a:p>
            <a:r>
              <a:t>Текст заголовка</a:t>
            </a: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2_Заголовок раздела">
    <p:spTree>
      <p:nvGrpSpPr>
        <p:cNvPr id="1" name=""/>
        <p:cNvGrpSpPr/>
        <p:nvPr/>
      </p:nvGrpSpPr>
      <p:grpSpPr>
        <a:xfrm>
          <a:off x="0" y="0"/>
          <a:ext cx="0" cy="0"/>
          <a:chOff x="0" y="0"/>
          <a:chExt cx="0" cy="0"/>
        </a:xfrm>
      </p:grpSpPr>
      <p:sp>
        <p:nvSpPr>
          <p:cNvPr id="207" name="Текст заголовка"/>
          <p:cNvSpPr txBox="1">
            <a:spLocks noGrp="1"/>
          </p:cNvSpPr>
          <p:nvPr>
            <p:ph type="title" hasCustomPrompt="1"/>
          </p:nvPr>
        </p:nvSpPr>
        <p:spPr>
          <a:xfrm>
            <a:off x="722312" y="4406900"/>
            <a:ext cx="7772401" cy="1362075"/>
          </a:xfrm>
          <a:prstGeom prst="rect">
            <a:avLst/>
          </a:prstGeom>
        </p:spPr>
        <p:txBody>
          <a:bodyPr lIns="45718" tIns="45718" rIns="45718" bIns="45718" anchor="t"/>
          <a:lstStyle>
            <a:lvl1pPr algn="l">
              <a:defRPr sz="4000" b="1" cap="all"/>
            </a:lvl1pPr>
          </a:lstStyle>
          <a:p>
            <a:r>
              <a:t>Текст заголовка</a:t>
            </a:r>
          </a:p>
        </p:txBody>
      </p:sp>
      <p:sp>
        <p:nvSpPr>
          <p:cNvPr id="208" name="Уровень текста 1…"/>
          <p:cNvSpPr txBox="1">
            <a:spLocks noGrp="1"/>
          </p:cNvSpPr>
          <p:nvPr>
            <p:ph type="body" sz="quarter" idx="1" hasCustomPrompt="1"/>
          </p:nvPr>
        </p:nvSpPr>
        <p:spPr>
          <a:xfrm>
            <a:off x="722312" y="2906713"/>
            <a:ext cx="7772401" cy="1500190"/>
          </a:xfrm>
          <a:prstGeom prst="rect">
            <a:avLst/>
          </a:prstGeom>
        </p:spPr>
        <p:txBody>
          <a:bodyPr lIns="45718" tIns="45718" rIns="45718" bIns="45718"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Уровень текста 1</a:t>
            </a:r>
          </a:p>
          <a:p>
            <a:pPr lvl="1"/>
            <a:endParaRPr/>
          </a:p>
          <a:p>
            <a:pPr lvl="2"/>
            <a:endParaRPr/>
          </a:p>
          <a:p>
            <a:pPr lvl="3"/>
            <a:endParaRPr/>
          </a:p>
          <a:p>
            <a:pPr lvl="4"/>
            <a:endParaRPr/>
          </a:p>
        </p:txBody>
      </p:sp>
      <p:sp>
        <p:nvSpPr>
          <p:cNvPr id="209"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428248096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2_Два объекта">
    <p:spTree>
      <p:nvGrpSpPr>
        <p:cNvPr id="1" name=""/>
        <p:cNvGrpSpPr/>
        <p:nvPr/>
      </p:nvGrpSpPr>
      <p:grpSpPr>
        <a:xfrm>
          <a:off x="0" y="0"/>
          <a:ext cx="0" cy="0"/>
          <a:chOff x="0" y="0"/>
          <a:chExt cx="0" cy="0"/>
        </a:xfrm>
      </p:grpSpPr>
      <p:sp>
        <p:nvSpPr>
          <p:cNvPr id="216"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217" name="Уровень текста 1…"/>
          <p:cNvSpPr txBox="1">
            <a:spLocks noGrp="1"/>
          </p:cNvSpPr>
          <p:nvPr>
            <p:ph type="body" sz="half" idx="1" hasCustomPrompt="1"/>
          </p:nvPr>
        </p:nvSpPr>
        <p:spPr>
          <a:xfrm>
            <a:off x="457200" y="1600200"/>
            <a:ext cx="4038600" cy="4525963"/>
          </a:xfrm>
          <a:prstGeom prst="rect">
            <a:avLst/>
          </a:prstGeom>
        </p:spPr>
        <p:txBody>
          <a:bodyPr lIns="45718" tIns="45718" rIns="45718" bIns="45718"/>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endParaRPr/>
          </a:p>
          <a:p>
            <a:pPr lvl="2"/>
            <a:endParaRPr/>
          </a:p>
          <a:p>
            <a:pPr lvl="3"/>
            <a:endParaRPr/>
          </a:p>
          <a:p>
            <a:pPr lvl="4"/>
            <a:endParaRPr/>
          </a:p>
        </p:txBody>
      </p:sp>
      <p:sp>
        <p:nvSpPr>
          <p:cNvPr id="218"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4218908326"/>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2_Сравнение">
    <p:spTree>
      <p:nvGrpSpPr>
        <p:cNvPr id="1" name=""/>
        <p:cNvGrpSpPr/>
        <p:nvPr/>
      </p:nvGrpSpPr>
      <p:grpSpPr>
        <a:xfrm>
          <a:off x="0" y="0"/>
          <a:ext cx="0" cy="0"/>
          <a:chOff x="0" y="0"/>
          <a:chExt cx="0" cy="0"/>
        </a:xfrm>
      </p:grpSpPr>
      <p:sp>
        <p:nvSpPr>
          <p:cNvPr id="225"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226" name="Уровень текста 1…"/>
          <p:cNvSpPr txBox="1">
            <a:spLocks noGrp="1"/>
          </p:cNvSpPr>
          <p:nvPr>
            <p:ph type="body" sz="quarter" idx="1" hasCustomPrompt="1"/>
          </p:nvPr>
        </p:nvSpPr>
        <p:spPr>
          <a:xfrm>
            <a:off x="457200" y="1535112"/>
            <a:ext cx="4040188" cy="639763"/>
          </a:xfrm>
          <a:prstGeom prst="rect">
            <a:avLst/>
          </a:prstGeom>
        </p:spPr>
        <p:txBody>
          <a:bodyPr lIns="45718" tIns="45718" rIns="45718" bIns="45718"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Уровень текста 1</a:t>
            </a:r>
          </a:p>
          <a:p>
            <a:pPr lvl="1"/>
            <a:endParaRPr/>
          </a:p>
          <a:p>
            <a:pPr lvl="2"/>
            <a:endParaRPr/>
          </a:p>
          <a:p>
            <a:pPr lvl="3"/>
            <a:endParaRPr/>
          </a:p>
          <a:p>
            <a:pPr lvl="4"/>
            <a:endParaRPr/>
          </a:p>
        </p:txBody>
      </p:sp>
      <p:sp>
        <p:nvSpPr>
          <p:cNvPr id="227" name="Текст 4"/>
          <p:cNvSpPr>
            <a:spLocks noGrp="1"/>
          </p:cNvSpPr>
          <p:nvPr>
            <p:ph type="body" sz="quarter" idx="21"/>
          </p:nvPr>
        </p:nvSpPr>
        <p:spPr>
          <a:xfrm>
            <a:off x="4645025" y="1535111"/>
            <a:ext cx="4041775" cy="639766"/>
          </a:xfrm>
          <a:prstGeom prst="rect">
            <a:avLst/>
          </a:prstGeom>
        </p:spPr>
        <p:txBody>
          <a:bodyPr lIns="45718" tIns="45718" rIns="45718" bIns="45718" anchor="b"/>
          <a:lstStyle/>
          <a:p>
            <a:endParaRPr/>
          </a:p>
        </p:txBody>
      </p:sp>
      <p:sp>
        <p:nvSpPr>
          <p:cNvPr id="228"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2137648908"/>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2_Только заголовок">
    <p:spTree>
      <p:nvGrpSpPr>
        <p:cNvPr id="1" name=""/>
        <p:cNvGrpSpPr/>
        <p:nvPr/>
      </p:nvGrpSpPr>
      <p:grpSpPr>
        <a:xfrm>
          <a:off x="0" y="0"/>
          <a:ext cx="0" cy="0"/>
          <a:chOff x="0" y="0"/>
          <a:chExt cx="0" cy="0"/>
        </a:xfrm>
      </p:grpSpPr>
      <p:sp>
        <p:nvSpPr>
          <p:cNvPr id="235"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236"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2447521772"/>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2_Пустой слайд">
    <p:spTree>
      <p:nvGrpSpPr>
        <p:cNvPr id="1" name=""/>
        <p:cNvGrpSpPr/>
        <p:nvPr/>
      </p:nvGrpSpPr>
      <p:grpSpPr>
        <a:xfrm>
          <a:off x="0" y="0"/>
          <a:ext cx="0" cy="0"/>
          <a:chOff x="0" y="0"/>
          <a:chExt cx="0" cy="0"/>
        </a:xfrm>
      </p:grpSpPr>
      <p:sp>
        <p:nvSpPr>
          <p:cNvPr id="243"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27468407"/>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2_Объект с подписью">
    <p:spTree>
      <p:nvGrpSpPr>
        <p:cNvPr id="1" name=""/>
        <p:cNvGrpSpPr/>
        <p:nvPr/>
      </p:nvGrpSpPr>
      <p:grpSpPr>
        <a:xfrm>
          <a:off x="0" y="0"/>
          <a:ext cx="0" cy="0"/>
          <a:chOff x="0" y="0"/>
          <a:chExt cx="0" cy="0"/>
        </a:xfrm>
      </p:grpSpPr>
      <p:sp>
        <p:nvSpPr>
          <p:cNvPr id="250" name="Текст заголовка"/>
          <p:cNvSpPr txBox="1">
            <a:spLocks noGrp="1"/>
          </p:cNvSpPr>
          <p:nvPr>
            <p:ph type="title" hasCustomPrompt="1"/>
          </p:nvPr>
        </p:nvSpPr>
        <p:spPr>
          <a:xfrm>
            <a:off x="457200" y="273050"/>
            <a:ext cx="3008316" cy="1162050"/>
          </a:xfrm>
          <a:prstGeom prst="rect">
            <a:avLst/>
          </a:prstGeom>
        </p:spPr>
        <p:txBody>
          <a:bodyPr lIns="45718" tIns="45718" rIns="45718" bIns="45718" anchor="b"/>
          <a:lstStyle>
            <a:lvl1pPr algn="l">
              <a:defRPr sz="2000" b="1"/>
            </a:lvl1pPr>
          </a:lstStyle>
          <a:p>
            <a:r>
              <a:t>Текст заголовка</a:t>
            </a:r>
          </a:p>
        </p:txBody>
      </p:sp>
      <p:sp>
        <p:nvSpPr>
          <p:cNvPr id="251" name="Уровень текста 1…"/>
          <p:cNvSpPr txBox="1">
            <a:spLocks noGrp="1"/>
          </p:cNvSpPr>
          <p:nvPr>
            <p:ph type="body" idx="1" hasCustomPrompt="1"/>
          </p:nvPr>
        </p:nvSpPr>
        <p:spPr>
          <a:xfrm>
            <a:off x="3575050" y="273050"/>
            <a:ext cx="5111750" cy="5853113"/>
          </a:xfrm>
          <a:prstGeom prst="rect">
            <a:avLst/>
          </a:prstGeom>
        </p:spPr>
        <p:txBody>
          <a:bodyPr lIns="45718" tIns="45718" rIns="45718" bIns="45718"/>
          <a:lstStyle>
            <a:lvl2pPr marL="783590" indent="-326390"/>
          </a:lstStyle>
          <a:p>
            <a:r>
              <a:t>Уровень текста 1</a:t>
            </a:r>
          </a:p>
          <a:p>
            <a:pPr lvl="1"/>
            <a:endParaRPr/>
          </a:p>
          <a:p>
            <a:pPr lvl="2"/>
            <a:endParaRPr/>
          </a:p>
          <a:p>
            <a:pPr lvl="3"/>
            <a:endParaRPr/>
          </a:p>
          <a:p>
            <a:pPr lvl="4"/>
            <a:endParaRPr/>
          </a:p>
        </p:txBody>
      </p:sp>
      <p:sp>
        <p:nvSpPr>
          <p:cNvPr id="252" name="Текст 3"/>
          <p:cNvSpPr>
            <a:spLocks noGrp="1"/>
          </p:cNvSpPr>
          <p:nvPr>
            <p:ph type="body" sz="half" idx="21"/>
          </p:nvPr>
        </p:nvSpPr>
        <p:spPr>
          <a:xfrm>
            <a:off x="457198" y="1435100"/>
            <a:ext cx="3008317" cy="4691063"/>
          </a:xfrm>
          <a:prstGeom prst="rect">
            <a:avLst/>
          </a:prstGeom>
        </p:spPr>
        <p:txBody>
          <a:bodyPr lIns="45718" tIns="45718" rIns="45718" bIns="45718"/>
          <a:lstStyle/>
          <a:p>
            <a:endParaRPr/>
          </a:p>
        </p:txBody>
      </p:sp>
      <p:sp>
        <p:nvSpPr>
          <p:cNvPr id="253"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714749794"/>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2_Рисунок с подписью">
    <p:spTree>
      <p:nvGrpSpPr>
        <p:cNvPr id="1" name=""/>
        <p:cNvGrpSpPr/>
        <p:nvPr/>
      </p:nvGrpSpPr>
      <p:grpSpPr>
        <a:xfrm>
          <a:off x="0" y="0"/>
          <a:ext cx="0" cy="0"/>
          <a:chOff x="0" y="0"/>
          <a:chExt cx="0" cy="0"/>
        </a:xfrm>
      </p:grpSpPr>
      <p:sp>
        <p:nvSpPr>
          <p:cNvPr id="260" name="Текст заголовка"/>
          <p:cNvSpPr txBox="1">
            <a:spLocks noGrp="1"/>
          </p:cNvSpPr>
          <p:nvPr>
            <p:ph type="title" hasCustomPrompt="1"/>
          </p:nvPr>
        </p:nvSpPr>
        <p:spPr>
          <a:xfrm>
            <a:off x="1792288" y="4800600"/>
            <a:ext cx="5486403" cy="566738"/>
          </a:xfrm>
          <a:prstGeom prst="rect">
            <a:avLst/>
          </a:prstGeom>
        </p:spPr>
        <p:txBody>
          <a:bodyPr lIns="45718" tIns="45718" rIns="45718" bIns="45718" anchor="b"/>
          <a:lstStyle>
            <a:lvl1pPr algn="l">
              <a:defRPr sz="2000" b="1"/>
            </a:lvl1pPr>
          </a:lstStyle>
          <a:p>
            <a:r>
              <a:t>Текст заголовка</a:t>
            </a:r>
          </a:p>
        </p:txBody>
      </p:sp>
      <p:sp>
        <p:nvSpPr>
          <p:cNvPr id="261" name="Рисунок 2"/>
          <p:cNvSpPr>
            <a:spLocks noGrp="1"/>
          </p:cNvSpPr>
          <p:nvPr>
            <p:ph type="pic" sz="half" idx="21"/>
          </p:nvPr>
        </p:nvSpPr>
        <p:spPr>
          <a:xfrm>
            <a:off x="1792288" y="612775"/>
            <a:ext cx="5486403" cy="4114800"/>
          </a:xfrm>
          <a:prstGeom prst="rect">
            <a:avLst/>
          </a:prstGeom>
        </p:spPr>
        <p:txBody>
          <a:bodyPr lIns="91439" rIns="91439">
            <a:noAutofit/>
          </a:bodyPr>
          <a:lstStyle/>
          <a:p>
            <a:endParaRPr/>
          </a:p>
        </p:txBody>
      </p:sp>
      <p:sp>
        <p:nvSpPr>
          <p:cNvPr id="262" name="Уровень текста 1…"/>
          <p:cNvSpPr txBox="1">
            <a:spLocks noGrp="1"/>
          </p:cNvSpPr>
          <p:nvPr>
            <p:ph type="body" sz="quarter" idx="1" hasCustomPrompt="1"/>
          </p:nvPr>
        </p:nvSpPr>
        <p:spPr>
          <a:xfrm>
            <a:off x="1792288" y="5367337"/>
            <a:ext cx="5486403" cy="804865"/>
          </a:xfrm>
          <a:prstGeom prst="rect">
            <a:avLst/>
          </a:prstGeom>
        </p:spPr>
        <p:txBody>
          <a:bodyPr lIns="45718" tIns="45718" rIns="45718" bIns="45718"/>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Уровень текста 1</a:t>
            </a:r>
          </a:p>
          <a:p>
            <a:pPr lvl="1"/>
            <a:endParaRPr/>
          </a:p>
          <a:p>
            <a:pPr lvl="2"/>
            <a:endParaRPr/>
          </a:p>
          <a:p>
            <a:pPr lvl="3"/>
            <a:endParaRPr/>
          </a:p>
          <a:p>
            <a:pPr lvl="4"/>
            <a:endParaRPr/>
          </a:p>
        </p:txBody>
      </p:sp>
      <p:sp>
        <p:nvSpPr>
          <p:cNvPr id="263"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1401455385"/>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2_Титульный слайд">
    <p:spTree>
      <p:nvGrpSpPr>
        <p:cNvPr id="1" name=""/>
        <p:cNvGrpSpPr/>
        <p:nvPr/>
      </p:nvGrpSpPr>
      <p:grpSpPr>
        <a:xfrm>
          <a:off x="0" y="0"/>
          <a:ext cx="0" cy="0"/>
          <a:chOff x="0" y="0"/>
          <a:chExt cx="0" cy="0"/>
        </a:xfrm>
      </p:grpSpPr>
      <p:sp>
        <p:nvSpPr>
          <p:cNvPr id="270" name="Текст заголовка"/>
          <p:cNvSpPr txBox="1">
            <a:spLocks noGrp="1"/>
          </p:cNvSpPr>
          <p:nvPr>
            <p:ph type="title"/>
          </p:nvPr>
        </p:nvSpPr>
        <p:spPr>
          <a:xfrm>
            <a:off x="685800" y="2130425"/>
            <a:ext cx="7772400" cy="1470025"/>
          </a:xfrm>
          <a:prstGeom prst="rect">
            <a:avLst/>
          </a:prstGeom>
        </p:spPr>
        <p:txBody>
          <a:bodyPr lIns="45718" tIns="45718" rIns="45718" bIns="45718"/>
          <a:lstStyle/>
          <a:p>
            <a:r>
              <a:t>Текст заголовка</a:t>
            </a:r>
          </a:p>
        </p:txBody>
      </p:sp>
      <p:sp>
        <p:nvSpPr>
          <p:cNvPr id="271" name="Уровень текста 1…"/>
          <p:cNvSpPr txBox="1">
            <a:spLocks noGrp="1"/>
          </p:cNvSpPr>
          <p:nvPr>
            <p:ph type="body" sz="quarter" idx="1"/>
          </p:nvPr>
        </p:nvSpPr>
        <p:spPr>
          <a:xfrm>
            <a:off x="1371600" y="3886200"/>
            <a:ext cx="6400800" cy="1752600"/>
          </a:xfrm>
          <a:prstGeom prst="rect">
            <a:avLst/>
          </a:prstGeom>
        </p:spPr>
        <p:txBody>
          <a:bodyPr lIns="45718" tIns="45718" rIns="45718" bIns="45718"/>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72"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7900008"/>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3_Заголовок раздела">
    <p:spTree>
      <p:nvGrpSpPr>
        <p:cNvPr id="1" name=""/>
        <p:cNvGrpSpPr/>
        <p:nvPr/>
      </p:nvGrpSpPr>
      <p:grpSpPr>
        <a:xfrm>
          <a:off x="0" y="0"/>
          <a:ext cx="0" cy="0"/>
          <a:chOff x="0" y="0"/>
          <a:chExt cx="0" cy="0"/>
        </a:xfrm>
      </p:grpSpPr>
      <p:sp>
        <p:nvSpPr>
          <p:cNvPr id="288" name="Текст заголовка"/>
          <p:cNvSpPr txBox="1">
            <a:spLocks noGrp="1"/>
          </p:cNvSpPr>
          <p:nvPr>
            <p:ph type="title"/>
          </p:nvPr>
        </p:nvSpPr>
        <p:spPr>
          <a:xfrm>
            <a:off x="722312" y="4406900"/>
            <a:ext cx="7772401" cy="1362075"/>
          </a:xfrm>
          <a:prstGeom prst="rect">
            <a:avLst/>
          </a:prstGeom>
        </p:spPr>
        <p:txBody>
          <a:bodyPr lIns="45718" tIns="45718" rIns="45718" bIns="45718" anchor="t"/>
          <a:lstStyle>
            <a:lvl1pPr algn="l">
              <a:defRPr sz="4000" b="1" cap="all"/>
            </a:lvl1pPr>
          </a:lstStyle>
          <a:p>
            <a:r>
              <a:t>Текст заголовка</a:t>
            </a:r>
          </a:p>
        </p:txBody>
      </p:sp>
      <p:sp>
        <p:nvSpPr>
          <p:cNvPr id="289" name="Уровень текста 1…"/>
          <p:cNvSpPr txBox="1">
            <a:spLocks noGrp="1"/>
          </p:cNvSpPr>
          <p:nvPr>
            <p:ph type="body" sz="quarter" idx="1"/>
          </p:nvPr>
        </p:nvSpPr>
        <p:spPr>
          <a:xfrm>
            <a:off x="722312" y="2906713"/>
            <a:ext cx="7772401" cy="1500189"/>
          </a:xfrm>
          <a:prstGeom prst="rect">
            <a:avLst/>
          </a:prstGeom>
        </p:spPr>
        <p:txBody>
          <a:bodyPr lIns="45718" tIns="45718" rIns="45718" bIns="45718"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90"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4155639265"/>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3_Два объекта">
    <p:spTree>
      <p:nvGrpSpPr>
        <p:cNvPr id="1" name=""/>
        <p:cNvGrpSpPr/>
        <p:nvPr/>
      </p:nvGrpSpPr>
      <p:grpSpPr>
        <a:xfrm>
          <a:off x="0" y="0"/>
          <a:ext cx="0" cy="0"/>
          <a:chOff x="0" y="0"/>
          <a:chExt cx="0" cy="0"/>
        </a:xfrm>
      </p:grpSpPr>
      <p:sp>
        <p:nvSpPr>
          <p:cNvPr id="297" name="Текст заголовка"/>
          <p:cNvSpPr txBox="1">
            <a:spLocks noGrp="1"/>
          </p:cNvSpPr>
          <p:nvPr>
            <p:ph type="title"/>
          </p:nvPr>
        </p:nvSpPr>
        <p:spPr>
          <a:xfrm>
            <a:off x="457200" y="274638"/>
            <a:ext cx="8229600" cy="1143001"/>
          </a:xfrm>
          <a:prstGeom prst="rect">
            <a:avLst/>
          </a:prstGeom>
        </p:spPr>
        <p:txBody>
          <a:bodyPr lIns="45718" tIns="45718" rIns="45718" bIns="45718"/>
          <a:lstStyle/>
          <a:p>
            <a:r>
              <a:t>Текст заголовка</a:t>
            </a:r>
          </a:p>
        </p:txBody>
      </p:sp>
      <p:sp>
        <p:nvSpPr>
          <p:cNvPr id="298" name="Уровень текста 1…"/>
          <p:cNvSpPr txBox="1">
            <a:spLocks noGrp="1"/>
          </p:cNvSpPr>
          <p:nvPr>
            <p:ph type="body" sz="half" idx="1"/>
          </p:nvPr>
        </p:nvSpPr>
        <p:spPr>
          <a:xfrm>
            <a:off x="457200" y="1600200"/>
            <a:ext cx="4038600" cy="4525963"/>
          </a:xfrm>
          <a:prstGeom prst="rect">
            <a:avLst/>
          </a:prstGeom>
        </p:spPr>
        <p:txBody>
          <a:bodyPr lIns="45718" tIns="45718" rIns="45718" bIns="45718"/>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99"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81403547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Пустой слайд">
    <p:spTree>
      <p:nvGrpSpPr>
        <p:cNvPr id="1" name=""/>
        <p:cNvGrpSpPr/>
        <p:nvPr/>
      </p:nvGrpSpPr>
      <p:grpSpPr>
        <a:xfrm>
          <a:off x="0" y="0"/>
          <a:ext cx="0" cy="0"/>
          <a:chOff x="0" y="0"/>
          <a:chExt cx="0" cy="0"/>
        </a:xfrm>
      </p:grpSpPr>
      <p:sp>
        <p:nvSpPr>
          <p:cNvPr id="4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3_Сравнение">
    <p:spTree>
      <p:nvGrpSpPr>
        <p:cNvPr id="1" name=""/>
        <p:cNvGrpSpPr/>
        <p:nvPr/>
      </p:nvGrpSpPr>
      <p:grpSpPr>
        <a:xfrm>
          <a:off x="0" y="0"/>
          <a:ext cx="0" cy="0"/>
          <a:chOff x="0" y="0"/>
          <a:chExt cx="0" cy="0"/>
        </a:xfrm>
      </p:grpSpPr>
      <p:sp>
        <p:nvSpPr>
          <p:cNvPr id="306" name="Текст заголовка"/>
          <p:cNvSpPr txBox="1">
            <a:spLocks noGrp="1"/>
          </p:cNvSpPr>
          <p:nvPr>
            <p:ph type="title"/>
          </p:nvPr>
        </p:nvSpPr>
        <p:spPr>
          <a:xfrm>
            <a:off x="457200" y="274638"/>
            <a:ext cx="8229600" cy="1143001"/>
          </a:xfrm>
          <a:prstGeom prst="rect">
            <a:avLst/>
          </a:prstGeom>
        </p:spPr>
        <p:txBody>
          <a:bodyPr lIns="45718" tIns="45718" rIns="45718" bIns="45718"/>
          <a:lstStyle/>
          <a:p>
            <a:r>
              <a:t>Текст заголовка</a:t>
            </a:r>
          </a:p>
        </p:txBody>
      </p:sp>
      <p:sp>
        <p:nvSpPr>
          <p:cNvPr id="307" name="Уровень текста 1…"/>
          <p:cNvSpPr txBox="1">
            <a:spLocks noGrp="1"/>
          </p:cNvSpPr>
          <p:nvPr>
            <p:ph type="body" sz="quarter" idx="1"/>
          </p:nvPr>
        </p:nvSpPr>
        <p:spPr>
          <a:xfrm>
            <a:off x="457200" y="1535112"/>
            <a:ext cx="4040188" cy="639763"/>
          </a:xfrm>
          <a:prstGeom prst="rect">
            <a:avLst/>
          </a:prstGeom>
        </p:spPr>
        <p:txBody>
          <a:bodyPr lIns="45718" tIns="45718" rIns="45718" bIns="45718"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8" name="Текст 4"/>
          <p:cNvSpPr>
            <a:spLocks noGrp="1"/>
          </p:cNvSpPr>
          <p:nvPr>
            <p:ph type="body" sz="quarter" idx="21"/>
          </p:nvPr>
        </p:nvSpPr>
        <p:spPr>
          <a:xfrm>
            <a:off x="4645025" y="1535112"/>
            <a:ext cx="4041775" cy="639764"/>
          </a:xfrm>
          <a:prstGeom prst="rect">
            <a:avLst/>
          </a:prstGeom>
        </p:spPr>
        <p:txBody>
          <a:bodyPr lIns="45718" tIns="45718" rIns="45718" bIns="45718" anchor="b"/>
          <a:lstStyle/>
          <a:p>
            <a:endParaRPr/>
          </a:p>
        </p:txBody>
      </p:sp>
      <p:sp>
        <p:nvSpPr>
          <p:cNvPr id="309"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467889409"/>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3_Только заголовок">
    <p:spTree>
      <p:nvGrpSpPr>
        <p:cNvPr id="1" name=""/>
        <p:cNvGrpSpPr/>
        <p:nvPr/>
      </p:nvGrpSpPr>
      <p:grpSpPr>
        <a:xfrm>
          <a:off x="0" y="0"/>
          <a:ext cx="0" cy="0"/>
          <a:chOff x="0" y="0"/>
          <a:chExt cx="0" cy="0"/>
        </a:xfrm>
      </p:grpSpPr>
      <p:sp>
        <p:nvSpPr>
          <p:cNvPr id="316" name="Текст заголовка"/>
          <p:cNvSpPr txBox="1">
            <a:spLocks noGrp="1"/>
          </p:cNvSpPr>
          <p:nvPr>
            <p:ph type="title"/>
          </p:nvPr>
        </p:nvSpPr>
        <p:spPr>
          <a:xfrm>
            <a:off x="457200" y="274638"/>
            <a:ext cx="8229600" cy="1143001"/>
          </a:xfrm>
          <a:prstGeom prst="rect">
            <a:avLst/>
          </a:prstGeom>
        </p:spPr>
        <p:txBody>
          <a:bodyPr lIns="45718" tIns="45718" rIns="45718" bIns="45718"/>
          <a:lstStyle/>
          <a:p>
            <a:r>
              <a:t>Текст заголовка</a:t>
            </a:r>
          </a:p>
        </p:txBody>
      </p:sp>
      <p:sp>
        <p:nvSpPr>
          <p:cNvPr id="317"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4277699619"/>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3_Пустой слайд">
    <p:spTree>
      <p:nvGrpSpPr>
        <p:cNvPr id="1" name=""/>
        <p:cNvGrpSpPr/>
        <p:nvPr/>
      </p:nvGrpSpPr>
      <p:grpSpPr>
        <a:xfrm>
          <a:off x="0" y="0"/>
          <a:ext cx="0" cy="0"/>
          <a:chOff x="0" y="0"/>
          <a:chExt cx="0" cy="0"/>
        </a:xfrm>
      </p:grpSpPr>
      <p:sp>
        <p:nvSpPr>
          <p:cNvPr id="324"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2413631513"/>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3_Объект с подписью">
    <p:spTree>
      <p:nvGrpSpPr>
        <p:cNvPr id="1" name=""/>
        <p:cNvGrpSpPr/>
        <p:nvPr/>
      </p:nvGrpSpPr>
      <p:grpSpPr>
        <a:xfrm>
          <a:off x="0" y="0"/>
          <a:ext cx="0" cy="0"/>
          <a:chOff x="0" y="0"/>
          <a:chExt cx="0" cy="0"/>
        </a:xfrm>
      </p:grpSpPr>
      <p:sp>
        <p:nvSpPr>
          <p:cNvPr id="331" name="Текст заголовка"/>
          <p:cNvSpPr txBox="1">
            <a:spLocks noGrp="1"/>
          </p:cNvSpPr>
          <p:nvPr>
            <p:ph type="title"/>
          </p:nvPr>
        </p:nvSpPr>
        <p:spPr>
          <a:xfrm>
            <a:off x="457200" y="273050"/>
            <a:ext cx="3008315" cy="1162050"/>
          </a:xfrm>
          <a:prstGeom prst="rect">
            <a:avLst/>
          </a:prstGeom>
        </p:spPr>
        <p:txBody>
          <a:bodyPr lIns="45718" tIns="45718" rIns="45718" bIns="45718" anchor="b"/>
          <a:lstStyle>
            <a:lvl1pPr algn="l">
              <a:defRPr sz="2000" b="1"/>
            </a:lvl1pPr>
          </a:lstStyle>
          <a:p>
            <a:r>
              <a:t>Текст заголовка</a:t>
            </a:r>
          </a:p>
        </p:txBody>
      </p:sp>
      <p:sp>
        <p:nvSpPr>
          <p:cNvPr id="332" name="Уровень текста 1…"/>
          <p:cNvSpPr txBox="1">
            <a:spLocks noGrp="1"/>
          </p:cNvSpPr>
          <p:nvPr>
            <p:ph type="body" idx="1"/>
          </p:nvPr>
        </p:nvSpPr>
        <p:spPr>
          <a:xfrm>
            <a:off x="3575050" y="273050"/>
            <a:ext cx="5111750" cy="5853113"/>
          </a:xfrm>
          <a:prstGeom prst="rect">
            <a:avLst/>
          </a:prstGeom>
        </p:spPr>
        <p:txBody>
          <a:bodyPr lIns="45718" tIns="45718" rIns="45718" bIns="45718"/>
          <a:lstStyle>
            <a:lvl2pPr marL="783771" indent="-326571"/>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33" name="Текст 3"/>
          <p:cNvSpPr>
            <a:spLocks noGrp="1"/>
          </p:cNvSpPr>
          <p:nvPr>
            <p:ph type="body" sz="half" idx="21"/>
          </p:nvPr>
        </p:nvSpPr>
        <p:spPr>
          <a:xfrm>
            <a:off x="457198" y="1435100"/>
            <a:ext cx="3008317" cy="4691063"/>
          </a:xfrm>
          <a:prstGeom prst="rect">
            <a:avLst/>
          </a:prstGeom>
        </p:spPr>
        <p:txBody>
          <a:bodyPr lIns="45718" tIns="45718" rIns="45718" bIns="45718"/>
          <a:lstStyle/>
          <a:p>
            <a:endParaRPr/>
          </a:p>
        </p:txBody>
      </p:sp>
      <p:sp>
        <p:nvSpPr>
          <p:cNvPr id="334"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273325625"/>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3_Рисунок с подписью">
    <p:spTree>
      <p:nvGrpSpPr>
        <p:cNvPr id="1" name=""/>
        <p:cNvGrpSpPr/>
        <p:nvPr/>
      </p:nvGrpSpPr>
      <p:grpSpPr>
        <a:xfrm>
          <a:off x="0" y="0"/>
          <a:ext cx="0" cy="0"/>
          <a:chOff x="0" y="0"/>
          <a:chExt cx="0" cy="0"/>
        </a:xfrm>
      </p:grpSpPr>
      <p:sp>
        <p:nvSpPr>
          <p:cNvPr id="341" name="Текст заголовка"/>
          <p:cNvSpPr txBox="1">
            <a:spLocks noGrp="1"/>
          </p:cNvSpPr>
          <p:nvPr>
            <p:ph type="title"/>
          </p:nvPr>
        </p:nvSpPr>
        <p:spPr>
          <a:xfrm>
            <a:off x="1792288" y="4800600"/>
            <a:ext cx="5486402" cy="566738"/>
          </a:xfrm>
          <a:prstGeom prst="rect">
            <a:avLst/>
          </a:prstGeom>
        </p:spPr>
        <p:txBody>
          <a:bodyPr lIns="45718" tIns="45718" rIns="45718" bIns="45718" anchor="b"/>
          <a:lstStyle>
            <a:lvl1pPr algn="l">
              <a:defRPr sz="2000" b="1"/>
            </a:lvl1pPr>
          </a:lstStyle>
          <a:p>
            <a:r>
              <a:t>Текст заголовка</a:t>
            </a:r>
          </a:p>
        </p:txBody>
      </p:sp>
      <p:sp>
        <p:nvSpPr>
          <p:cNvPr id="342" name="Рисунок 2"/>
          <p:cNvSpPr>
            <a:spLocks noGrp="1"/>
          </p:cNvSpPr>
          <p:nvPr>
            <p:ph type="pic" sz="half" idx="21"/>
          </p:nvPr>
        </p:nvSpPr>
        <p:spPr>
          <a:xfrm>
            <a:off x="1792288" y="612775"/>
            <a:ext cx="5486402" cy="4114800"/>
          </a:xfrm>
          <a:prstGeom prst="rect">
            <a:avLst/>
          </a:prstGeom>
        </p:spPr>
        <p:txBody>
          <a:bodyPr lIns="91439" rIns="91439">
            <a:noAutofit/>
          </a:bodyPr>
          <a:lstStyle/>
          <a:p>
            <a:endParaRPr/>
          </a:p>
        </p:txBody>
      </p:sp>
      <p:sp>
        <p:nvSpPr>
          <p:cNvPr id="343" name="Уровень текста 1…"/>
          <p:cNvSpPr txBox="1">
            <a:spLocks noGrp="1"/>
          </p:cNvSpPr>
          <p:nvPr>
            <p:ph type="body" sz="quarter" idx="1"/>
          </p:nvPr>
        </p:nvSpPr>
        <p:spPr>
          <a:xfrm>
            <a:off x="1792288" y="5367337"/>
            <a:ext cx="5486402" cy="804864"/>
          </a:xfrm>
          <a:prstGeom prst="rect">
            <a:avLst/>
          </a:prstGeom>
        </p:spPr>
        <p:txBody>
          <a:bodyPr lIns="45718" tIns="45718" rIns="45718" bIns="45718"/>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44"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1796017023"/>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351" name="Текст заголовка"/>
          <p:cNvSpPr txBox="1">
            <a:spLocks noGrp="1"/>
          </p:cNvSpPr>
          <p:nvPr>
            <p:ph type="title"/>
          </p:nvPr>
        </p:nvSpPr>
        <p:spPr>
          <a:xfrm>
            <a:off x="457200" y="274638"/>
            <a:ext cx="8229600" cy="1143001"/>
          </a:xfrm>
          <a:prstGeom prst="rect">
            <a:avLst/>
          </a:prstGeom>
        </p:spPr>
        <p:txBody>
          <a:bodyPr lIns="45718" tIns="45718" rIns="45718" bIns="45718"/>
          <a:lstStyle/>
          <a:p>
            <a:r>
              <a:t>Текст заголовка</a:t>
            </a:r>
          </a:p>
        </p:txBody>
      </p:sp>
      <p:sp>
        <p:nvSpPr>
          <p:cNvPr id="352" name="Уровень текста 1…"/>
          <p:cNvSpPr txBox="1">
            <a:spLocks noGrp="1"/>
          </p:cNvSpPr>
          <p:nvPr>
            <p:ph type="body" idx="1"/>
          </p:nvPr>
        </p:nvSpPr>
        <p:spPr>
          <a:prstGeom prst="rect">
            <a:avLst/>
          </a:prstGeom>
        </p:spPr>
        <p:txBody>
          <a:bodyPr lIns="45718" tIns="45718" rIns="45718" bIns="45718"/>
          <a:lstStyle>
            <a:lvl2pPr marL="783771" indent="-326571"/>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53" name="Номер слайда"/>
          <p:cNvSpPr txBox="1">
            <a:spLocks noGrp="1"/>
          </p:cNvSpPr>
          <p:nvPr>
            <p:ph type="sldNum" sz="quarter" idx="2"/>
          </p:nvPr>
        </p:nvSpPr>
        <p:spPr>
          <a:xfrm>
            <a:off x="4419600" y="6172200"/>
            <a:ext cx="2133600" cy="368301"/>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471898590"/>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3_Титульный слайд">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60"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1"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2"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3"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4"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5"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66" name="Текст заголовка"/>
          <p:cNvSpPr txBox="1">
            <a:spLocks noGrp="1"/>
          </p:cNvSpPr>
          <p:nvPr>
            <p:ph type="title"/>
          </p:nvPr>
        </p:nvSpPr>
        <p:spPr>
          <a:xfrm>
            <a:off x="866441" y="1447800"/>
            <a:ext cx="6620969" cy="3329582"/>
          </a:xfrm>
          <a:prstGeom prst="rect">
            <a:avLst/>
          </a:prstGeom>
        </p:spPr>
        <p:txBody>
          <a:bodyPr anchor="b"/>
          <a:lstStyle>
            <a:lvl1pPr algn="l" defTabSz="457206">
              <a:defRPr sz="7200">
                <a:solidFill>
                  <a:srgbClr val="EBEBEB"/>
                </a:solidFill>
                <a:latin typeface="Century Gothic"/>
                <a:ea typeface="Century Gothic"/>
                <a:cs typeface="Century Gothic"/>
                <a:sym typeface="Century Gothic"/>
              </a:defRPr>
            </a:lvl1pPr>
          </a:lstStyle>
          <a:p>
            <a:r>
              <a:t>Текст заголовка</a:t>
            </a:r>
          </a:p>
        </p:txBody>
      </p:sp>
      <p:sp>
        <p:nvSpPr>
          <p:cNvPr id="367" name="Уровень текста 1…"/>
          <p:cNvSpPr txBox="1">
            <a:spLocks noGrp="1"/>
          </p:cNvSpPr>
          <p:nvPr>
            <p:ph type="body" sz="quarter" idx="1"/>
          </p:nvPr>
        </p:nvSpPr>
        <p:spPr>
          <a:xfrm>
            <a:off x="866441" y="4777380"/>
            <a:ext cx="6620969" cy="861421"/>
          </a:xfrm>
          <a:prstGeom prst="rect">
            <a:avLst/>
          </a:prstGeom>
        </p:spPr>
        <p:txBody>
          <a:bodyPr/>
          <a:lstStyle>
            <a:lvl1pPr marL="0" indent="0" defTabSz="457206">
              <a:spcBef>
                <a:spcPts val="1000"/>
              </a:spcBef>
              <a:buSzTx/>
              <a:buFontTx/>
              <a:buNone/>
              <a:defRPr sz="2000" cap="all">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000" cap="all">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000" cap="all">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000" cap="all">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000" cap="all">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68"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2744400290"/>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3_Заголовок и объект">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75"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76"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77"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78"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79"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80"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81"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382" name="Уровень текста 1…"/>
          <p:cNvSpPr txBox="1">
            <a:spLocks noGrp="1"/>
          </p:cNvSpPr>
          <p:nvPr>
            <p:ph type="body" idx="1"/>
          </p:nvPr>
        </p:nvSpPr>
        <p:spPr>
          <a:xfrm>
            <a:off x="827699" y="2052925"/>
            <a:ext cx="6711655" cy="4195482"/>
          </a:xfrm>
          <a:prstGeom prst="rect">
            <a:avLst/>
          </a:prstGeom>
        </p:spPr>
        <p:txBody>
          <a:bodyPr/>
          <a:lstStyle>
            <a:lvl1pPr marL="342906" indent="-342906"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1pPr>
            <a:lvl2pPr marL="774712" indent="-317505"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2pPr>
            <a:lvl3pPr marL="1200170" indent="-285754"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3pPr>
            <a:lvl4pPr marL="1698200" indent="-326577"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4pPr>
            <a:lvl5pPr marL="2155407" indent="-326577"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83"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4049247277"/>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4_Заголовок раздела">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90"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1"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2"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3"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4"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5"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396" name="Текст заголовка"/>
          <p:cNvSpPr txBox="1">
            <a:spLocks noGrp="1"/>
          </p:cNvSpPr>
          <p:nvPr>
            <p:ph type="title"/>
          </p:nvPr>
        </p:nvSpPr>
        <p:spPr>
          <a:xfrm>
            <a:off x="866443" y="2861734"/>
            <a:ext cx="6620968" cy="1915648"/>
          </a:xfrm>
          <a:prstGeom prst="rect">
            <a:avLst/>
          </a:prstGeom>
        </p:spPr>
        <p:txBody>
          <a:bodyPr anchor="b"/>
          <a:lstStyle>
            <a:lvl1pPr algn="l" defTabSz="457206">
              <a:defRPr sz="4000">
                <a:solidFill>
                  <a:srgbClr val="EBEBEB"/>
                </a:solidFill>
                <a:latin typeface="Century Gothic"/>
                <a:ea typeface="Century Gothic"/>
                <a:cs typeface="Century Gothic"/>
                <a:sym typeface="Century Gothic"/>
              </a:defRPr>
            </a:lvl1pPr>
          </a:lstStyle>
          <a:p>
            <a:r>
              <a:t>Текст заголовка</a:t>
            </a:r>
          </a:p>
        </p:txBody>
      </p:sp>
      <p:sp>
        <p:nvSpPr>
          <p:cNvPr id="397" name="Уровень текста 1…"/>
          <p:cNvSpPr txBox="1">
            <a:spLocks noGrp="1"/>
          </p:cNvSpPr>
          <p:nvPr>
            <p:ph type="body" sz="quarter" idx="1"/>
          </p:nvPr>
        </p:nvSpPr>
        <p:spPr>
          <a:xfrm>
            <a:off x="866441" y="4777380"/>
            <a:ext cx="6620969" cy="860401"/>
          </a:xfrm>
          <a:prstGeom prst="rect">
            <a:avLst/>
          </a:prstGeom>
        </p:spPr>
        <p:txBody>
          <a:bodyPr/>
          <a:lstStyle>
            <a:lvl1pPr marL="0" indent="0" defTabSz="457206">
              <a:spcBef>
                <a:spcPts val="1000"/>
              </a:spcBef>
              <a:buSzTx/>
              <a:buFontTx/>
              <a:buNone/>
              <a:defRPr sz="2000" cap="all">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000" cap="all">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000" cap="all">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000" cap="all">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000" cap="all">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98"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1997991189"/>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4_Два объекта">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05"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06"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07"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08"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09"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10"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11"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412" name="Уровень текста 1…"/>
          <p:cNvSpPr txBox="1">
            <a:spLocks noGrp="1"/>
          </p:cNvSpPr>
          <p:nvPr>
            <p:ph type="body" sz="half" idx="1"/>
          </p:nvPr>
        </p:nvSpPr>
        <p:spPr>
          <a:xfrm>
            <a:off x="827699" y="2060575"/>
            <a:ext cx="3298114" cy="4195764"/>
          </a:xfrm>
          <a:prstGeom prst="rect">
            <a:avLst/>
          </a:prstGeom>
        </p:spPr>
        <p:txBody>
          <a:bodyPr/>
          <a:lstStyle>
            <a:lvl1pPr marL="342906" indent="-342906"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1pPr>
            <a:lvl2pPr marL="778681" indent="-321474"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2pPr>
            <a:lvl3pPr marL="1208335" indent="-293919"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3pPr>
            <a:lvl4pPr marL="1714529" indent="-342906"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4pPr>
            <a:lvl5pPr marL="2171736" indent="-342906" defTabSz="457206">
              <a:spcBef>
                <a:spcPts val="1000"/>
              </a:spcBef>
              <a:buClr>
                <a:srgbClr val="8AD0D6"/>
              </a:buClr>
              <a:buSzPct val="80000"/>
              <a:buFontTx/>
              <a:buChar char=""/>
              <a:defRPr sz="18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3"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355161581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Объект с подписью">
    <p:spTree>
      <p:nvGrpSpPr>
        <p:cNvPr id="1" name=""/>
        <p:cNvGrpSpPr/>
        <p:nvPr/>
      </p:nvGrpSpPr>
      <p:grpSpPr>
        <a:xfrm>
          <a:off x="0" y="0"/>
          <a:ext cx="0" cy="0"/>
          <a:chOff x="0" y="0"/>
          <a:chExt cx="0" cy="0"/>
        </a:xfrm>
      </p:grpSpPr>
      <p:sp>
        <p:nvSpPr>
          <p:cNvPr id="54" name="Текст заголовка"/>
          <p:cNvSpPr txBox="1">
            <a:spLocks noGrp="1"/>
          </p:cNvSpPr>
          <p:nvPr>
            <p:ph type="title"/>
          </p:nvPr>
        </p:nvSpPr>
        <p:spPr>
          <a:xfrm>
            <a:off x="457200" y="273050"/>
            <a:ext cx="3008315" cy="1162050"/>
          </a:xfrm>
          <a:prstGeom prst="rect">
            <a:avLst/>
          </a:prstGeom>
        </p:spPr>
        <p:txBody>
          <a:bodyPr anchor="b"/>
          <a:lstStyle>
            <a:lvl1pPr algn="l">
              <a:defRPr sz="2000" b="1"/>
            </a:lvl1pPr>
          </a:lstStyle>
          <a:p>
            <a:r>
              <a:t>Текст заголовка</a:t>
            </a:r>
          </a:p>
        </p:txBody>
      </p:sp>
      <p:sp>
        <p:nvSpPr>
          <p:cNvPr id="55" name="Уровень текста 1…"/>
          <p:cNvSpPr txBox="1">
            <a:spLocks noGrp="1"/>
          </p:cNvSpPr>
          <p:nvPr>
            <p:ph type="body" idx="1"/>
          </p:nvPr>
        </p:nvSpPr>
        <p:spPr>
          <a:xfrm>
            <a:off x="3575050" y="273050"/>
            <a:ext cx="5111750" cy="5853113"/>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6" name="Текст 3"/>
          <p:cNvSpPr>
            <a:spLocks noGrp="1"/>
          </p:cNvSpPr>
          <p:nvPr>
            <p:ph type="body" sz="half" idx="21"/>
          </p:nvPr>
        </p:nvSpPr>
        <p:spPr>
          <a:xfrm>
            <a:off x="457198" y="1435100"/>
            <a:ext cx="3008316" cy="4691063"/>
          </a:xfrm>
          <a:prstGeom prst="rect">
            <a:avLst/>
          </a:prstGeom>
        </p:spPr>
        <p:txBody>
          <a:bodyPr/>
          <a:lstStyle/>
          <a:p>
            <a:endParaRPr/>
          </a:p>
        </p:txBody>
      </p:sp>
      <p:sp>
        <p:nvSpPr>
          <p:cNvPr id="5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4_Сравнение">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20"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1"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2"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3"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4"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5"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26"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427" name="Уровень текста 1…"/>
          <p:cNvSpPr txBox="1">
            <a:spLocks noGrp="1"/>
          </p:cNvSpPr>
          <p:nvPr>
            <p:ph type="body" sz="quarter" idx="1"/>
          </p:nvPr>
        </p:nvSpPr>
        <p:spPr>
          <a:xfrm>
            <a:off x="827699" y="1905000"/>
            <a:ext cx="3298113" cy="576263"/>
          </a:xfrm>
          <a:prstGeom prst="rect">
            <a:avLst/>
          </a:prstGeom>
        </p:spPr>
        <p:txBody>
          <a:bodyPr anchor="b"/>
          <a:lstStyle>
            <a:lvl1pPr marL="0" indent="0" defTabSz="457206">
              <a:spcBef>
                <a:spcPts val="1000"/>
              </a:spcBef>
              <a:buSzTx/>
              <a:buFontTx/>
              <a:buNone/>
              <a:defRPr sz="2400">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400">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400">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400">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400">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28" name="Text Placeholder 4"/>
          <p:cNvSpPr>
            <a:spLocks noGrp="1"/>
          </p:cNvSpPr>
          <p:nvPr>
            <p:ph type="body" sz="quarter" idx="21"/>
          </p:nvPr>
        </p:nvSpPr>
        <p:spPr>
          <a:xfrm>
            <a:off x="4241975" y="1905000"/>
            <a:ext cx="3298114"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429"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394627376"/>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4_Только заголовок">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36"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37"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38"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39"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40"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41"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42"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443"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675485872"/>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4_Пустой слайд">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50"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1"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2"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3"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4"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5"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56"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2730948069"/>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4_Объект с подписью">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63"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4"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5"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6"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7"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8"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69" name="Текст заголовка"/>
          <p:cNvSpPr txBox="1">
            <a:spLocks noGrp="1"/>
          </p:cNvSpPr>
          <p:nvPr>
            <p:ph type="title"/>
          </p:nvPr>
        </p:nvSpPr>
        <p:spPr>
          <a:xfrm>
            <a:off x="866441" y="1447800"/>
            <a:ext cx="2551463" cy="1447800"/>
          </a:xfrm>
          <a:prstGeom prst="rect">
            <a:avLst/>
          </a:prstGeom>
        </p:spPr>
        <p:txBody>
          <a:bodyPr anchor="b"/>
          <a:lstStyle>
            <a:lvl1pPr algn="l" defTabSz="457206">
              <a:defRPr sz="2400">
                <a:solidFill>
                  <a:srgbClr val="EBEBEB"/>
                </a:solidFill>
                <a:latin typeface="Century Gothic"/>
                <a:ea typeface="Century Gothic"/>
                <a:cs typeface="Century Gothic"/>
                <a:sym typeface="Century Gothic"/>
              </a:defRPr>
            </a:lvl1pPr>
          </a:lstStyle>
          <a:p>
            <a:r>
              <a:t>Текст заголовка</a:t>
            </a:r>
          </a:p>
        </p:txBody>
      </p:sp>
      <p:sp>
        <p:nvSpPr>
          <p:cNvPr id="470" name="Уровень текста 1…"/>
          <p:cNvSpPr txBox="1">
            <a:spLocks noGrp="1"/>
          </p:cNvSpPr>
          <p:nvPr>
            <p:ph type="body" sz="half" idx="1"/>
          </p:nvPr>
        </p:nvSpPr>
        <p:spPr>
          <a:xfrm>
            <a:off x="3589397" y="1447800"/>
            <a:ext cx="3898014" cy="4572000"/>
          </a:xfrm>
          <a:prstGeom prst="rect">
            <a:avLst/>
          </a:prstGeom>
        </p:spPr>
        <p:txBody>
          <a:bodyPr anchor="ctr"/>
          <a:lstStyle>
            <a:lvl1pPr marL="342906" indent="-342906"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1pPr>
            <a:lvl2pPr marL="774712" indent="-317505"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2pPr>
            <a:lvl3pPr marL="1200170" indent="-285754"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3pPr>
            <a:lvl4pPr marL="1698200" indent="-326577"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4pPr>
            <a:lvl5pPr marL="2155407" indent="-326577" defTabSz="457206">
              <a:spcBef>
                <a:spcPts val="1000"/>
              </a:spcBef>
              <a:buClr>
                <a:srgbClr val="8AD0D6"/>
              </a:buClr>
              <a:buSzPct val="80000"/>
              <a:buFontTx/>
              <a:buChar char=""/>
              <a:defRPr sz="20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71" name="Text Placeholder 3"/>
          <p:cNvSpPr>
            <a:spLocks noGrp="1"/>
          </p:cNvSpPr>
          <p:nvPr>
            <p:ph type="body" sz="quarter" idx="21"/>
          </p:nvPr>
        </p:nvSpPr>
        <p:spPr>
          <a:xfrm>
            <a:off x="866441" y="3129281"/>
            <a:ext cx="2551463" cy="2895600"/>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472"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2500748175"/>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4_Рисунок с подписью">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79"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0"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1"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2"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3"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4"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85" name="Текст заголовка"/>
          <p:cNvSpPr txBox="1">
            <a:spLocks noGrp="1"/>
          </p:cNvSpPr>
          <p:nvPr>
            <p:ph type="title"/>
          </p:nvPr>
        </p:nvSpPr>
        <p:spPr>
          <a:xfrm>
            <a:off x="865655" y="1854192"/>
            <a:ext cx="3820676" cy="1574809"/>
          </a:xfrm>
          <a:prstGeom prst="rect">
            <a:avLst/>
          </a:prstGeom>
        </p:spPr>
        <p:txBody>
          <a:bodyPr anchor="b"/>
          <a:lstStyle>
            <a:lvl1pPr algn="l" defTabSz="457206">
              <a:defRPr sz="3600">
                <a:solidFill>
                  <a:srgbClr val="EBEBEB"/>
                </a:solidFill>
                <a:latin typeface="Century Gothic"/>
                <a:ea typeface="Century Gothic"/>
                <a:cs typeface="Century Gothic"/>
                <a:sym typeface="Century Gothic"/>
              </a:defRPr>
            </a:lvl1pPr>
          </a:lstStyle>
          <a:p>
            <a:r>
              <a:t>Текст заголовка</a:t>
            </a:r>
          </a:p>
        </p:txBody>
      </p:sp>
      <p:sp>
        <p:nvSpPr>
          <p:cNvPr id="486" name="Picture Placeholder 2"/>
          <p:cNvSpPr>
            <a:spLocks noGrp="1"/>
          </p:cNvSpPr>
          <p:nvPr>
            <p:ph type="pic" sz="quarter" idx="21"/>
          </p:nvPr>
        </p:nvSpPr>
        <p:spPr>
          <a:xfrm>
            <a:off x="5213517" y="1143000"/>
            <a:ext cx="2400926" cy="4572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487" name="Уровень текста 1…"/>
          <p:cNvSpPr txBox="1">
            <a:spLocks noGrp="1"/>
          </p:cNvSpPr>
          <p:nvPr>
            <p:ph type="body" sz="quarter" idx="1"/>
          </p:nvPr>
        </p:nvSpPr>
        <p:spPr>
          <a:xfrm>
            <a:off x="866441" y="3657600"/>
            <a:ext cx="3814729" cy="1371600"/>
          </a:xfrm>
          <a:prstGeom prst="rect">
            <a:avLst/>
          </a:prstGeom>
        </p:spPr>
        <p:txBody>
          <a:bodyPr/>
          <a:lstStyle>
            <a:lvl1pPr marL="0" indent="0" defTabSz="457206">
              <a:spcBef>
                <a:spcPts val="1000"/>
              </a:spcBef>
              <a:buSzTx/>
              <a:buFontTx/>
              <a:buNone/>
              <a:defRPr sz="1400">
                <a:solidFill>
                  <a:srgbClr val="FFFFFF"/>
                </a:solidFill>
                <a:latin typeface="Century Gothic"/>
                <a:ea typeface="Century Gothic"/>
                <a:cs typeface="Century Gothic"/>
                <a:sym typeface="Century Gothic"/>
              </a:defRPr>
            </a:lvl1pPr>
            <a:lvl2pPr marL="0" indent="457200" defTabSz="457206">
              <a:spcBef>
                <a:spcPts val="1000"/>
              </a:spcBef>
              <a:buSzTx/>
              <a:buFontTx/>
              <a:buNone/>
              <a:defRPr sz="1400">
                <a:solidFill>
                  <a:srgbClr val="FFFFFF"/>
                </a:solidFill>
                <a:latin typeface="Century Gothic"/>
                <a:ea typeface="Century Gothic"/>
                <a:cs typeface="Century Gothic"/>
                <a:sym typeface="Century Gothic"/>
              </a:defRPr>
            </a:lvl2pPr>
            <a:lvl3pPr marL="0" indent="914400" defTabSz="457206">
              <a:spcBef>
                <a:spcPts val="1000"/>
              </a:spcBef>
              <a:buSzTx/>
              <a:buFontTx/>
              <a:buNone/>
              <a:defRPr sz="1400">
                <a:solidFill>
                  <a:srgbClr val="FFFFFF"/>
                </a:solidFill>
                <a:latin typeface="Century Gothic"/>
                <a:ea typeface="Century Gothic"/>
                <a:cs typeface="Century Gothic"/>
                <a:sym typeface="Century Gothic"/>
              </a:defRPr>
            </a:lvl3pPr>
            <a:lvl4pPr marL="0" indent="1371600" defTabSz="457206">
              <a:spcBef>
                <a:spcPts val="1000"/>
              </a:spcBef>
              <a:buSzTx/>
              <a:buFontTx/>
              <a:buNone/>
              <a:defRPr sz="1400">
                <a:solidFill>
                  <a:srgbClr val="FFFFFF"/>
                </a:solidFill>
                <a:latin typeface="Century Gothic"/>
                <a:ea typeface="Century Gothic"/>
                <a:cs typeface="Century Gothic"/>
                <a:sym typeface="Century Gothic"/>
              </a:defRPr>
            </a:lvl4pPr>
            <a:lvl5pPr marL="0" indent="1828800" defTabSz="457206">
              <a:spcBef>
                <a:spcPts val="1000"/>
              </a:spcBef>
              <a:buSzTx/>
              <a:buFontTx/>
              <a:buNone/>
              <a:defRPr sz="14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88"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869850473"/>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Панорамная фотография с подписью">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95"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96"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97"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98"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499"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00"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01" name="Текст заголовка"/>
          <p:cNvSpPr txBox="1">
            <a:spLocks noGrp="1"/>
          </p:cNvSpPr>
          <p:nvPr>
            <p:ph type="title"/>
          </p:nvPr>
        </p:nvSpPr>
        <p:spPr>
          <a:xfrm>
            <a:off x="866443" y="4800586"/>
            <a:ext cx="6620968" cy="566739"/>
          </a:xfrm>
          <a:prstGeom prst="rect">
            <a:avLst/>
          </a:prstGeom>
        </p:spPr>
        <p:txBody>
          <a:bodyPr anchor="b"/>
          <a:lstStyle>
            <a:lvl1pPr algn="l" defTabSz="457206">
              <a:defRPr sz="2400">
                <a:solidFill>
                  <a:srgbClr val="EBEBEB"/>
                </a:solidFill>
                <a:latin typeface="Century Gothic"/>
                <a:ea typeface="Century Gothic"/>
                <a:cs typeface="Century Gothic"/>
                <a:sym typeface="Century Gothic"/>
              </a:defRPr>
            </a:lvl1pPr>
          </a:lstStyle>
          <a:p>
            <a:r>
              <a:t>Текст заголовка</a:t>
            </a:r>
          </a:p>
        </p:txBody>
      </p:sp>
      <p:sp>
        <p:nvSpPr>
          <p:cNvPr id="502" name="Picture Placeholder 2"/>
          <p:cNvSpPr>
            <a:spLocks noGrp="1"/>
          </p:cNvSpPr>
          <p:nvPr>
            <p:ph type="pic" sz="half" idx="21"/>
          </p:nvPr>
        </p:nvSpPr>
        <p:spPr>
          <a:xfrm>
            <a:off x="866441" y="685799"/>
            <a:ext cx="6620969" cy="3640668"/>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503" name="Уровень текста 1…"/>
          <p:cNvSpPr txBox="1">
            <a:spLocks noGrp="1"/>
          </p:cNvSpPr>
          <p:nvPr>
            <p:ph type="body" sz="quarter" idx="1"/>
          </p:nvPr>
        </p:nvSpPr>
        <p:spPr>
          <a:xfrm>
            <a:off x="866443" y="5367325"/>
            <a:ext cx="6620966" cy="493713"/>
          </a:xfrm>
          <a:prstGeom prst="rect">
            <a:avLst/>
          </a:prstGeom>
        </p:spPr>
        <p:txBody>
          <a:bodyPr/>
          <a:lstStyle>
            <a:lvl1pPr marL="0" indent="0" defTabSz="457206">
              <a:spcBef>
                <a:spcPts val="1000"/>
              </a:spcBef>
              <a:buSzTx/>
              <a:buFontTx/>
              <a:buNone/>
              <a:defRPr sz="1200">
                <a:solidFill>
                  <a:srgbClr val="FFFFFF"/>
                </a:solidFill>
                <a:latin typeface="Century Gothic"/>
                <a:ea typeface="Century Gothic"/>
                <a:cs typeface="Century Gothic"/>
                <a:sym typeface="Century Gothic"/>
              </a:defRPr>
            </a:lvl1pPr>
            <a:lvl2pPr marL="0" indent="457200" defTabSz="457206">
              <a:spcBef>
                <a:spcPts val="1000"/>
              </a:spcBef>
              <a:buSzTx/>
              <a:buFontTx/>
              <a:buNone/>
              <a:defRPr sz="1200">
                <a:solidFill>
                  <a:srgbClr val="FFFFFF"/>
                </a:solidFill>
                <a:latin typeface="Century Gothic"/>
                <a:ea typeface="Century Gothic"/>
                <a:cs typeface="Century Gothic"/>
                <a:sym typeface="Century Gothic"/>
              </a:defRPr>
            </a:lvl2pPr>
            <a:lvl3pPr marL="0" indent="914400" defTabSz="457206">
              <a:spcBef>
                <a:spcPts val="1000"/>
              </a:spcBef>
              <a:buSzTx/>
              <a:buFontTx/>
              <a:buNone/>
              <a:defRPr sz="1200">
                <a:solidFill>
                  <a:srgbClr val="FFFFFF"/>
                </a:solidFill>
                <a:latin typeface="Century Gothic"/>
                <a:ea typeface="Century Gothic"/>
                <a:cs typeface="Century Gothic"/>
                <a:sym typeface="Century Gothic"/>
              </a:defRPr>
            </a:lvl3pPr>
            <a:lvl4pPr marL="0" indent="1371600" defTabSz="457206">
              <a:spcBef>
                <a:spcPts val="1000"/>
              </a:spcBef>
              <a:buSzTx/>
              <a:buFontTx/>
              <a:buNone/>
              <a:defRPr sz="1200">
                <a:solidFill>
                  <a:srgbClr val="FFFFFF"/>
                </a:solidFill>
                <a:latin typeface="Century Gothic"/>
                <a:ea typeface="Century Gothic"/>
                <a:cs typeface="Century Gothic"/>
                <a:sym typeface="Century Gothic"/>
              </a:defRPr>
            </a:lvl4pPr>
            <a:lvl5pPr marL="0" indent="1828800" defTabSz="457206">
              <a:spcBef>
                <a:spcPts val="1000"/>
              </a:spcBef>
              <a:buSzTx/>
              <a:buFontTx/>
              <a:buNone/>
              <a:defRPr sz="12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04"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375545313"/>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Заголовок и подпись">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11"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2"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3"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4"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5"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6"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17" name="Текст заголовка"/>
          <p:cNvSpPr txBox="1">
            <a:spLocks noGrp="1"/>
          </p:cNvSpPr>
          <p:nvPr>
            <p:ph type="title"/>
          </p:nvPr>
        </p:nvSpPr>
        <p:spPr>
          <a:xfrm>
            <a:off x="866441" y="1447800"/>
            <a:ext cx="6620969" cy="1981200"/>
          </a:xfrm>
          <a:prstGeom prst="rect">
            <a:avLst/>
          </a:prstGeom>
        </p:spPr>
        <p:txBody>
          <a:bodyPr anchor="t"/>
          <a:lstStyle>
            <a:lvl1pPr algn="l" defTabSz="457206">
              <a:defRPr sz="4800">
                <a:solidFill>
                  <a:srgbClr val="EBEBEB"/>
                </a:solidFill>
                <a:latin typeface="Century Gothic"/>
                <a:ea typeface="Century Gothic"/>
                <a:cs typeface="Century Gothic"/>
                <a:sym typeface="Century Gothic"/>
              </a:defRPr>
            </a:lvl1pPr>
          </a:lstStyle>
          <a:p>
            <a:r>
              <a:t>Текст заголовка</a:t>
            </a:r>
          </a:p>
        </p:txBody>
      </p:sp>
      <p:sp>
        <p:nvSpPr>
          <p:cNvPr id="518" name="Уровень текста 1…"/>
          <p:cNvSpPr txBox="1">
            <a:spLocks noGrp="1"/>
          </p:cNvSpPr>
          <p:nvPr>
            <p:ph type="body" sz="half" idx="1"/>
          </p:nvPr>
        </p:nvSpPr>
        <p:spPr>
          <a:xfrm>
            <a:off x="866441" y="3657600"/>
            <a:ext cx="6620969" cy="2362200"/>
          </a:xfrm>
          <a:prstGeom prst="rect">
            <a:avLst/>
          </a:prstGeom>
        </p:spPr>
        <p:txBody>
          <a:bodyPr anchor="ctr"/>
          <a:lstStyle>
            <a:lvl1pPr marL="0" indent="0" defTabSz="457206">
              <a:spcBef>
                <a:spcPts val="1000"/>
              </a:spcBef>
              <a:buSzTx/>
              <a:buFontTx/>
              <a:buNone/>
              <a:defRPr sz="1800">
                <a:solidFill>
                  <a:srgbClr val="FFFFFF"/>
                </a:solidFill>
                <a:latin typeface="Century Gothic"/>
                <a:ea typeface="Century Gothic"/>
                <a:cs typeface="Century Gothic"/>
                <a:sym typeface="Century Gothic"/>
              </a:defRPr>
            </a:lvl1pPr>
            <a:lvl2pPr marL="0" indent="457200" defTabSz="457206">
              <a:spcBef>
                <a:spcPts val="1000"/>
              </a:spcBef>
              <a:buSzTx/>
              <a:buFontTx/>
              <a:buNone/>
              <a:defRPr sz="1800">
                <a:solidFill>
                  <a:srgbClr val="FFFFFF"/>
                </a:solidFill>
                <a:latin typeface="Century Gothic"/>
                <a:ea typeface="Century Gothic"/>
                <a:cs typeface="Century Gothic"/>
                <a:sym typeface="Century Gothic"/>
              </a:defRPr>
            </a:lvl2pPr>
            <a:lvl3pPr marL="0" indent="914400" defTabSz="457206">
              <a:spcBef>
                <a:spcPts val="1000"/>
              </a:spcBef>
              <a:buSzTx/>
              <a:buFontTx/>
              <a:buNone/>
              <a:defRPr sz="1800">
                <a:solidFill>
                  <a:srgbClr val="FFFFFF"/>
                </a:solidFill>
                <a:latin typeface="Century Gothic"/>
                <a:ea typeface="Century Gothic"/>
                <a:cs typeface="Century Gothic"/>
                <a:sym typeface="Century Gothic"/>
              </a:defRPr>
            </a:lvl3pPr>
            <a:lvl4pPr marL="0" indent="1371600" defTabSz="457206">
              <a:spcBef>
                <a:spcPts val="1000"/>
              </a:spcBef>
              <a:buSzTx/>
              <a:buFontTx/>
              <a:buNone/>
              <a:defRPr sz="1800">
                <a:solidFill>
                  <a:srgbClr val="FFFFFF"/>
                </a:solidFill>
                <a:latin typeface="Century Gothic"/>
                <a:ea typeface="Century Gothic"/>
                <a:cs typeface="Century Gothic"/>
                <a:sym typeface="Century Gothic"/>
              </a:defRPr>
            </a:lvl4pPr>
            <a:lvl5pPr marL="0" indent="1828800" defTabSz="457206">
              <a:spcBef>
                <a:spcPts val="1000"/>
              </a:spcBef>
              <a:buSzTx/>
              <a:buFontTx/>
              <a:buNone/>
              <a:defRPr sz="1800">
                <a:solidFill>
                  <a:srgbClr val="FFFFFF"/>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19"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3619935884"/>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Цитата с подписью">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26"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27"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28"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29"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30"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31"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32" name="Текст заголовка"/>
          <p:cNvSpPr txBox="1">
            <a:spLocks noGrp="1"/>
          </p:cNvSpPr>
          <p:nvPr>
            <p:ph type="title"/>
          </p:nvPr>
        </p:nvSpPr>
        <p:spPr>
          <a:xfrm>
            <a:off x="1181408" y="1447800"/>
            <a:ext cx="6001050" cy="2323375"/>
          </a:xfrm>
          <a:prstGeom prst="rect">
            <a:avLst/>
          </a:prstGeom>
        </p:spPr>
        <p:txBody>
          <a:bodyPr anchor="t"/>
          <a:lstStyle>
            <a:lvl1pPr algn="l" defTabSz="457206">
              <a:defRPr sz="4800">
                <a:solidFill>
                  <a:srgbClr val="EBEBEB"/>
                </a:solidFill>
                <a:latin typeface="Century Gothic"/>
                <a:ea typeface="Century Gothic"/>
                <a:cs typeface="Century Gothic"/>
                <a:sym typeface="Century Gothic"/>
              </a:defRPr>
            </a:lvl1pPr>
          </a:lstStyle>
          <a:p>
            <a:r>
              <a:t>Текст заголовка</a:t>
            </a:r>
          </a:p>
        </p:txBody>
      </p:sp>
      <p:sp>
        <p:nvSpPr>
          <p:cNvPr id="533" name="Уровень текста 1…"/>
          <p:cNvSpPr txBox="1">
            <a:spLocks noGrp="1"/>
          </p:cNvSpPr>
          <p:nvPr>
            <p:ph type="body" sz="quarter" idx="1"/>
          </p:nvPr>
        </p:nvSpPr>
        <p:spPr>
          <a:xfrm>
            <a:off x="1448177" y="3771174"/>
            <a:ext cx="5461159" cy="342175"/>
          </a:xfrm>
          <a:prstGeom prst="rect">
            <a:avLst/>
          </a:prstGeom>
        </p:spPr>
        <p:txBody>
          <a:bodyPr/>
          <a:lstStyle>
            <a:lvl1pPr marL="0" indent="0" defTabSz="457206">
              <a:spcBef>
                <a:spcPts val="1000"/>
              </a:spcBef>
              <a:buSzTx/>
              <a:buFontTx/>
              <a:buNone/>
              <a:defRPr sz="1400" cap="small">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1400" cap="small">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1400" cap="small">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1400" cap="small">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1400" cap="small">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34" name="Text Placeholder 3"/>
          <p:cNvSpPr>
            <a:spLocks noGrp="1"/>
          </p:cNvSpPr>
          <p:nvPr>
            <p:ph type="body" sz="quarter" idx="21"/>
          </p:nvPr>
        </p:nvSpPr>
        <p:spPr>
          <a:xfrm>
            <a:off x="866441" y="4350656"/>
            <a:ext cx="6620969" cy="1676401"/>
          </a:xfrm>
          <a:prstGeom prst="rect">
            <a:avLst/>
          </a:prstGeom>
        </p:spPr>
        <p:txBody>
          <a:bodyPr anchor="ctr"/>
          <a:lstStyle/>
          <a:p>
            <a:pPr marL="0" indent="0" defTabSz="457206">
              <a:spcBef>
                <a:spcPts val="1000"/>
              </a:spcBef>
              <a:buSzTx/>
              <a:buFontTx/>
              <a:buNone/>
              <a:defRPr sz="1800">
                <a:solidFill>
                  <a:srgbClr val="FFFFFF"/>
                </a:solidFill>
                <a:latin typeface="Century Gothic"/>
                <a:ea typeface="Century Gothic"/>
                <a:cs typeface="Century Gothic"/>
                <a:sym typeface="Century Gothic"/>
              </a:defRPr>
            </a:pPr>
            <a:endParaRPr/>
          </a:p>
        </p:txBody>
      </p:sp>
      <p:sp>
        <p:nvSpPr>
          <p:cNvPr id="535" name="TextBox 11"/>
          <p:cNvSpPr txBox="1"/>
          <p:nvPr/>
        </p:nvSpPr>
        <p:spPr>
          <a:xfrm>
            <a:off x="719616" y="971253"/>
            <a:ext cx="510152" cy="18187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2200">
                <a:solidFill>
                  <a:srgbClr val="8AD0D6"/>
                </a:solidFill>
                <a:latin typeface="Arial"/>
                <a:ea typeface="Arial"/>
                <a:cs typeface="Arial"/>
                <a:sym typeface="Arial"/>
              </a:defRPr>
            </a:lvl1pPr>
          </a:lstStyle>
          <a:p>
            <a:r>
              <a:t>“</a:t>
            </a:r>
          </a:p>
        </p:txBody>
      </p:sp>
      <p:sp>
        <p:nvSpPr>
          <p:cNvPr id="536" name="TextBox 14"/>
          <p:cNvSpPr txBox="1"/>
          <p:nvPr/>
        </p:nvSpPr>
        <p:spPr>
          <a:xfrm>
            <a:off x="7045409" y="2613786"/>
            <a:ext cx="510152" cy="18187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2200">
                <a:solidFill>
                  <a:srgbClr val="8AD0D6"/>
                </a:solidFill>
                <a:latin typeface="Arial"/>
                <a:ea typeface="Arial"/>
                <a:cs typeface="Arial"/>
                <a:sym typeface="Arial"/>
              </a:defRPr>
            </a:lvl1pPr>
          </a:lstStyle>
          <a:p>
            <a:r>
              <a:t>”</a:t>
            </a:r>
          </a:p>
        </p:txBody>
      </p:sp>
      <p:sp>
        <p:nvSpPr>
          <p:cNvPr id="537"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2978628571"/>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Карточка имени">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44"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5"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6"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7"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8"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49"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50" name="Текст заголовка"/>
          <p:cNvSpPr txBox="1">
            <a:spLocks noGrp="1"/>
          </p:cNvSpPr>
          <p:nvPr>
            <p:ph type="title"/>
          </p:nvPr>
        </p:nvSpPr>
        <p:spPr>
          <a:xfrm>
            <a:off x="866441" y="3124200"/>
            <a:ext cx="6620969" cy="1653181"/>
          </a:xfrm>
          <a:prstGeom prst="rect">
            <a:avLst/>
          </a:prstGeom>
        </p:spPr>
        <p:txBody>
          <a:bodyPr anchor="b"/>
          <a:lstStyle>
            <a:lvl1pPr algn="l" defTabSz="457206">
              <a:defRPr sz="4000">
                <a:solidFill>
                  <a:srgbClr val="EBEBEB"/>
                </a:solidFill>
                <a:latin typeface="Century Gothic"/>
                <a:ea typeface="Century Gothic"/>
                <a:cs typeface="Century Gothic"/>
                <a:sym typeface="Century Gothic"/>
              </a:defRPr>
            </a:lvl1pPr>
          </a:lstStyle>
          <a:p>
            <a:r>
              <a:t>Текст заголовка</a:t>
            </a:r>
          </a:p>
        </p:txBody>
      </p:sp>
      <p:sp>
        <p:nvSpPr>
          <p:cNvPr id="551" name="Уровень текста 1…"/>
          <p:cNvSpPr txBox="1">
            <a:spLocks noGrp="1"/>
          </p:cNvSpPr>
          <p:nvPr>
            <p:ph type="body" sz="quarter" idx="1"/>
          </p:nvPr>
        </p:nvSpPr>
        <p:spPr>
          <a:xfrm>
            <a:off x="866441" y="4777380"/>
            <a:ext cx="6620969" cy="860401"/>
          </a:xfrm>
          <a:prstGeom prst="rect">
            <a:avLst/>
          </a:prstGeom>
        </p:spPr>
        <p:txBody>
          <a:bodyPr/>
          <a:lstStyle>
            <a:lvl1pPr marL="0" indent="0" defTabSz="457206">
              <a:spcBef>
                <a:spcPts val="1000"/>
              </a:spcBef>
              <a:buSzTx/>
              <a:buFontTx/>
              <a:buNone/>
              <a:defRPr sz="2000">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000">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000">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000">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000">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52"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3729658939"/>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Три колонки">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59"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0"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1"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2"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3"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4"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65"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566" name="Уровень текста 1…"/>
          <p:cNvSpPr txBox="1">
            <a:spLocks noGrp="1"/>
          </p:cNvSpPr>
          <p:nvPr>
            <p:ph type="body" sz="quarter" idx="1"/>
          </p:nvPr>
        </p:nvSpPr>
        <p:spPr>
          <a:xfrm>
            <a:off x="474834" y="1981200"/>
            <a:ext cx="2210725" cy="576263"/>
          </a:xfrm>
          <a:prstGeom prst="rect">
            <a:avLst/>
          </a:prstGeom>
        </p:spPr>
        <p:txBody>
          <a:bodyPr anchor="b"/>
          <a:lstStyle>
            <a:lvl1pPr marL="0" indent="0" defTabSz="457206">
              <a:spcBef>
                <a:spcPts val="1000"/>
              </a:spcBef>
              <a:buSzTx/>
              <a:buFontTx/>
              <a:buNone/>
              <a:defRPr sz="2400">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400">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400">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400">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400">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67" name="Text Placeholder 3"/>
          <p:cNvSpPr>
            <a:spLocks noGrp="1"/>
          </p:cNvSpPr>
          <p:nvPr>
            <p:ph type="body" sz="quarter" idx="21"/>
          </p:nvPr>
        </p:nvSpPr>
        <p:spPr>
          <a:xfrm>
            <a:off x="489475" y="2667000"/>
            <a:ext cx="2196084" cy="3589338"/>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68" name="Text Placeholder 4"/>
          <p:cNvSpPr>
            <a:spLocks noGrp="1"/>
          </p:cNvSpPr>
          <p:nvPr>
            <p:ph type="body" sz="quarter" idx="22"/>
          </p:nvPr>
        </p:nvSpPr>
        <p:spPr>
          <a:xfrm>
            <a:off x="2913503" y="1981200"/>
            <a:ext cx="2202755"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569" name="Text Placeholder 3"/>
          <p:cNvSpPr>
            <a:spLocks noGrp="1"/>
          </p:cNvSpPr>
          <p:nvPr>
            <p:ph type="body" sz="quarter" idx="23"/>
          </p:nvPr>
        </p:nvSpPr>
        <p:spPr>
          <a:xfrm>
            <a:off x="2905586" y="2667000"/>
            <a:ext cx="2210672" cy="3589338"/>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70" name="Text Placeholder 4"/>
          <p:cNvSpPr>
            <a:spLocks noGrp="1"/>
          </p:cNvSpPr>
          <p:nvPr>
            <p:ph type="body" sz="quarter" idx="24"/>
          </p:nvPr>
        </p:nvSpPr>
        <p:spPr>
          <a:xfrm>
            <a:off x="5344917" y="1981200"/>
            <a:ext cx="2199659"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571" name="Text Placeholder 3"/>
          <p:cNvSpPr>
            <a:spLocks noGrp="1"/>
          </p:cNvSpPr>
          <p:nvPr>
            <p:ph type="body" sz="quarter" idx="25"/>
          </p:nvPr>
        </p:nvSpPr>
        <p:spPr>
          <a:xfrm>
            <a:off x="5344917" y="2667000"/>
            <a:ext cx="2199659" cy="3589338"/>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72" name="Straight Connector 16"/>
          <p:cNvSpPr/>
          <p:nvPr/>
        </p:nvSpPr>
        <p:spPr>
          <a:xfrm flipH="1">
            <a:off x="2795334" y="2133600"/>
            <a:ext cx="1" cy="3962400"/>
          </a:xfrm>
          <a:prstGeom prst="line">
            <a:avLst/>
          </a:prstGeom>
          <a:ln w="12700" cap="rnd">
            <a:solidFill>
              <a:srgbClr val="8AD0D6">
                <a:alpha val="40000"/>
              </a:srgbClr>
            </a:solidFill>
          </a:ln>
        </p:spPr>
        <p:txBody>
          <a:bodyPr lIns="45719" rIns="45719"/>
          <a:lstStyle/>
          <a:p>
            <a:endParaRPr>
              <a:latin typeface="Calibri"/>
              <a:cs typeface="Calibri"/>
            </a:endParaRPr>
          </a:p>
        </p:txBody>
      </p:sp>
      <p:sp>
        <p:nvSpPr>
          <p:cNvPr id="573" name="Straight Connector 17"/>
          <p:cNvSpPr/>
          <p:nvPr/>
        </p:nvSpPr>
        <p:spPr>
          <a:xfrm flipH="1">
            <a:off x="5223030" y="2133600"/>
            <a:ext cx="1" cy="3966882"/>
          </a:xfrm>
          <a:prstGeom prst="line">
            <a:avLst/>
          </a:prstGeom>
          <a:ln w="12700" cap="rnd">
            <a:solidFill>
              <a:srgbClr val="8AD0D6">
                <a:alpha val="40000"/>
              </a:srgbClr>
            </a:solidFill>
          </a:ln>
        </p:spPr>
        <p:txBody>
          <a:bodyPr lIns="45719" rIns="45719"/>
          <a:lstStyle/>
          <a:p>
            <a:endParaRPr>
              <a:latin typeface="Calibri"/>
              <a:cs typeface="Calibri"/>
            </a:endParaRPr>
          </a:p>
        </p:txBody>
      </p:sp>
      <p:sp>
        <p:nvSpPr>
          <p:cNvPr id="574"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4468328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Рисунок с подписью">
    <p:spTree>
      <p:nvGrpSpPr>
        <p:cNvPr id="1" name=""/>
        <p:cNvGrpSpPr/>
        <p:nvPr/>
      </p:nvGrpSpPr>
      <p:grpSpPr>
        <a:xfrm>
          <a:off x="0" y="0"/>
          <a:ext cx="0" cy="0"/>
          <a:chOff x="0" y="0"/>
          <a:chExt cx="0" cy="0"/>
        </a:xfrm>
      </p:grpSpPr>
      <p:sp>
        <p:nvSpPr>
          <p:cNvPr id="64" name="Текст заголовка"/>
          <p:cNvSpPr txBox="1">
            <a:spLocks noGrp="1"/>
          </p:cNvSpPr>
          <p:nvPr>
            <p:ph type="title"/>
          </p:nvPr>
        </p:nvSpPr>
        <p:spPr>
          <a:xfrm>
            <a:off x="1792288" y="4800600"/>
            <a:ext cx="5486402" cy="566738"/>
          </a:xfrm>
          <a:prstGeom prst="rect">
            <a:avLst/>
          </a:prstGeom>
        </p:spPr>
        <p:txBody>
          <a:bodyPr anchor="b"/>
          <a:lstStyle>
            <a:lvl1pPr algn="l">
              <a:defRPr sz="2000" b="1"/>
            </a:lvl1pPr>
          </a:lstStyle>
          <a:p>
            <a:r>
              <a:t>Текст заголовка</a:t>
            </a:r>
          </a:p>
        </p:txBody>
      </p:sp>
      <p:sp>
        <p:nvSpPr>
          <p:cNvPr id="65" name="Рисунок 2"/>
          <p:cNvSpPr>
            <a:spLocks noGrp="1"/>
          </p:cNvSpPr>
          <p:nvPr>
            <p:ph type="pic" sz="half" idx="21"/>
          </p:nvPr>
        </p:nvSpPr>
        <p:spPr>
          <a:xfrm>
            <a:off x="1792288" y="612775"/>
            <a:ext cx="5486402" cy="4114800"/>
          </a:xfrm>
          <a:prstGeom prst="rect">
            <a:avLst/>
          </a:prstGeom>
        </p:spPr>
        <p:txBody>
          <a:bodyPr lIns="91439" tIns="45719" rIns="91439" bIns="45719">
            <a:noAutofit/>
          </a:bodyPr>
          <a:lstStyle/>
          <a:p>
            <a:endParaRPr/>
          </a:p>
        </p:txBody>
      </p:sp>
      <p:sp>
        <p:nvSpPr>
          <p:cNvPr id="66" name="Уровень текста 1…"/>
          <p:cNvSpPr txBox="1">
            <a:spLocks noGrp="1"/>
          </p:cNvSpPr>
          <p:nvPr>
            <p:ph type="body" sz="quarter"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Столбец с тремя рисунками">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81" name="Oval 21"/>
          <p:cNvSpPr/>
          <p:nvPr/>
        </p:nvSpPr>
        <p:spPr>
          <a:xfrm>
            <a:off x="6299432" y="1676400"/>
            <a:ext cx="2819401" cy="2819400"/>
          </a:xfrm>
          <a:prstGeom prst="ellipse">
            <a:avLst/>
          </a:prstGeom>
          <a:gradFill>
            <a:gsLst>
              <a:gs pos="0">
                <a:srgbClr val="50B9C1">
                  <a:alpha val="7000"/>
                </a:srgbClr>
              </a:gs>
              <a:gs pos="36000">
                <a:srgbClr val="50B9C1">
                  <a:alpha val="6000"/>
                </a:srgbClr>
              </a:gs>
              <a:gs pos="69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2" name="Oval 22"/>
          <p:cNvSpPr/>
          <p:nvPr/>
        </p:nvSpPr>
        <p:spPr>
          <a:xfrm>
            <a:off x="5689832" y="-457200"/>
            <a:ext cx="1600201" cy="1600200"/>
          </a:xfrm>
          <a:prstGeom prst="ellipse">
            <a:avLst/>
          </a:prstGeom>
          <a:gradFill>
            <a:gsLst>
              <a:gs pos="0">
                <a:srgbClr val="50B9C1">
                  <a:alpha val="14000"/>
                </a:srgbClr>
              </a:gs>
              <a:gs pos="36000">
                <a:srgbClr val="50B9C1">
                  <a:alpha val="7000"/>
                </a:srgbClr>
              </a:gs>
              <a:gs pos="73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3" name="Oval 23"/>
          <p:cNvSpPr/>
          <p:nvPr/>
        </p:nvSpPr>
        <p:spPr>
          <a:xfrm>
            <a:off x="6299432" y="6096000"/>
            <a:ext cx="990601" cy="990600"/>
          </a:xfrm>
          <a:prstGeom prst="ellipse">
            <a:avLst/>
          </a:prstGeom>
          <a:gradFill>
            <a:gsLst>
              <a:gs pos="0">
                <a:srgbClr val="50B9C1">
                  <a:alpha val="9000"/>
                </a:srgbClr>
              </a:gs>
              <a:gs pos="36000">
                <a:srgbClr val="50B9C1">
                  <a:alpha val="5000"/>
                </a:srgbClr>
              </a:gs>
              <a:gs pos="66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4" name="Oval 19"/>
          <p:cNvSpPr/>
          <p:nvPr/>
        </p:nvSpPr>
        <p:spPr>
          <a:xfrm>
            <a:off x="-153988" y="2667000"/>
            <a:ext cx="4191001" cy="4191000"/>
          </a:xfrm>
          <a:prstGeom prst="ellipse">
            <a:avLst/>
          </a:prstGeom>
          <a:gradFill>
            <a:gsLst>
              <a:gs pos="0">
                <a:srgbClr val="50B9C1">
                  <a:alpha val="11000"/>
                </a:srgbClr>
              </a:gs>
              <a:gs pos="36000">
                <a:srgbClr val="50B9C1">
                  <a:alpha val="10000"/>
                </a:srgbClr>
              </a:gs>
              <a:gs pos="75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5" name="Oval 20"/>
          <p:cNvSpPr/>
          <p:nvPr/>
        </p:nvSpPr>
        <p:spPr>
          <a:xfrm>
            <a:off x="-839788" y="2895600"/>
            <a:ext cx="2362201" cy="2362200"/>
          </a:xfrm>
          <a:prstGeom prst="ellipse">
            <a:avLst/>
          </a:prstGeom>
          <a:gradFill>
            <a:gsLst>
              <a:gs pos="0">
                <a:srgbClr val="50B9C1">
                  <a:alpha val="8000"/>
                </a:srgbClr>
              </a:gs>
              <a:gs pos="36000">
                <a:srgbClr val="50B9C1">
                  <a:alpha val="8000"/>
                </a:srgbClr>
              </a:gs>
              <a:gs pos="72000">
                <a:srgbClr val="50B9C1">
                  <a:alpha val="0"/>
                </a:srgbClr>
              </a:gs>
            </a:gsLst>
            <a:path path="circle">
              <a:fillToRect l="37721" t="-19636" r="62278" b="119636"/>
            </a:path>
          </a:gradFill>
          <a:ln w="12700">
            <a:miter lim="400000"/>
          </a:ln>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6" name="Rectangle 18"/>
          <p:cNvSpPr/>
          <p:nvPr/>
        </p:nvSpPr>
        <p:spPr>
          <a:xfrm>
            <a:off x="7745644" y="0"/>
            <a:ext cx="685801" cy="1099458"/>
          </a:xfrm>
          <a:prstGeom prst="rect">
            <a:avLst/>
          </a:prstGeom>
          <a:solidFill>
            <a:srgbClr val="B01513"/>
          </a:solidFill>
          <a:ln w="12700">
            <a:miter lim="400000"/>
          </a:ln>
          <a:effectLst>
            <a:outerShdw blurRad="38100" dist="25400" dir="5400000" rotWithShape="0">
              <a:srgbClr val="000000">
                <a:alpha val="45000"/>
              </a:srgbClr>
            </a:outerShdw>
          </a:effectLst>
        </p:spPr>
        <p:txBody>
          <a:bodyPr lIns="45719" rIns="45719"/>
          <a:lstStyle/>
          <a:p>
            <a:pPr>
              <a:defRPr>
                <a:solidFill>
                  <a:srgbClr val="FFFFFF"/>
                </a:solidFill>
                <a:latin typeface="Century Gothic"/>
                <a:ea typeface="Century Gothic"/>
                <a:cs typeface="Century Gothic"/>
                <a:sym typeface="Century Gothic"/>
              </a:defRPr>
            </a:pPr>
            <a:endParaRPr>
              <a:solidFill>
                <a:srgbClr val="FFFFFF"/>
              </a:solidFill>
              <a:latin typeface="Century Gothic"/>
              <a:ea typeface="Century Gothic"/>
              <a:cs typeface="Century Gothic"/>
              <a:sym typeface="Century Gothic"/>
            </a:endParaRPr>
          </a:p>
        </p:txBody>
      </p:sp>
      <p:sp>
        <p:nvSpPr>
          <p:cNvPr id="587" name="Текст заголовка"/>
          <p:cNvSpPr txBox="1">
            <a:spLocks noGrp="1"/>
          </p:cNvSpPr>
          <p:nvPr>
            <p:ph type="title"/>
          </p:nvPr>
        </p:nvSpPr>
        <p:spPr>
          <a:xfrm>
            <a:off x="484709" y="452718"/>
            <a:ext cx="7055382" cy="1400531"/>
          </a:xfrm>
          <a:prstGeom prst="rect">
            <a:avLst/>
          </a:prstGeom>
        </p:spPr>
        <p:txBody>
          <a:bodyPr anchor="t"/>
          <a:lstStyle>
            <a:lvl1pPr algn="l" defTabSz="457206">
              <a:defRPr sz="4200">
                <a:solidFill>
                  <a:srgbClr val="EBEBEB"/>
                </a:solidFill>
                <a:latin typeface="Century Gothic"/>
                <a:ea typeface="Century Gothic"/>
                <a:cs typeface="Century Gothic"/>
                <a:sym typeface="Century Gothic"/>
              </a:defRPr>
            </a:lvl1pPr>
          </a:lstStyle>
          <a:p>
            <a:r>
              <a:t>Текст заголовка</a:t>
            </a:r>
          </a:p>
        </p:txBody>
      </p:sp>
      <p:sp>
        <p:nvSpPr>
          <p:cNvPr id="588" name="Уровень текста 1…"/>
          <p:cNvSpPr txBox="1">
            <a:spLocks noGrp="1"/>
          </p:cNvSpPr>
          <p:nvPr>
            <p:ph type="body" sz="quarter" idx="1"/>
          </p:nvPr>
        </p:nvSpPr>
        <p:spPr>
          <a:xfrm>
            <a:off x="489475" y="4250949"/>
            <a:ext cx="2205613" cy="576263"/>
          </a:xfrm>
          <a:prstGeom prst="rect">
            <a:avLst/>
          </a:prstGeom>
        </p:spPr>
        <p:txBody>
          <a:bodyPr anchor="b"/>
          <a:lstStyle>
            <a:lvl1pPr marL="0" indent="0" defTabSz="457206">
              <a:spcBef>
                <a:spcPts val="1000"/>
              </a:spcBef>
              <a:buSzTx/>
              <a:buFontTx/>
              <a:buNone/>
              <a:defRPr sz="2400">
                <a:solidFill>
                  <a:srgbClr val="8AD0D6"/>
                </a:solidFill>
                <a:latin typeface="Century Gothic"/>
                <a:ea typeface="Century Gothic"/>
                <a:cs typeface="Century Gothic"/>
                <a:sym typeface="Century Gothic"/>
              </a:defRPr>
            </a:lvl1pPr>
            <a:lvl2pPr marL="0" indent="457200" defTabSz="457206">
              <a:spcBef>
                <a:spcPts val="1000"/>
              </a:spcBef>
              <a:buSzTx/>
              <a:buFontTx/>
              <a:buNone/>
              <a:defRPr sz="2400">
                <a:solidFill>
                  <a:srgbClr val="8AD0D6"/>
                </a:solidFill>
                <a:latin typeface="Century Gothic"/>
                <a:ea typeface="Century Gothic"/>
                <a:cs typeface="Century Gothic"/>
                <a:sym typeface="Century Gothic"/>
              </a:defRPr>
            </a:lvl2pPr>
            <a:lvl3pPr marL="0" indent="914400" defTabSz="457206">
              <a:spcBef>
                <a:spcPts val="1000"/>
              </a:spcBef>
              <a:buSzTx/>
              <a:buFontTx/>
              <a:buNone/>
              <a:defRPr sz="2400">
                <a:solidFill>
                  <a:srgbClr val="8AD0D6"/>
                </a:solidFill>
                <a:latin typeface="Century Gothic"/>
                <a:ea typeface="Century Gothic"/>
                <a:cs typeface="Century Gothic"/>
                <a:sym typeface="Century Gothic"/>
              </a:defRPr>
            </a:lvl3pPr>
            <a:lvl4pPr marL="0" indent="1371600" defTabSz="457206">
              <a:spcBef>
                <a:spcPts val="1000"/>
              </a:spcBef>
              <a:buSzTx/>
              <a:buFontTx/>
              <a:buNone/>
              <a:defRPr sz="2400">
                <a:solidFill>
                  <a:srgbClr val="8AD0D6"/>
                </a:solidFill>
                <a:latin typeface="Century Gothic"/>
                <a:ea typeface="Century Gothic"/>
                <a:cs typeface="Century Gothic"/>
                <a:sym typeface="Century Gothic"/>
              </a:defRPr>
            </a:lvl4pPr>
            <a:lvl5pPr marL="0" indent="1828800" defTabSz="457206">
              <a:spcBef>
                <a:spcPts val="1000"/>
              </a:spcBef>
              <a:buSzTx/>
              <a:buFontTx/>
              <a:buNone/>
              <a:defRPr sz="2400">
                <a:solidFill>
                  <a:srgbClr val="8AD0D6"/>
                </a:solidFill>
                <a:latin typeface="Century Gothic"/>
                <a:ea typeface="Century Gothic"/>
                <a:cs typeface="Century Gothic"/>
                <a:sym typeface="Century Gothic"/>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89" name="Picture Placeholder 2"/>
          <p:cNvSpPr>
            <a:spLocks noGrp="1"/>
          </p:cNvSpPr>
          <p:nvPr>
            <p:ph type="pic" sz="quarter" idx="21"/>
          </p:nvPr>
        </p:nvSpPr>
        <p:spPr>
          <a:xfrm>
            <a:off x="489474" y="2209800"/>
            <a:ext cx="2205614" cy="1524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590" name="Text Placeholder 3"/>
          <p:cNvSpPr>
            <a:spLocks noGrp="1"/>
          </p:cNvSpPr>
          <p:nvPr>
            <p:ph type="body" sz="quarter" idx="22"/>
          </p:nvPr>
        </p:nvSpPr>
        <p:spPr>
          <a:xfrm>
            <a:off x="489474" y="4827211"/>
            <a:ext cx="2205614" cy="659190"/>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91" name="Text Placeholder 4"/>
          <p:cNvSpPr>
            <a:spLocks noGrp="1"/>
          </p:cNvSpPr>
          <p:nvPr>
            <p:ph type="body" sz="quarter" idx="23"/>
          </p:nvPr>
        </p:nvSpPr>
        <p:spPr>
          <a:xfrm>
            <a:off x="2917792" y="4250949"/>
            <a:ext cx="2198467"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592" name="Picture Placeholder 2"/>
          <p:cNvSpPr>
            <a:spLocks noGrp="1"/>
          </p:cNvSpPr>
          <p:nvPr>
            <p:ph type="pic" sz="quarter" idx="24"/>
          </p:nvPr>
        </p:nvSpPr>
        <p:spPr>
          <a:xfrm>
            <a:off x="2917791" y="2209800"/>
            <a:ext cx="2198467" cy="1524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593" name="Text Placeholder 3"/>
          <p:cNvSpPr>
            <a:spLocks noGrp="1"/>
          </p:cNvSpPr>
          <p:nvPr>
            <p:ph type="body" sz="quarter" idx="25"/>
          </p:nvPr>
        </p:nvSpPr>
        <p:spPr>
          <a:xfrm>
            <a:off x="2916776" y="4827211"/>
            <a:ext cx="2201379" cy="659190"/>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94" name="Text Placeholder 4"/>
          <p:cNvSpPr>
            <a:spLocks noGrp="1"/>
          </p:cNvSpPr>
          <p:nvPr>
            <p:ph type="body" sz="quarter" idx="26"/>
          </p:nvPr>
        </p:nvSpPr>
        <p:spPr>
          <a:xfrm>
            <a:off x="5344917" y="4250949"/>
            <a:ext cx="2199659" cy="576263"/>
          </a:xfrm>
          <a:prstGeom prst="rect">
            <a:avLst/>
          </a:prstGeom>
        </p:spPr>
        <p:txBody>
          <a:bodyPr anchor="b"/>
          <a:lstStyle/>
          <a:p>
            <a:pPr marL="0" indent="0" defTabSz="457206">
              <a:spcBef>
                <a:spcPts val="1000"/>
              </a:spcBef>
              <a:buSzTx/>
              <a:buFontTx/>
              <a:buNone/>
              <a:defRPr sz="2400">
                <a:solidFill>
                  <a:srgbClr val="8AD0D6"/>
                </a:solidFill>
                <a:latin typeface="Century Gothic"/>
                <a:ea typeface="Century Gothic"/>
                <a:cs typeface="Century Gothic"/>
                <a:sym typeface="Century Gothic"/>
              </a:defRPr>
            </a:pPr>
            <a:endParaRPr/>
          </a:p>
        </p:txBody>
      </p:sp>
      <p:sp>
        <p:nvSpPr>
          <p:cNvPr id="595" name="Picture Placeholder 2"/>
          <p:cNvSpPr>
            <a:spLocks noGrp="1"/>
          </p:cNvSpPr>
          <p:nvPr>
            <p:ph type="pic" sz="quarter" idx="27"/>
          </p:nvPr>
        </p:nvSpPr>
        <p:spPr>
          <a:xfrm>
            <a:off x="5344916" y="2209800"/>
            <a:ext cx="2199658" cy="1524000"/>
          </a:xfrm>
          <a:prstGeom prst="rect">
            <a:avLst/>
          </a:prstGeom>
          <a:effectLst>
            <a:outerShdw blurRad="50800" dist="50800" dir="5400000" rotWithShape="0">
              <a:srgbClr val="000000">
                <a:alpha val="43000"/>
              </a:srgbClr>
            </a:outerShdw>
          </a:effectLst>
        </p:spPr>
        <p:txBody>
          <a:bodyPr lIns="91439" rIns="91439">
            <a:noAutofit/>
          </a:bodyPr>
          <a:lstStyle/>
          <a:p>
            <a:endParaRPr/>
          </a:p>
        </p:txBody>
      </p:sp>
      <p:sp>
        <p:nvSpPr>
          <p:cNvPr id="596" name="Text Placeholder 3"/>
          <p:cNvSpPr>
            <a:spLocks noGrp="1"/>
          </p:cNvSpPr>
          <p:nvPr>
            <p:ph type="body" sz="quarter" idx="28"/>
          </p:nvPr>
        </p:nvSpPr>
        <p:spPr>
          <a:xfrm>
            <a:off x="5344824" y="4827208"/>
            <a:ext cx="2202572" cy="659190"/>
          </a:xfrm>
          <a:prstGeom prst="rect">
            <a:avLst/>
          </a:prstGeom>
        </p:spPr>
        <p:txBody>
          <a:bodyPr/>
          <a:lstStyle/>
          <a:p>
            <a:pPr marL="0" indent="0" defTabSz="457206">
              <a:spcBef>
                <a:spcPts val="1000"/>
              </a:spcBef>
              <a:buSzTx/>
              <a:buFontTx/>
              <a:buNone/>
              <a:defRPr sz="1400">
                <a:solidFill>
                  <a:srgbClr val="FFFFFF"/>
                </a:solidFill>
                <a:latin typeface="Century Gothic"/>
                <a:ea typeface="Century Gothic"/>
                <a:cs typeface="Century Gothic"/>
                <a:sym typeface="Century Gothic"/>
              </a:defRPr>
            </a:pPr>
            <a:endParaRPr/>
          </a:p>
        </p:txBody>
      </p:sp>
      <p:sp>
        <p:nvSpPr>
          <p:cNvPr id="597" name="Straight Connector 18"/>
          <p:cNvSpPr/>
          <p:nvPr/>
        </p:nvSpPr>
        <p:spPr>
          <a:xfrm flipH="1">
            <a:off x="2795334" y="2133600"/>
            <a:ext cx="1" cy="3962400"/>
          </a:xfrm>
          <a:prstGeom prst="line">
            <a:avLst/>
          </a:prstGeom>
          <a:ln w="12700" cap="rnd">
            <a:solidFill>
              <a:srgbClr val="8AD0D6">
                <a:alpha val="40000"/>
              </a:srgbClr>
            </a:solidFill>
          </a:ln>
        </p:spPr>
        <p:txBody>
          <a:bodyPr lIns="45719" rIns="45719"/>
          <a:lstStyle/>
          <a:p>
            <a:endParaRPr>
              <a:latin typeface="Calibri"/>
              <a:cs typeface="Calibri"/>
            </a:endParaRPr>
          </a:p>
        </p:txBody>
      </p:sp>
      <p:sp>
        <p:nvSpPr>
          <p:cNvPr id="598" name="Straight Connector 19"/>
          <p:cNvSpPr/>
          <p:nvPr/>
        </p:nvSpPr>
        <p:spPr>
          <a:xfrm flipH="1">
            <a:off x="5223030" y="2133600"/>
            <a:ext cx="1" cy="3966882"/>
          </a:xfrm>
          <a:prstGeom prst="line">
            <a:avLst/>
          </a:prstGeom>
          <a:ln w="12700" cap="rnd">
            <a:solidFill>
              <a:srgbClr val="8AD0D6">
                <a:alpha val="40000"/>
              </a:srgbClr>
            </a:solidFill>
          </a:ln>
        </p:spPr>
        <p:txBody>
          <a:bodyPr lIns="45719" rIns="45719"/>
          <a:lstStyle/>
          <a:p>
            <a:endParaRPr>
              <a:latin typeface="Calibri"/>
              <a:cs typeface="Calibri"/>
            </a:endParaRPr>
          </a:p>
        </p:txBody>
      </p:sp>
      <p:sp>
        <p:nvSpPr>
          <p:cNvPr id="599" name="Номер слайда"/>
          <p:cNvSpPr txBox="1">
            <a:spLocks noGrp="1"/>
          </p:cNvSpPr>
          <p:nvPr>
            <p:ph type="sldNum" sz="quarter" idx="2"/>
          </p:nvPr>
        </p:nvSpPr>
        <p:spPr>
          <a:xfrm>
            <a:off x="7831694" y="540182"/>
            <a:ext cx="498287" cy="523241"/>
          </a:xfrm>
          <a:prstGeom prst="rect">
            <a:avLst/>
          </a:prstGeom>
        </p:spPr>
        <p:txBody>
          <a:bodyPr anchor="b"/>
          <a:lstStyle>
            <a:lvl1pPr algn="ctr">
              <a:defRPr sz="2800">
                <a:solidFill>
                  <a:srgbClr val="FFFFFF"/>
                </a:solidFill>
                <a:latin typeface="Century Gothic"/>
                <a:ea typeface="Century Gothic"/>
                <a:cs typeface="Century Gothic"/>
                <a:sym typeface="Century Gothic"/>
              </a:defRPr>
            </a:lvl1pPr>
          </a:lstStyle>
          <a:p>
            <a:fld id="{86CB4B4D-7CA3-9044-876B-883B54F8677D}" type="slidenum">
              <a:rPr/>
              <a:pPr/>
              <a:t>‹#›</a:t>
            </a:fld>
            <a:endParaRPr/>
          </a:p>
        </p:txBody>
      </p:sp>
    </p:spTree>
    <p:extLst>
      <p:ext uri="{BB962C8B-B14F-4D97-AF65-F5344CB8AC3E}">
        <p14:creationId xmlns:p14="http://schemas.microsoft.com/office/powerpoint/2010/main" val="1487828573"/>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Заголовок и объект">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prstGeom prst="rect">
            <a:avLst/>
          </a:prstGeom>
        </p:spPr>
        <p:txBody>
          <a:bodyPr/>
          <a:lstStyle/>
          <a:p>
            <a:r>
              <a:t>Текст заголовка</a:t>
            </a:r>
          </a:p>
        </p:txBody>
      </p:sp>
      <p:sp>
        <p:nvSpPr>
          <p:cNvPr id="21"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275206852"/>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Заголовок раздела">
    <p:spTree>
      <p:nvGrpSpPr>
        <p:cNvPr id="1" name=""/>
        <p:cNvGrpSpPr/>
        <p:nvPr/>
      </p:nvGrpSpPr>
      <p:grpSpPr>
        <a:xfrm>
          <a:off x="0" y="0"/>
          <a:ext cx="0" cy="0"/>
          <a:chOff x="0" y="0"/>
          <a:chExt cx="0" cy="0"/>
        </a:xfrm>
      </p:grpSpPr>
      <p:sp>
        <p:nvSpPr>
          <p:cNvPr id="29" name="Текст заголовка"/>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Текст заголовка</a:t>
            </a:r>
          </a:p>
        </p:txBody>
      </p:sp>
      <p:sp>
        <p:nvSpPr>
          <p:cNvPr id="30" name="Уровень текста 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171029043"/>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Два объекта">
    <p:spTree>
      <p:nvGrpSpPr>
        <p:cNvPr id="1" name=""/>
        <p:cNvGrpSpPr/>
        <p:nvPr/>
      </p:nvGrpSpPr>
      <p:grpSpPr>
        <a:xfrm>
          <a:off x="0" y="0"/>
          <a:ext cx="0" cy="0"/>
          <a:chOff x="0" y="0"/>
          <a:chExt cx="0" cy="0"/>
        </a:xfrm>
      </p:grpSpPr>
      <p:sp>
        <p:nvSpPr>
          <p:cNvPr id="38" name="Текст заголовка"/>
          <p:cNvSpPr txBox="1">
            <a:spLocks noGrp="1"/>
          </p:cNvSpPr>
          <p:nvPr>
            <p:ph type="title"/>
          </p:nvPr>
        </p:nvSpPr>
        <p:spPr>
          <a:prstGeom prst="rect">
            <a:avLst/>
          </a:prstGeom>
        </p:spPr>
        <p:txBody>
          <a:bodyPr/>
          <a:lstStyle/>
          <a:p>
            <a:r>
              <a:t>Текст заголовка</a:t>
            </a:r>
          </a:p>
        </p:txBody>
      </p:sp>
      <p:sp>
        <p:nvSpPr>
          <p:cNvPr id="39" name="Уровень текста 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45596228"/>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Сравнение">
    <p:spTree>
      <p:nvGrpSpPr>
        <p:cNvPr id="1" name=""/>
        <p:cNvGrpSpPr/>
        <p:nvPr/>
      </p:nvGrpSpPr>
      <p:grpSpPr>
        <a:xfrm>
          <a:off x="0" y="0"/>
          <a:ext cx="0" cy="0"/>
          <a:chOff x="0" y="0"/>
          <a:chExt cx="0" cy="0"/>
        </a:xfrm>
      </p:grpSpPr>
      <p:sp>
        <p:nvSpPr>
          <p:cNvPr id="47" name="Текст заголовка"/>
          <p:cNvSpPr txBox="1">
            <a:spLocks noGrp="1"/>
          </p:cNvSpPr>
          <p:nvPr>
            <p:ph type="title"/>
          </p:nvPr>
        </p:nvSpPr>
        <p:spPr>
          <a:prstGeom prst="rect">
            <a:avLst/>
          </a:prstGeom>
        </p:spPr>
        <p:txBody>
          <a:bodyPr/>
          <a:lstStyle/>
          <a:p>
            <a:r>
              <a:t>Текст заголовка</a:t>
            </a:r>
          </a:p>
        </p:txBody>
      </p:sp>
      <p:sp>
        <p:nvSpPr>
          <p:cNvPr id="48" name="Уровень текста 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9" name="Текст 4"/>
          <p:cNvSpPr>
            <a:spLocks noGrp="1"/>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50"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980388977"/>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Только заголовок">
    <p:spTree>
      <p:nvGrpSpPr>
        <p:cNvPr id="1" name=""/>
        <p:cNvGrpSpPr/>
        <p:nvPr/>
      </p:nvGrpSpPr>
      <p:grpSpPr>
        <a:xfrm>
          <a:off x="0" y="0"/>
          <a:ext cx="0" cy="0"/>
          <a:chOff x="0" y="0"/>
          <a:chExt cx="0" cy="0"/>
        </a:xfrm>
      </p:grpSpPr>
      <p:sp>
        <p:nvSpPr>
          <p:cNvPr id="57" name="Текст заголовка"/>
          <p:cNvSpPr txBox="1">
            <a:spLocks noGrp="1"/>
          </p:cNvSpPr>
          <p:nvPr>
            <p:ph type="title"/>
          </p:nvPr>
        </p:nvSpPr>
        <p:spPr>
          <a:prstGeom prst="rect">
            <a:avLst/>
          </a:prstGeom>
        </p:spPr>
        <p:txBody>
          <a:bodyPr/>
          <a:lstStyle/>
          <a:p>
            <a:r>
              <a:t>Текст заголовка</a:t>
            </a:r>
          </a:p>
        </p:txBody>
      </p:sp>
      <p:sp>
        <p:nvSpPr>
          <p:cNvPr id="58"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136074285"/>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Пустой слайд">
    <p:spTree>
      <p:nvGrpSpPr>
        <p:cNvPr id="1" name=""/>
        <p:cNvGrpSpPr/>
        <p:nvPr/>
      </p:nvGrpSpPr>
      <p:grpSpPr>
        <a:xfrm>
          <a:off x="0" y="0"/>
          <a:ext cx="0" cy="0"/>
          <a:chOff x="0" y="0"/>
          <a:chExt cx="0" cy="0"/>
        </a:xfrm>
      </p:grpSpPr>
      <p:sp>
        <p:nvSpPr>
          <p:cNvPr id="6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320133317"/>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Объект с подписью">
    <p:spTree>
      <p:nvGrpSpPr>
        <p:cNvPr id="1" name=""/>
        <p:cNvGrpSpPr/>
        <p:nvPr/>
      </p:nvGrpSpPr>
      <p:grpSpPr>
        <a:xfrm>
          <a:off x="0" y="0"/>
          <a:ext cx="0" cy="0"/>
          <a:chOff x="0" y="0"/>
          <a:chExt cx="0" cy="0"/>
        </a:xfrm>
      </p:grpSpPr>
      <p:sp>
        <p:nvSpPr>
          <p:cNvPr id="72" name="Текст заголовка"/>
          <p:cNvSpPr txBox="1">
            <a:spLocks noGrp="1"/>
          </p:cNvSpPr>
          <p:nvPr>
            <p:ph type="title"/>
          </p:nvPr>
        </p:nvSpPr>
        <p:spPr>
          <a:xfrm>
            <a:off x="457200" y="273050"/>
            <a:ext cx="3008314" cy="1162050"/>
          </a:xfrm>
          <a:prstGeom prst="rect">
            <a:avLst/>
          </a:prstGeom>
        </p:spPr>
        <p:txBody>
          <a:bodyPr anchor="b"/>
          <a:lstStyle>
            <a:lvl1pPr algn="l">
              <a:defRPr sz="2000" b="1"/>
            </a:lvl1pPr>
          </a:lstStyle>
          <a:p>
            <a:r>
              <a:t>Текст заголовка</a:t>
            </a:r>
          </a:p>
        </p:txBody>
      </p:sp>
      <p:sp>
        <p:nvSpPr>
          <p:cNvPr id="73" name="Уровень текста 1…"/>
          <p:cNvSpPr txBox="1">
            <a:spLocks noGrp="1"/>
          </p:cNvSpPr>
          <p:nvPr>
            <p:ph type="body" idx="1"/>
          </p:nvPr>
        </p:nvSpPr>
        <p:spPr>
          <a:xfrm>
            <a:off x="3575050" y="273050"/>
            <a:ext cx="5111750" cy="5853113"/>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4" name="Текст 3"/>
          <p:cNvSpPr>
            <a:spLocks noGrp="1"/>
          </p:cNvSpPr>
          <p:nvPr>
            <p:ph type="body" sz="half"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31014233"/>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Рисунок с подписью">
    <p:spTree>
      <p:nvGrpSpPr>
        <p:cNvPr id="1" name=""/>
        <p:cNvGrpSpPr/>
        <p:nvPr/>
      </p:nvGrpSpPr>
      <p:grpSpPr>
        <a:xfrm>
          <a:off x="0" y="0"/>
          <a:ext cx="0" cy="0"/>
          <a:chOff x="0" y="0"/>
          <a:chExt cx="0" cy="0"/>
        </a:xfrm>
      </p:grpSpPr>
      <p:sp>
        <p:nvSpPr>
          <p:cNvPr id="82" name="Текст заголовка"/>
          <p:cNvSpPr txBox="1">
            <a:spLocks noGrp="1"/>
          </p:cNvSpPr>
          <p:nvPr>
            <p:ph type="title"/>
          </p:nvPr>
        </p:nvSpPr>
        <p:spPr>
          <a:xfrm>
            <a:off x="1792288" y="4800600"/>
            <a:ext cx="5486401" cy="566738"/>
          </a:xfrm>
          <a:prstGeom prst="rect">
            <a:avLst/>
          </a:prstGeom>
        </p:spPr>
        <p:txBody>
          <a:bodyPr anchor="b"/>
          <a:lstStyle>
            <a:lvl1pPr algn="l">
              <a:defRPr sz="2000" b="1"/>
            </a:lvl1pPr>
          </a:lstStyle>
          <a:p>
            <a:r>
              <a:t>Текст заголовка</a:t>
            </a:r>
          </a:p>
        </p:txBody>
      </p:sp>
      <p:sp>
        <p:nvSpPr>
          <p:cNvPr id="83" name="Рисунок 2"/>
          <p:cNvSpPr>
            <a:spLocks noGrp="1"/>
          </p:cNvSpPr>
          <p:nvPr>
            <p:ph type="pic" sz="half" idx="21"/>
          </p:nvPr>
        </p:nvSpPr>
        <p:spPr>
          <a:xfrm>
            <a:off x="1792288" y="612775"/>
            <a:ext cx="5486401" cy="4114800"/>
          </a:xfrm>
          <a:prstGeom prst="rect">
            <a:avLst/>
          </a:prstGeom>
        </p:spPr>
        <p:txBody>
          <a:bodyPr lIns="91439" rIns="91439">
            <a:noAutofit/>
          </a:bodyPr>
          <a:lstStyle/>
          <a:p>
            <a:endParaRPr/>
          </a:p>
        </p:txBody>
      </p:sp>
      <p:sp>
        <p:nvSpPr>
          <p:cNvPr id="84" name="Уровень текста 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204128747"/>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92" name="Номер слайда"/>
          <p:cNvSpPr txBox="1">
            <a:spLocks noGrp="1"/>
          </p:cNvSpPr>
          <p:nvPr>
            <p:ph type="sldNum" sz="quarter" idx="2"/>
          </p:nvPr>
        </p:nvSpPr>
        <p:spPr>
          <a:xfrm>
            <a:off x="4419600" y="6172200"/>
            <a:ext cx="2133600" cy="368301"/>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126069327"/>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Заголовок и объект">
    <p:spTree>
      <p:nvGrpSpPr>
        <p:cNvPr id="1" name=""/>
        <p:cNvGrpSpPr/>
        <p:nvPr/>
      </p:nvGrpSpPr>
      <p:grpSpPr>
        <a:xfrm>
          <a:off x="0" y="0"/>
          <a:ext cx="0" cy="0"/>
          <a:chOff x="0" y="0"/>
          <a:chExt cx="0" cy="0"/>
        </a:xfrm>
      </p:grpSpPr>
      <p:sp>
        <p:nvSpPr>
          <p:cNvPr id="74" name="Текст заголовка"/>
          <p:cNvSpPr txBox="1">
            <a:spLocks noGrp="1"/>
          </p:cNvSpPr>
          <p:nvPr>
            <p:ph type="title"/>
          </p:nvPr>
        </p:nvSpPr>
        <p:spPr>
          <a:prstGeom prst="rect">
            <a:avLst/>
          </a:prstGeom>
        </p:spPr>
        <p:txBody>
          <a:bodyPr lIns="45718" tIns="45718" rIns="45718" bIns="45718"/>
          <a:lstStyle/>
          <a:p>
            <a:r>
              <a:t>Текст заголовка</a:t>
            </a:r>
          </a:p>
        </p:txBody>
      </p:sp>
      <p:sp>
        <p:nvSpPr>
          <p:cNvPr id="75" name="Уровень текста 1…"/>
          <p:cNvSpPr txBox="1">
            <a:spLocks noGrp="1"/>
          </p:cNvSpPr>
          <p:nvPr>
            <p:ph type="body" idx="1"/>
          </p:nvPr>
        </p:nvSpPr>
        <p:spPr>
          <a:prstGeom prst="rect">
            <a:avLst/>
          </a:prstGeom>
        </p:spPr>
        <p:txBody>
          <a:bodyPr lIns="45718" tIns="45718" rIns="45718" bIns="45718"/>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xfrm>
            <a:off x="8428181" y="6414762"/>
            <a:ext cx="258620" cy="248301"/>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Заголовок в две строки">
    <p:spTree>
      <p:nvGrpSpPr>
        <p:cNvPr id="1" name=""/>
        <p:cNvGrpSpPr/>
        <p:nvPr/>
      </p:nvGrpSpPr>
      <p:grpSpPr>
        <a:xfrm>
          <a:off x="0" y="0"/>
          <a:ext cx="0" cy="0"/>
          <a:chOff x="0" y="0"/>
          <a:chExt cx="0" cy="0"/>
        </a:xfrm>
      </p:grpSpPr>
      <p:sp>
        <p:nvSpPr>
          <p:cNvPr id="99" name="Заголовок в две строки.Вторая строка заголовка"/>
          <p:cNvSpPr txBox="1">
            <a:spLocks noGrp="1"/>
          </p:cNvSpPr>
          <p:nvPr>
            <p:ph type="title" hasCustomPrompt="1"/>
          </p:nvPr>
        </p:nvSpPr>
        <p:spPr>
          <a:xfrm>
            <a:off x="413147" y="404814"/>
            <a:ext cx="6207942" cy="1354217"/>
          </a:xfrm>
          <a:prstGeom prst="rect">
            <a:avLst/>
          </a:prstGeom>
        </p:spPr>
        <p:txBody>
          <a:bodyPr lIns="0" tIns="0" rIns="0" bIns="0" anchor="t"/>
          <a:lstStyle>
            <a:lvl1pPr>
              <a:defRPr>
                <a:solidFill>
                  <a:srgbClr val="1F497D"/>
                </a:solidFill>
              </a:defRPr>
            </a:lvl1pPr>
          </a:lstStyle>
          <a:p>
            <a:r>
              <a:t>Заголовок в две строки.Вторая строка заголовка</a:t>
            </a:r>
          </a:p>
        </p:txBody>
      </p:sp>
      <p:sp>
        <p:nvSpPr>
          <p:cNvPr id="100" name="Уровень текста 1…"/>
          <p:cNvSpPr txBox="1">
            <a:spLocks noGrp="1"/>
          </p:cNvSpPr>
          <p:nvPr>
            <p:ph type="body" idx="1"/>
          </p:nvPr>
        </p:nvSpPr>
        <p:spPr>
          <a:xfrm>
            <a:off x="413149" y="1494065"/>
            <a:ext cx="8155782" cy="4527323"/>
          </a:xfrm>
          <a:prstGeom prst="rect">
            <a:avLst/>
          </a:prstGeom>
        </p:spPr>
        <p:txBody>
          <a:bodyPr lIns="0" tIns="0" rIns="0" bIns="0"/>
          <a:lstStyle>
            <a:lvl1pPr>
              <a:spcBef>
                <a:spcPts val="300"/>
              </a:spcBef>
              <a:defRPr sz="1600"/>
            </a:lvl1pPr>
            <a:lvl2pPr marL="620485" indent="-163285">
              <a:spcBef>
                <a:spcPts val="300"/>
              </a:spcBef>
              <a:defRPr sz="1600"/>
            </a:lvl2pPr>
            <a:lvl3pPr marL="1066800" indent="-152400">
              <a:spcBef>
                <a:spcPts val="300"/>
              </a:spcBef>
              <a:defRPr sz="1600"/>
            </a:lvl3pPr>
            <a:lvl4pPr marL="1554480" indent="-182880">
              <a:spcBef>
                <a:spcPts val="300"/>
              </a:spcBef>
              <a:defRPr sz="1600"/>
            </a:lvl4pPr>
            <a:lvl5pPr marL="2011679" indent="-182879">
              <a:spcBef>
                <a:spcPts val="300"/>
              </a:spcBef>
              <a:defRPr sz="16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01" name="Номер слайда"/>
          <p:cNvSpPr txBox="1">
            <a:spLocks noGrp="1"/>
          </p:cNvSpPr>
          <p:nvPr>
            <p:ph type="sldNum" sz="quarter" idx="2"/>
          </p:nvPr>
        </p:nvSpPr>
        <p:spPr>
          <a:xfrm>
            <a:off x="8802640" y="6307422"/>
            <a:ext cx="358414" cy="370841"/>
          </a:xfrm>
          <a:prstGeom prst="rect">
            <a:avLst/>
          </a:prstGeom>
        </p:spPr>
        <p:txBody>
          <a:bodyPr/>
          <a:lstStyle>
            <a:lvl1pPr algn="ctr">
              <a:defRPr sz="1800">
                <a:solidFill>
                  <a:srgbClr val="FFFFFF"/>
                </a:solidFill>
                <a:latin typeface="DIN Pro Bold"/>
                <a:ea typeface="DIN Pro Bold"/>
                <a:cs typeface="DIN Pro Bold"/>
                <a:sym typeface="DIN Pro Bold"/>
              </a:defRPr>
            </a:lvl1pPr>
          </a:lstStyle>
          <a:p>
            <a:fld id="{86CB4B4D-7CA3-9044-876B-883B54F8677D}" type="slidenum">
              <a:rPr/>
              <a:pPr/>
              <a:t>‹#›</a:t>
            </a:fld>
            <a:endParaRPr/>
          </a:p>
        </p:txBody>
      </p:sp>
    </p:spTree>
    <p:extLst>
      <p:ext uri="{BB962C8B-B14F-4D97-AF65-F5344CB8AC3E}">
        <p14:creationId xmlns:p14="http://schemas.microsoft.com/office/powerpoint/2010/main" val="3565187598"/>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Титульный слайд">
    <p:spTree>
      <p:nvGrpSpPr>
        <p:cNvPr id="1" name=""/>
        <p:cNvGrpSpPr/>
        <p:nvPr/>
      </p:nvGrpSpPr>
      <p:grpSpPr>
        <a:xfrm>
          <a:off x="0" y="0"/>
          <a:ext cx="0" cy="0"/>
          <a:chOff x="0" y="0"/>
          <a:chExt cx="0" cy="0"/>
        </a:xfrm>
      </p:grpSpPr>
      <p:sp>
        <p:nvSpPr>
          <p:cNvPr id="108" name="Текст заголовка"/>
          <p:cNvSpPr txBox="1">
            <a:spLocks noGrp="1"/>
          </p:cNvSpPr>
          <p:nvPr>
            <p:ph type="title" hasCustomPrompt="1"/>
          </p:nvPr>
        </p:nvSpPr>
        <p:spPr>
          <a:xfrm>
            <a:off x="685800" y="2130425"/>
            <a:ext cx="7772400" cy="1470025"/>
          </a:xfrm>
          <a:prstGeom prst="rect">
            <a:avLst/>
          </a:prstGeom>
        </p:spPr>
        <p:txBody>
          <a:bodyPr lIns="45718" tIns="45718" rIns="45718" bIns="45718"/>
          <a:lstStyle/>
          <a:p>
            <a:r>
              <a:t>Текст заголовка</a:t>
            </a:r>
          </a:p>
        </p:txBody>
      </p:sp>
      <p:sp>
        <p:nvSpPr>
          <p:cNvPr id="109" name="Уровень текста 1…"/>
          <p:cNvSpPr txBox="1">
            <a:spLocks noGrp="1"/>
          </p:cNvSpPr>
          <p:nvPr>
            <p:ph type="body" sz="quarter" idx="1" hasCustomPrompt="1"/>
          </p:nvPr>
        </p:nvSpPr>
        <p:spPr>
          <a:xfrm>
            <a:off x="1371600" y="3886200"/>
            <a:ext cx="6400800" cy="1752600"/>
          </a:xfrm>
          <a:prstGeom prst="rect">
            <a:avLst/>
          </a:prstGeom>
        </p:spPr>
        <p:txBody>
          <a:bodyPr lIns="45718" tIns="45718" rIns="45718" bIns="45718"/>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Уровень текста 1</a:t>
            </a:r>
          </a:p>
          <a:p>
            <a:pPr lvl="1"/>
            <a:endParaRPr/>
          </a:p>
          <a:p>
            <a:pPr lvl="2"/>
            <a:endParaRPr/>
          </a:p>
          <a:p>
            <a:pPr lvl="3"/>
            <a:endParaRPr/>
          </a:p>
          <a:p>
            <a:pPr lvl="4"/>
            <a:endParaRPr/>
          </a:p>
        </p:txBody>
      </p:sp>
      <p:sp>
        <p:nvSpPr>
          <p:cNvPr id="110"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1291708167"/>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1_Заголовок и объект">
    <p:spTree>
      <p:nvGrpSpPr>
        <p:cNvPr id="1" name=""/>
        <p:cNvGrpSpPr/>
        <p:nvPr/>
      </p:nvGrpSpPr>
      <p:grpSpPr>
        <a:xfrm>
          <a:off x="0" y="0"/>
          <a:ext cx="0" cy="0"/>
          <a:chOff x="0" y="0"/>
          <a:chExt cx="0" cy="0"/>
        </a:xfrm>
      </p:grpSpPr>
      <p:sp>
        <p:nvSpPr>
          <p:cNvPr id="117"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18" name="Уровень текста 1…"/>
          <p:cNvSpPr txBox="1">
            <a:spLocks noGrp="1"/>
          </p:cNvSpPr>
          <p:nvPr>
            <p:ph type="body" idx="1" hasCustomPrompt="1"/>
          </p:nvPr>
        </p:nvSpPr>
        <p:spPr>
          <a:prstGeom prst="rect">
            <a:avLst/>
          </a:prstGeom>
        </p:spPr>
        <p:txBody>
          <a:bodyPr lIns="45718" tIns="45718" rIns="45718" bIns="45718"/>
          <a:lstStyle>
            <a:lvl2pPr marL="783590" indent="-326390"/>
          </a:lstStyle>
          <a:p>
            <a:r>
              <a:t>Уровень текста 1</a:t>
            </a:r>
          </a:p>
          <a:p>
            <a:pPr lvl="1"/>
            <a:endParaRPr/>
          </a:p>
          <a:p>
            <a:pPr lvl="2"/>
            <a:endParaRPr/>
          </a:p>
          <a:p>
            <a:pPr lvl="3"/>
            <a:endParaRPr/>
          </a:p>
          <a:p>
            <a:pPr lvl="4"/>
            <a:endParaRPr/>
          </a:p>
        </p:txBody>
      </p:sp>
      <p:sp>
        <p:nvSpPr>
          <p:cNvPr id="119"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2273738007"/>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1_Заголовок раздела">
    <p:spTree>
      <p:nvGrpSpPr>
        <p:cNvPr id="1" name=""/>
        <p:cNvGrpSpPr/>
        <p:nvPr/>
      </p:nvGrpSpPr>
      <p:grpSpPr>
        <a:xfrm>
          <a:off x="0" y="0"/>
          <a:ext cx="0" cy="0"/>
          <a:chOff x="0" y="0"/>
          <a:chExt cx="0" cy="0"/>
        </a:xfrm>
      </p:grpSpPr>
      <p:sp>
        <p:nvSpPr>
          <p:cNvPr id="126" name="Текст заголовка"/>
          <p:cNvSpPr txBox="1">
            <a:spLocks noGrp="1"/>
          </p:cNvSpPr>
          <p:nvPr>
            <p:ph type="title" hasCustomPrompt="1"/>
          </p:nvPr>
        </p:nvSpPr>
        <p:spPr>
          <a:xfrm>
            <a:off x="722312" y="4406900"/>
            <a:ext cx="7772401" cy="1362075"/>
          </a:xfrm>
          <a:prstGeom prst="rect">
            <a:avLst/>
          </a:prstGeom>
        </p:spPr>
        <p:txBody>
          <a:bodyPr lIns="45718" tIns="45718" rIns="45718" bIns="45718" anchor="t"/>
          <a:lstStyle>
            <a:lvl1pPr algn="l">
              <a:defRPr sz="4000" b="1" cap="all"/>
            </a:lvl1pPr>
          </a:lstStyle>
          <a:p>
            <a:r>
              <a:t>Текст заголовка</a:t>
            </a:r>
          </a:p>
        </p:txBody>
      </p:sp>
      <p:sp>
        <p:nvSpPr>
          <p:cNvPr id="127" name="Уровень текста 1…"/>
          <p:cNvSpPr txBox="1">
            <a:spLocks noGrp="1"/>
          </p:cNvSpPr>
          <p:nvPr>
            <p:ph type="body" sz="quarter" idx="1" hasCustomPrompt="1"/>
          </p:nvPr>
        </p:nvSpPr>
        <p:spPr>
          <a:xfrm>
            <a:off x="722312" y="2906713"/>
            <a:ext cx="7772401" cy="1500189"/>
          </a:xfrm>
          <a:prstGeom prst="rect">
            <a:avLst/>
          </a:prstGeom>
        </p:spPr>
        <p:txBody>
          <a:bodyPr lIns="45718" tIns="45718" rIns="45718" bIns="45718"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Уровень текста 1</a:t>
            </a:r>
          </a:p>
          <a:p>
            <a:pPr lvl="1"/>
            <a:endParaRPr/>
          </a:p>
          <a:p>
            <a:pPr lvl="2"/>
            <a:endParaRPr/>
          </a:p>
          <a:p>
            <a:pPr lvl="3"/>
            <a:endParaRPr/>
          </a:p>
          <a:p>
            <a:pPr lvl="4"/>
            <a:endParaRPr/>
          </a:p>
        </p:txBody>
      </p:sp>
      <p:sp>
        <p:nvSpPr>
          <p:cNvPr id="128"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642418774"/>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1_Два объекта">
    <p:spTree>
      <p:nvGrpSpPr>
        <p:cNvPr id="1" name=""/>
        <p:cNvGrpSpPr/>
        <p:nvPr/>
      </p:nvGrpSpPr>
      <p:grpSpPr>
        <a:xfrm>
          <a:off x="0" y="0"/>
          <a:ext cx="0" cy="0"/>
          <a:chOff x="0" y="0"/>
          <a:chExt cx="0" cy="0"/>
        </a:xfrm>
      </p:grpSpPr>
      <p:sp>
        <p:nvSpPr>
          <p:cNvPr id="135"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36" name="Уровень текста 1…"/>
          <p:cNvSpPr txBox="1">
            <a:spLocks noGrp="1"/>
          </p:cNvSpPr>
          <p:nvPr>
            <p:ph type="body" sz="half" idx="1" hasCustomPrompt="1"/>
          </p:nvPr>
        </p:nvSpPr>
        <p:spPr>
          <a:xfrm>
            <a:off x="457200" y="1600200"/>
            <a:ext cx="4038600" cy="4525963"/>
          </a:xfrm>
          <a:prstGeom prst="rect">
            <a:avLst/>
          </a:prstGeom>
        </p:spPr>
        <p:txBody>
          <a:bodyPr lIns="45718" tIns="45718" rIns="45718" bIns="45718"/>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endParaRPr/>
          </a:p>
          <a:p>
            <a:pPr lvl="2"/>
            <a:endParaRPr/>
          </a:p>
          <a:p>
            <a:pPr lvl="3"/>
            <a:endParaRPr/>
          </a:p>
          <a:p>
            <a:pPr lvl="4"/>
            <a:endParaRPr/>
          </a:p>
        </p:txBody>
      </p:sp>
      <p:sp>
        <p:nvSpPr>
          <p:cNvPr id="137"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3561187773"/>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1_Сравнение">
    <p:spTree>
      <p:nvGrpSpPr>
        <p:cNvPr id="1" name=""/>
        <p:cNvGrpSpPr/>
        <p:nvPr/>
      </p:nvGrpSpPr>
      <p:grpSpPr>
        <a:xfrm>
          <a:off x="0" y="0"/>
          <a:ext cx="0" cy="0"/>
          <a:chOff x="0" y="0"/>
          <a:chExt cx="0" cy="0"/>
        </a:xfrm>
      </p:grpSpPr>
      <p:sp>
        <p:nvSpPr>
          <p:cNvPr id="144"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45" name="Уровень текста 1…"/>
          <p:cNvSpPr txBox="1">
            <a:spLocks noGrp="1"/>
          </p:cNvSpPr>
          <p:nvPr>
            <p:ph type="body" sz="quarter" idx="1" hasCustomPrompt="1"/>
          </p:nvPr>
        </p:nvSpPr>
        <p:spPr>
          <a:xfrm>
            <a:off x="457200" y="1535112"/>
            <a:ext cx="4040188" cy="639763"/>
          </a:xfrm>
          <a:prstGeom prst="rect">
            <a:avLst/>
          </a:prstGeom>
        </p:spPr>
        <p:txBody>
          <a:bodyPr lIns="45718" tIns="45718" rIns="45718" bIns="45718"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Уровень текста 1</a:t>
            </a:r>
          </a:p>
          <a:p>
            <a:pPr lvl="1"/>
            <a:endParaRPr/>
          </a:p>
          <a:p>
            <a:pPr lvl="2"/>
            <a:endParaRPr/>
          </a:p>
          <a:p>
            <a:pPr lvl="3"/>
            <a:endParaRPr/>
          </a:p>
          <a:p>
            <a:pPr lvl="4"/>
            <a:endParaRPr/>
          </a:p>
        </p:txBody>
      </p:sp>
      <p:sp>
        <p:nvSpPr>
          <p:cNvPr id="146" name="Текст 4"/>
          <p:cNvSpPr>
            <a:spLocks noGrp="1"/>
          </p:cNvSpPr>
          <p:nvPr>
            <p:ph type="body" sz="quarter" idx="21"/>
          </p:nvPr>
        </p:nvSpPr>
        <p:spPr>
          <a:xfrm>
            <a:off x="4645025" y="1535112"/>
            <a:ext cx="4041775" cy="639764"/>
          </a:xfrm>
          <a:prstGeom prst="rect">
            <a:avLst/>
          </a:prstGeom>
        </p:spPr>
        <p:txBody>
          <a:bodyPr lIns="45718" tIns="45718" rIns="45718" bIns="45718" anchor="b"/>
          <a:lstStyle/>
          <a:p>
            <a:endParaRPr/>
          </a:p>
        </p:txBody>
      </p:sp>
      <p:sp>
        <p:nvSpPr>
          <p:cNvPr id="147"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1918819436"/>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1_Только заголовок">
    <p:spTree>
      <p:nvGrpSpPr>
        <p:cNvPr id="1" name=""/>
        <p:cNvGrpSpPr/>
        <p:nvPr/>
      </p:nvGrpSpPr>
      <p:grpSpPr>
        <a:xfrm>
          <a:off x="0" y="0"/>
          <a:ext cx="0" cy="0"/>
          <a:chOff x="0" y="0"/>
          <a:chExt cx="0" cy="0"/>
        </a:xfrm>
      </p:grpSpPr>
      <p:sp>
        <p:nvSpPr>
          <p:cNvPr id="154"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55"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3181091598"/>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1_Пустой слайд">
    <p:spTree>
      <p:nvGrpSpPr>
        <p:cNvPr id="1" name=""/>
        <p:cNvGrpSpPr/>
        <p:nvPr/>
      </p:nvGrpSpPr>
      <p:grpSpPr>
        <a:xfrm>
          <a:off x="0" y="0"/>
          <a:ext cx="0" cy="0"/>
          <a:chOff x="0" y="0"/>
          <a:chExt cx="0" cy="0"/>
        </a:xfrm>
      </p:grpSpPr>
      <p:sp>
        <p:nvSpPr>
          <p:cNvPr id="162"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1291825709"/>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1_Объект с подписью">
    <p:spTree>
      <p:nvGrpSpPr>
        <p:cNvPr id="1" name=""/>
        <p:cNvGrpSpPr/>
        <p:nvPr/>
      </p:nvGrpSpPr>
      <p:grpSpPr>
        <a:xfrm>
          <a:off x="0" y="0"/>
          <a:ext cx="0" cy="0"/>
          <a:chOff x="0" y="0"/>
          <a:chExt cx="0" cy="0"/>
        </a:xfrm>
      </p:grpSpPr>
      <p:sp>
        <p:nvSpPr>
          <p:cNvPr id="169" name="Текст заголовка"/>
          <p:cNvSpPr txBox="1">
            <a:spLocks noGrp="1"/>
          </p:cNvSpPr>
          <p:nvPr>
            <p:ph type="title" hasCustomPrompt="1"/>
          </p:nvPr>
        </p:nvSpPr>
        <p:spPr>
          <a:xfrm>
            <a:off x="457200" y="273050"/>
            <a:ext cx="3008315" cy="1162050"/>
          </a:xfrm>
          <a:prstGeom prst="rect">
            <a:avLst/>
          </a:prstGeom>
        </p:spPr>
        <p:txBody>
          <a:bodyPr lIns="45718" tIns="45718" rIns="45718" bIns="45718" anchor="b"/>
          <a:lstStyle>
            <a:lvl1pPr algn="l">
              <a:defRPr sz="2000" b="1"/>
            </a:lvl1pPr>
          </a:lstStyle>
          <a:p>
            <a:r>
              <a:t>Текст заголовка</a:t>
            </a:r>
          </a:p>
        </p:txBody>
      </p:sp>
      <p:sp>
        <p:nvSpPr>
          <p:cNvPr id="170" name="Уровень текста 1…"/>
          <p:cNvSpPr txBox="1">
            <a:spLocks noGrp="1"/>
          </p:cNvSpPr>
          <p:nvPr>
            <p:ph type="body" idx="1" hasCustomPrompt="1"/>
          </p:nvPr>
        </p:nvSpPr>
        <p:spPr>
          <a:xfrm>
            <a:off x="3575050" y="273050"/>
            <a:ext cx="5111750" cy="5853113"/>
          </a:xfrm>
          <a:prstGeom prst="rect">
            <a:avLst/>
          </a:prstGeom>
        </p:spPr>
        <p:txBody>
          <a:bodyPr lIns="45718" tIns="45718" rIns="45718" bIns="45718"/>
          <a:lstStyle>
            <a:lvl2pPr marL="783590" indent="-326390"/>
          </a:lstStyle>
          <a:p>
            <a:r>
              <a:t>Уровень текста 1</a:t>
            </a:r>
          </a:p>
          <a:p>
            <a:pPr lvl="1"/>
            <a:endParaRPr/>
          </a:p>
          <a:p>
            <a:pPr lvl="2"/>
            <a:endParaRPr/>
          </a:p>
          <a:p>
            <a:pPr lvl="3"/>
            <a:endParaRPr/>
          </a:p>
          <a:p>
            <a:pPr lvl="4"/>
            <a:endParaRPr/>
          </a:p>
        </p:txBody>
      </p:sp>
      <p:sp>
        <p:nvSpPr>
          <p:cNvPr id="171" name="Текст 3"/>
          <p:cNvSpPr>
            <a:spLocks noGrp="1"/>
          </p:cNvSpPr>
          <p:nvPr>
            <p:ph type="body" sz="half" idx="21"/>
          </p:nvPr>
        </p:nvSpPr>
        <p:spPr>
          <a:xfrm>
            <a:off x="457198" y="1435100"/>
            <a:ext cx="3008317" cy="4691063"/>
          </a:xfrm>
          <a:prstGeom prst="rect">
            <a:avLst/>
          </a:prstGeom>
        </p:spPr>
        <p:txBody>
          <a:bodyPr lIns="45718" tIns="45718" rIns="45718" bIns="45718"/>
          <a:lstStyle/>
          <a:p>
            <a:endParaRPr/>
          </a:p>
        </p:txBody>
      </p:sp>
      <p:sp>
        <p:nvSpPr>
          <p:cNvPr id="172"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3739011296"/>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1_Рисунок с подписью">
    <p:spTree>
      <p:nvGrpSpPr>
        <p:cNvPr id="1" name=""/>
        <p:cNvGrpSpPr/>
        <p:nvPr/>
      </p:nvGrpSpPr>
      <p:grpSpPr>
        <a:xfrm>
          <a:off x="0" y="0"/>
          <a:ext cx="0" cy="0"/>
          <a:chOff x="0" y="0"/>
          <a:chExt cx="0" cy="0"/>
        </a:xfrm>
      </p:grpSpPr>
      <p:sp>
        <p:nvSpPr>
          <p:cNvPr id="179" name="Текст заголовка"/>
          <p:cNvSpPr txBox="1">
            <a:spLocks noGrp="1"/>
          </p:cNvSpPr>
          <p:nvPr>
            <p:ph type="title" hasCustomPrompt="1"/>
          </p:nvPr>
        </p:nvSpPr>
        <p:spPr>
          <a:xfrm>
            <a:off x="1792288" y="4800600"/>
            <a:ext cx="5486402" cy="566738"/>
          </a:xfrm>
          <a:prstGeom prst="rect">
            <a:avLst/>
          </a:prstGeom>
        </p:spPr>
        <p:txBody>
          <a:bodyPr lIns="45718" tIns="45718" rIns="45718" bIns="45718" anchor="b"/>
          <a:lstStyle>
            <a:lvl1pPr algn="l">
              <a:defRPr sz="2000" b="1"/>
            </a:lvl1pPr>
          </a:lstStyle>
          <a:p>
            <a:r>
              <a:t>Текст заголовка</a:t>
            </a:r>
          </a:p>
        </p:txBody>
      </p:sp>
      <p:sp>
        <p:nvSpPr>
          <p:cNvPr id="180" name="Рисунок 2"/>
          <p:cNvSpPr>
            <a:spLocks noGrp="1"/>
          </p:cNvSpPr>
          <p:nvPr>
            <p:ph type="pic" sz="half" idx="21"/>
          </p:nvPr>
        </p:nvSpPr>
        <p:spPr>
          <a:xfrm>
            <a:off x="1792288" y="612775"/>
            <a:ext cx="5486402" cy="4114800"/>
          </a:xfrm>
          <a:prstGeom prst="rect">
            <a:avLst/>
          </a:prstGeom>
        </p:spPr>
        <p:txBody>
          <a:bodyPr lIns="91439" rIns="91439">
            <a:noAutofit/>
          </a:bodyPr>
          <a:lstStyle/>
          <a:p>
            <a:endParaRPr/>
          </a:p>
        </p:txBody>
      </p:sp>
      <p:sp>
        <p:nvSpPr>
          <p:cNvPr id="181" name="Уровень текста 1…"/>
          <p:cNvSpPr txBox="1">
            <a:spLocks noGrp="1"/>
          </p:cNvSpPr>
          <p:nvPr>
            <p:ph type="body" sz="quarter" idx="1" hasCustomPrompt="1"/>
          </p:nvPr>
        </p:nvSpPr>
        <p:spPr>
          <a:xfrm>
            <a:off x="1792288" y="5367337"/>
            <a:ext cx="5486402" cy="804864"/>
          </a:xfrm>
          <a:prstGeom prst="rect">
            <a:avLst/>
          </a:prstGeom>
        </p:spPr>
        <p:txBody>
          <a:bodyPr lIns="45718" tIns="45718" rIns="45718" bIns="45718"/>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Уровень текста 1</a:t>
            </a:r>
          </a:p>
          <a:p>
            <a:pPr lvl="1"/>
            <a:endParaRPr/>
          </a:p>
          <a:p>
            <a:pPr lvl="2"/>
            <a:endParaRPr/>
          </a:p>
          <a:p>
            <a:pPr lvl="3"/>
            <a:endParaRPr/>
          </a:p>
          <a:p>
            <a:pPr lvl="4"/>
            <a:endParaRPr/>
          </a:p>
        </p:txBody>
      </p:sp>
      <p:sp>
        <p:nvSpPr>
          <p:cNvPr id="182" name="Номер слайда"/>
          <p:cNvSpPr txBox="1">
            <a:spLocks noGrp="1"/>
          </p:cNvSpPr>
          <p:nvPr>
            <p:ph type="sldNum" sz="quarter" idx="2"/>
          </p:nvPr>
        </p:nvSpPr>
        <p:spPr>
          <a:xfrm>
            <a:off x="8428178" y="6414761"/>
            <a:ext cx="258623" cy="248303"/>
          </a:xfrm>
          <a:prstGeom prst="rect">
            <a:avLst/>
          </a:prstGeom>
        </p:spPr>
        <p:txBody>
          <a:bodyPr lIns="45718" tIns="45718" rIns="45718" bIns="45718"/>
          <a:lstStyle/>
          <a:p>
            <a:fld id="{86CB4B4D-7CA3-9044-876B-883B54F8677D}" type="slidenum">
              <a:rPr/>
              <a:pPr/>
              <a:t>‹#›</a:t>
            </a:fld>
            <a:endParaRPr/>
          </a:p>
        </p:txBody>
      </p:sp>
    </p:spTree>
    <p:extLst>
      <p:ext uri="{BB962C8B-B14F-4D97-AF65-F5344CB8AC3E}">
        <p14:creationId xmlns:p14="http://schemas.microsoft.com/office/powerpoint/2010/main" val="221511700"/>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Заголовок и объект">
    <p:spTree>
      <p:nvGrpSpPr>
        <p:cNvPr id="1" name=""/>
        <p:cNvGrpSpPr/>
        <p:nvPr/>
      </p:nvGrpSpPr>
      <p:grpSpPr>
        <a:xfrm>
          <a:off x="0" y="0"/>
          <a:ext cx="0" cy="0"/>
          <a:chOff x="0" y="0"/>
          <a:chExt cx="0" cy="0"/>
        </a:xfrm>
      </p:grpSpPr>
      <p:sp>
        <p:nvSpPr>
          <p:cNvPr id="83" name="Текст заголовка"/>
          <p:cNvSpPr txBox="1">
            <a:spLocks noGrp="1"/>
          </p:cNvSpPr>
          <p:nvPr>
            <p:ph type="title"/>
          </p:nvPr>
        </p:nvSpPr>
        <p:spPr>
          <a:xfrm>
            <a:off x="628650" y="365125"/>
            <a:ext cx="7886700" cy="1325563"/>
          </a:xfrm>
          <a:prstGeom prst="rect">
            <a:avLst/>
          </a:prstGeom>
        </p:spPr>
        <p:txBody>
          <a:bodyPr/>
          <a:lstStyle>
            <a:lvl1pPr algn="l">
              <a:lnSpc>
                <a:spcPct val="90000"/>
              </a:lnSpc>
              <a:defRPr>
                <a:latin typeface="Calibri Light"/>
                <a:ea typeface="Calibri Light"/>
                <a:cs typeface="Calibri Light"/>
                <a:sym typeface="Calibri Light"/>
              </a:defRPr>
            </a:lvl1pPr>
          </a:lstStyle>
          <a:p>
            <a:r>
              <a:t>Текст заголовка</a:t>
            </a:r>
          </a:p>
        </p:txBody>
      </p:sp>
      <p:sp>
        <p:nvSpPr>
          <p:cNvPr id="84" name="Уровень текста 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8" indent="-320038">
              <a:lnSpc>
                <a:spcPct val="90000"/>
              </a:lnSpc>
              <a:spcBef>
                <a:spcPts val="1000"/>
              </a:spcBef>
              <a:defRPr sz="2800"/>
            </a:lvl3pPr>
            <a:lvl4pPr marL="1691638" indent="-320038">
              <a:lnSpc>
                <a:spcPct val="90000"/>
              </a:lnSpc>
              <a:spcBef>
                <a:spcPts val="1000"/>
              </a:spcBef>
              <a:buChar char="•"/>
              <a:defRPr sz="2800"/>
            </a:lvl4pPr>
            <a:lvl5pPr marL="2148838" indent="-320038">
              <a:lnSpc>
                <a:spcPct val="90000"/>
              </a:lnSpc>
              <a:spcBef>
                <a:spcPts val="1000"/>
              </a:spcBef>
              <a:buChar char="•"/>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5" name="Номер слайда"/>
          <p:cNvSpPr txBox="1">
            <a:spLocks noGrp="1"/>
          </p:cNvSpPr>
          <p:nvPr>
            <p:ph type="sldNum" sz="quarter" idx="2"/>
          </p:nvPr>
        </p:nvSpPr>
        <p:spPr>
          <a:xfrm>
            <a:off x="8241696" y="6404293"/>
            <a:ext cx="273654" cy="269239"/>
          </a:xfrm>
          <a:prstGeom prst="rect">
            <a:avLst/>
          </a:prstGeom>
        </p:spPr>
        <p:txBody>
          <a:bodyPr/>
          <a:lstStyle>
            <a:lvl1pPr>
              <a:defRPr>
                <a:solidFill>
                  <a:srgbClr val="898989"/>
                </a:solidFill>
                <a:latin typeface="+mn-lt"/>
                <a:ea typeface="+mn-ea"/>
                <a:cs typeface="+mn-cs"/>
                <a:sym typeface="Helvetica"/>
              </a:defRPr>
            </a:lvl1pPr>
          </a:lstStyle>
          <a:p>
            <a:fld id="{86CB4B4D-7CA3-9044-876B-883B54F8677D}" type="slidenum">
              <a:rPr/>
              <a:pPr/>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1_Титульный слайд">
    <p:spTree>
      <p:nvGrpSpPr>
        <p:cNvPr id="1" name=""/>
        <p:cNvGrpSpPr/>
        <p:nvPr/>
      </p:nvGrpSpPr>
      <p:grpSpPr>
        <a:xfrm>
          <a:off x="0" y="0"/>
          <a:ext cx="0" cy="0"/>
          <a:chOff x="0" y="0"/>
          <a:chExt cx="0" cy="0"/>
        </a:xfrm>
      </p:grpSpPr>
      <p:sp>
        <p:nvSpPr>
          <p:cNvPr id="189" name="Текст заголовка"/>
          <p:cNvSpPr txBox="1">
            <a:spLocks noGrp="1"/>
          </p:cNvSpPr>
          <p:nvPr>
            <p:ph type="title" hasCustomPrompt="1"/>
          </p:nvPr>
        </p:nvSpPr>
        <p:spPr>
          <a:xfrm>
            <a:off x="685800" y="2130425"/>
            <a:ext cx="7772400" cy="1470025"/>
          </a:xfrm>
          <a:prstGeom prst="rect">
            <a:avLst/>
          </a:prstGeom>
        </p:spPr>
        <p:txBody>
          <a:bodyPr lIns="45718" tIns="45718" rIns="45718" bIns="45718"/>
          <a:lstStyle/>
          <a:p>
            <a:r>
              <a:t>Текст заголовка</a:t>
            </a:r>
          </a:p>
        </p:txBody>
      </p:sp>
      <p:sp>
        <p:nvSpPr>
          <p:cNvPr id="190" name="Уровень текста 1…"/>
          <p:cNvSpPr txBox="1">
            <a:spLocks noGrp="1"/>
          </p:cNvSpPr>
          <p:nvPr>
            <p:ph type="body" sz="quarter" idx="1" hasCustomPrompt="1"/>
          </p:nvPr>
        </p:nvSpPr>
        <p:spPr>
          <a:xfrm>
            <a:off x="1371600" y="3886200"/>
            <a:ext cx="6400800" cy="1752600"/>
          </a:xfrm>
          <a:prstGeom prst="rect">
            <a:avLst/>
          </a:prstGeom>
        </p:spPr>
        <p:txBody>
          <a:bodyPr lIns="45718" tIns="45718" rIns="45718" bIns="45718"/>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Уровень текста 1</a:t>
            </a:r>
          </a:p>
          <a:p>
            <a:pPr lvl="1"/>
            <a:endParaRPr/>
          </a:p>
          <a:p>
            <a:pPr lvl="2"/>
            <a:endParaRPr/>
          </a:p>
          <a:p>
            <a:pPr lvl="3"/>
            <a:endParaRPr/>
          </a:p>
          <a:p>
            <a:pPr lvl="4"/>
            <a:endParaRPr/>
          </a:p>
        </p:txBody>
      </p:sp>
      <p:sp>
        <p:nvSpPr>
          <p:cNvPr id="191"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527372852"/>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2_Заголовок и объект">
    <p:spTree>
      <p:nvGrpSpPr>
        <p:cNvPr id="1" name=""/>
        <p:cNvGrpSpPr/>
        <p:nvPr/>
      </p:nvGrpSpPr>
      <p:grpSpPr>
        <a:xfrm>
          <a:off x="0" y="0"/>
          <a:ext cx="0" cy="0"/>
          <a:chOff x="0" y="0"/>
          <a:chExt cx="0" cy="0"/>
        </a:xfrm>
      </p:grpSpPr>
      <p:sp>
        <p:nvSpPr>
          <p:cNvPr id="198"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199" name="Уровень текста 1…"/>
          <p:cNvSpPr txBox="1">
            <a:spLocks noGrp="1"/>
          </p:cNvSpPr>
          <p:nvPr>
            <p:ph type="body" idx="1" hasCustomPrompt="1"/>
          </p:nvPr>
        </p:nvSpPr>
        <p:spPr>
          <a:prstGeom prst="rect">
            <a:avLst/>
          </a:prstGeom>
        </p:spPr>
        <p:txBody>
          <a:bodyPr lIns="45718" tIns="45718" rIns="45718" bIns="45718"/>
          <a:lstStyle>
            <a:lvl2pPr marL="783590" indent="-326390"/>
          </a:lstStyle>
          <a:p>
            <a:r>
              <a:t>Уровень текста 1</a:t>
            </a:r>
          </a:p>
          <a:p>
            <a:pPr lvl="1"/>
            <a:endParaRPr/>
          </a:p>
          <a:p>
            <a:pPr lvl="2"/>
            <a:endParaRPr/>
          </a:p>
          <a:p>
            <a:pPr lvl="3"/>
            <a:endParaRPr/>
          </a:p>
          <a:p>
            <a:pPr lvl="4"/>
            <a:endParaRPr/>
          </a:p>
        </p:txBody>
      </p:sp>
      <p:sp>
        <p:nvSpPr>
          <p:cNvPr id="200"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1713600502"/>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2_Заголовок раздела">
    <p:spTree>
      <p:nvGrpSpPr>
        <p:cNvPr id="1" name=""/>
        <p:cNvGrpSpPr/>
        <p:nvPr/>
      </p:nvGrpSpPr>
      <p:grpSpPr>
        <a:xfrm>
          <a:off x="0" y="0"/>
          <a:ext cx="0" cy="0"/>
          <a:chOff x="0" y="0"/>
          <a:chExt cx="0" cy="0"/>
        </a:xfrm>
      </p:grpSpPr>
      <p:sp>
        <p:nvSpPr>
          <p:cNvPr id="207" name="Текст заголовка"/>
          <p:cNvSpPr txBox="1">
            <a:spLocks noGrp="1"/>
          </p:cNvSpPr>
          <p:nvPr>
            <p:ph type="title" hasCustomPrompt="1"/>
          </p:nvPr>
        </p:nvSpPr>
        <p:spPr>
          <a:xfrm>
            <a:off x="722312" y="4406900"/>
            <a:ext cx="7772401" cy="1362075"/>
          </a:xfrm>
          <a:prstGeom prst="rect">
            <a:avLst/>
          </a:prstGeom>
        </p:spPr>
        <p:txBody>
          <a:bodyPr lIns="45718" tIns="45718" rIns="45718" bIns="45718" anchor="t"/>
          <a:lstStyle>
            <a:lvl1pPr algn="l">
              <a:defRPr sz="4000" b="1" cap="all"/>
            </a:lvl1pPr>
          </a:lstStyle>
          <a:p>
            <a:r>
              <a:t>Текст заголовка</a:t>
            </a:r>
          </a:p>
        </p:txBody>
      </p:sp>
      <p:sp>
        <p:nvSpPr>
          <p:cNvPr id="208" name="Уровень текста 1…"/>
          <p:cNvSpPr txBox="1">
            <a:spLocks noGrp="1"/>
          </p:cNvSpPr>
          <p:nvPr>
            <p:ph type="body" sz="quarter" idx="1" hasCustomPrompt="1"/>
          </p:nvPr>
        </p:nvSpPr>
        <p:spPr>
          <a:xfrm>
            <a:off x="722312" y="2906713"/>
            <a:ext cx="7772401" cy="1500190"/>
          </a:xfrm>
          <a:prstGeom prst="rect">
            <a:avLst/>
          </a:prstGeom>
        </p:spPr>
        <p:txBody>
          <a:bodyPr lIns="45718" tIns="45718" rIns="45718" bIns="45718"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Уровень текста 1</a:t>
            </a:r>
          </a:p>
          <a:p>
            <a:pPr lvl="1"/>
            <a:endParaRPr/>
          </a:p>
          <a:p>
            <a:pPr lvl="2"/>
            <a:endParaRPr/>
          </a:p>
          <a:p>
            <a:pPr lvl="3"/>
            <a:endParaRPr/>
          </a:p>
          <a:p>
            <a:pPr lvl="4"/>
            <a:endParaRPr/>
          </a:p>
        </p:txBody>
      </p:sp>
      <p:sp>
        <p:nvSpPr>
          <p:cNvPr id="209"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820710190"/>
      </p:ext>
    </p:extLst>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2_Два объекта">
    <p:spTree>
      <p:nvGrpSpPr>
        <p:cNvPr id="1" name=""/>
        <p:cNvGrpSpPr/>
        <p:nvPr/>
      </p:nvGrpSpPr>
      <p:grpSpPr>
        <a:xfrm>
          <a:off x="0" y="0"/>
          <a:ext cx="0" cy="0"/>
          <a:chOff x="0" y="0"/>
          <a:chExt cx="0" cy="0"/>
        </a:xfrm>
      </p:grpSpPr>
      <p:sp>
        <p:nvSpPr>
          <p:cNvPr id="216"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217" name="Уровень текста 1…"/>
          <p:cNvSpPr txBox="1">
            <a:spLocks noGrp="1"/>
          </p:cNvSpPr>
          <p:nvPr>
            <p:ph type="body" sz="half" idx="1" hasCustomPrompt="1"/>
          </p:nvPr>
        </p:nvSpPr>
        <p:spPr>
          <a:xfrm>
            <a:off x="457200" y="1600200"/>
            <a:ext cx="4038600" cy="4525963"/>
          </a:xfrm>
          <a:prstGeom prst="rect">
            <a:avLst/>
          </a:prstGeom>
        </p:spPr>
        <p:txBody>
          <a:bodyPr lIns="45718" tIns="45718" rIns="45718" bIns="45718"/>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Уровень текста 1</a:t>
            </a:r>
          </a:p>
          <a:p>
            <a:pPr lvl="1"/>
            <a:endParaRPr/>
          </a:p>
          <a:p>
            <a:pPr lvl="2"/>
            <a:endParaRPr/>
          </a:p>
          <a:p>
            <a:pPr lvl="3"/>
            <a:endParaRPr/>
          </a:p>
          <a:p>
            <a:pPr lvl="4"/>
            <a:endParaRPr/>
          </a:p>
        </p:txBody>
      </p:sp>
      <p:sp>
        <p:nvSpPr>
          <p:cNvPr id="218"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572690295"/>
      </p:ext>
    </p:extLst>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2_Сравнение">
    <p:spTree>
      <p:nvGrpSpPr>
        <p:cNvPr id="1" name=""/>
        <p:cNvGrpSpPr/>
        <p:nvPr/>
      </p:nvGrpSpPr>
      <p:grpSpPr>
        <a:xfrm>
          <a:off x="0" y="0"/>
          <a:ext cx="0" cy="0"/>
          <a:chOff x="0" y="0"/>
          <a:chExt cx="0" cy="0"/>
        </a:xfrm>
      </p:grpSpPr>
      <p:sp>
        <p:nvSpPr>
          <p:cNvPr id="225"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226" name="Уровень текста 1…"/>
          <p:cNvSpPr txBox="1">
            <a:spLocks noGrp="1"/>
          </p:cNvSpPr>
          <p:nvPr>
            <p:ph type="body" sz="quarter" idx="1" hasCustomPrompt="1"/>
          </p:nvPr>
        </p:nvSpPr>
        <p:spPr>
          <a:xfrm>
            <a:off x="457200" y="1535112"/>
            <a:ext cx="4040188" cy="639763"/>
          </a:xfrm>
          <a:prstGeom prst="rect">
            <a:avLst/>
          </a:prstGeom>
        </p:spPr>
        <p:txBody>
          <a:bodyPr lIns="45718" tIns="45718" rIns="45718" bIns="45718"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Уровень текста 1</a:t>
            </a:r>
          </a:p>
          <a:p>
            <a:pPr lvl="1"/>
            <a:endParaRPr/>
          </a:p>
          <a:p>
            <a:pPr lvl="2"/>
            <a:endParaRPr/>
          </a:p>
          <a:p>
            <a:pPr lvl="3"/>
            <a:endParaRPr/>
          </a:p>
          <a:p>
            <a:pPr lvl="4"/>
            <a:endParaRPr/>
          </a:p>
        </p:txBody>
      </p:sp>
      <p:sp>
        <p:nvSpPr>
          <p:cNvPr id="227" name="Текст 4"/>
          <p:cNvSpPr>
            <a:spLocks noGrp="1"/>
          </p:cNvSpPr>
          <p:nvPr>
            <p:ph type="body" sz="quarter" idx="21"/>
          </p:nvPr>
        </p:nvSpPr>
        <p:spPr>
          <a:xfrm>
            <a:off x="4645025" y="1535111"/>
            <a:ext cx="4041775" cy="639766"/>
          </a:xfrm>
          <a:prstGeom prst="rect">
            <a:avLst/>
          </a:prstGeom>
        </p:spPr>
        <p:txBody>
          <a:bodyPr lIns="45718" tIns="45718" rIns="45718" bIns="45718" anchor="b"/>
          <a:lstStyle/>
          <a:p>
            <a:endParaRPr/>
          </a:p>
        </p:txBody>
      </p:sp>
      <p:sp>
        <p:nvSpPr>
          <p:cNvPr id="228"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744043357"/>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tx">
  <p:cSld name="2_Только заголовок">
    <p:spTree>
      <p:nvGrpSpPr>
        <p:cNvPr id="1" name=""/>
        <p:cNvGrpSpPr/>
        <p:nvPr/>
      </p:nvGrpSpPr>
      <p:grpSpPr>
        <a:xfrm>
          <a:off x="0" y="0"/>
          <a:ext cx="0" cy="0"/>
          <a:chOff x="0" y="0"/>
          <a:chExt cx="0" cy="0"/>
        </a:xfrm>
      </p:grpSpPr>
      <p:sp>
        <p:nvSpPr>
          <p:cNvPr id="235" name="Текст заголовка"/>
          <p:cNvSpPr txBox="1">
            <a:spLocks noGrp="1"/>
          </p:cNvSpPr>
          <p:nvPr>
            <p:ph type="title" hasCustomPrompt="1"/>
          </p:nvPr>
        </p:nvSpPr>
        <p:spPr>
          <a:xfrm>
            <a:off x="457200" y="274638"/>
            <a:ext cx="8229600" cy="1143001"/>
          </a:xfrm>
          <a:prstGeom prst="rect">
            <a:avLst/>
          </a:prstGeom>
        </p:spPr>
        <p:txBody>
          <a:bodyPr lIns="45718" tIns="45718" rIns="45718" bIns="45718"/>
          <a:lstStyle/>
          <a:p>
            <a:r>
              <a:t>Текст заголовка</a:t>
            </a:r>
          </a:p>
        </p:txBody>
      </p:sp>
      <p:sp>
        <p:nvSpPr>
          <p:cNvPr id="236"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782905223"/>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name="2_Пустой слайд">
    <p:spTree>
      <p:nvGrpSpPr>
        <p:cNvPr id="1" name=""/>
        <p:cNvGrpSpPr/>
        <p:nvPr/>
      </p:nvGrpSpPr>
      <p:grpSpPr>
        <a:xfrm>
          <a:off x="0" y="0"/>
          <a:ext cx="0" cy="0"/>
          <a:chOff x="0" y="0"/>
          <a:chExt cx="0" cy="0"/>
        </a:xfrm>
      </p:grpSpPr>
      <p:sp>
        <p:nvSpPr>
          <p:cNvPr id="243"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1800684079"/>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name="2_Объект с подписью">
    <p:spTree>
      <p:nvGrpSpPr>
        <p:cNvPr id="1" name=""/>
        <p:cNvGrpSpPr/>
        <p:nvPr/>
      </p:nvGrpSpPr>
      <p:grpSpPr>
        <a:xfrm>
          <a:off x="0" y="0"/>
          <a:ext cx="0" cy="0"/>
          <a:chOff x="0" y="0"/>
          <a:chExt cx="0" cy="0"/>
        </a:xfrm>
      </p:grpSpPr>
      <p:sp>
        <p:nvSpPr>
          <p:cNvPr id="250" name="Текст заголовка"/>
          <p:cNvSpPr txBox="1">
            <a:spLocks noGrp="1"/>
          </p:cNvSpPr>
          <p:nvPr>
            <p:ph type="title" hasCustomPrompt="1"/>
          </p:nvPr>
        </p:nvSpPr>
        <p:spPr>
          <a:xfrm>
            <a:off x="457200" y="273050"/>
            <a:ext cx="3008316" cy="1162050"/>
          </a:xfrm>
          <a:prstGeom prst="rect">
            <a:avLst/>
          </a:prstGeom>
        </p:spPr>
        <p:txBody>
          <a:bodyPr lIns="45718" tIns="45718" rIns="45718" bIns="45718" anchor="b"/>
          <a:lstStyle>
            <a:lvl1pPr algn="l">
              <a:defRPr sz="2000" b="1"/>
            </a:lvl1pPr>
          </a:lstStyle>
          <a:p>
            <a:r>
              <a:t>Текст заголовка</a:t>
            </a:r>
          </a:p>
        </p:txBody>
      </p:sp>
      <p:sp>
        <p:nvSpPr>
          <p:cNvPr id="251" name="Уровень текста 1…"/>
          <p:cNvSpPr txBox="1">
            <a:spLocks noGrp="1"/>
          </p:cNvSpPr>
          <p:nvPr>
            <p:ph type="body" idx="1" hasCustomPrompt="1"/>
          </p:nvPr>
        </p:nvSpPr>
        <p:spPr>
          <a:xfrm>
            <a:off x="3575050" y="273050"/>
            <a:ext cx="5111750" cy="5853113"/>
          </a:xfrm>
          <a:prstGeom prst="rect">
            <a:avLst/>
          </a:prstGeom>
        </p:spPr>
        <p:txBody>
          <a:bodyPr lIns="45718" tIns="45718" rIns="45718" bIns="45718"/>
          <a:lstStyle>
            <a:lvl2pPr marL="783590" indent="-326390"/>
          </a:lstStyle>
          <a:p>
            <a:r>
              <a:t>Уровень текста 1</a:t>
            </a:r>
          </a:p>
          <a:p>
            <a:pPr lvl="1"/>
            <a:endParaRPr/>
          </a:p>
          <a:p>
            <a:pPr lvl="2"/>
            <a:endParaRPr/>
          </a:p>
          <a:p>
            <a:pPr lvl="3"/>
            <a:endParaRPr/>
          </a:p>
          <a:p>
            <a:pPr lvl="4"/>
            <a:endParaRPr/>
          </a:p>
        </p:txBody>
      </p:sp>
      <p:sp>
        <p:nvSpPr>
          <p:cNvPr id="252" name="Текст 3"/>
          <p:cNvSpPr>
            <a:spLocks noGrp="1"/>
          </p:cNvSpPr>
          <p:nvPr>
            <p:ph type="body" sz="half" idx="21"/>
          </p:nvPr>
        </p:nvSpPr>
        <p:spPr>
          <a:xfrm>
            <a:off x="457198" y="1435100"/>
            <a:ext cx="3008317" cy="4691063"/>
          </a:xfrm>
          <a:prstGeom prst="rect">
            <a:avLst/>
          </a:prstGeom>
        </p:spPr>
        <p:txBody>
          <a:bodyPr lIns="45718" tIns="45718" rIns="45718" bIns="45718"/>
          <a:lstStyle/>
          <a:p>
            <a:endParaRPr/>
          </a:p>
        </p:txBody>
      </p:sp>
      <p:sp>
        <p:nvSpPr>
          <p:cNvPr id="253"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1390440"/>
      </p:ext>
    </p:extLst>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type="tx">
  <p:cSld name="2_Рисунок с подписью">
    <p:spTree>
      <p:nvGrpSpPr>
        <p:cNvPr id="1" name=""/>
        <p:cNvGrpSpPr/>
        <p:nvPr/>
      </p:nvGrpSpPr>
      <p:grpSpPr>
        <a:xfrm>
          <a:off x="0" y="0"/>
          <a:ext cx="0" cy="0"/>
          <a:chOff x="0" y="0"/>
          <a:chExt cx="0" cy="0"/>
        </a:xfrm>
      </p:grpSpPr>
      <p:sp>
        <p:nvSpPr>
          <p:cNvPr id="260" name="Текст заголовка"/>
          <p:cNvSpPr txBox="1">
            <a:spLocks noGrp="1"/>
          </p:cNvSpPr>
          <p:nvPr>
            <p:ph type="title" hasCustomPrompt="1"/>
          </p:nvPr>
        </p:nvSpPr>
        <p:spPr>
          <a:xfrm>
            <a:off x="1792288" y="4800600"/>
            <a:ext cx="5486403" cy="566738"/>
          </a:xfrm>
          <a:prstGeom prst="rect">
            <a:avLst/>
          </a:prstGeom>
        </p:spPr>
        <p:txBody>
          <a:bodyPr lIns="45718" tIns="45718" rIns="45718" bIns="45718" anchor="b"/>
          <a:lstStyle>
            <a:lvl1pPr algn="l">
              <a:defRPr sz="2000" b="1"/>
            </a:lvl1pPr>
          </a:lstStyle>
          <a:p>
            <a:r>
              <a:t>Текст заголовка</a:t>
            </a:r>
          </a:p>
        </p:txBody>
      </p:sp>
      <p:sp>
        <p:nvSpPr>
          <p:cNvPr id="261" name="Рисунок 2"/>
          <p:cNvSpPr>
            <a:spLocks noGrp="1"/>
          </p:cNvSpPr>
          <p:nvPr>
            <p:ph type="pic" sz="half" idx="21"/>
          </p:nvPr>
        </p:nvSpPr>
        <p:spPr>
          <a:xfrm>
            <a:off x="1792288" y="612775"/>
            <a:ext cx="5486403" cy="4114800"/>
          </a:xfrm>
          <a:prstGeom prst="rect">
            <a:avLst/>
          </a:prstGeom>
        </p:spPr>
        <p:txBody>
          <a:bodyPr lIns="91439" rIns="91439">
            <a:noAutofit/>
          </a:bodyPr>
          <a:lstStyle/>
          <a:p>
            <a:endParaRPr/>
          </a:p>
        </p:txBody>
      </p:sp>
      <p:sp>
        <p:nvSpPr>
          <p:cNvPr id="262" name="Уровень текста 1…"/>
          <p:cNvSpPr txBox="1">
            <a:spLocks noGrp="1"/>
          </p:cNvSpPr>
          <p:nvPr>
            <p:ph type="body" sz="quarter" idx="1" hasCustomPrompt="1"/>
          </p:nvPr>
        </p:nvSpPr>
        <p:spPr>
          <a:xfrm>
            <a:off x="1792288" y="5367337"/>
            <a:ext cx="5486403" cy="804865"/>
          </a:xfrm>
          <a:prstGeom prst="rect">
            <a:avLst/>
          </a:prstGeom>
        </p:spPr>
        <p:txBody>
          <a:bodyPr lIns="45718" tIns="45718" rIns="45718" bIns="45718"/>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Уровень текста 1</a:t>
            </a:r>
          </a:p>
          <a:p>
            <a:pPr lvl="1"/>
            <a:endParaRPr/>
          </a:p>
          <a:p>
            <a:pPr lvl="2"/>
            <a:endParaRPr/>
          </a:p>
          <a:p>
            <a:pPr lvl="3"/>
            <a:endParaRPr/>
          </a:p>
          <a:p>
            <a:pPr lvl="4"/>
            <a:endParaRPr/>
          </a:p>
        </p:txBody>
      </p:sp>
      <p:sp>
        <p:nvSpPr>
          <p:cNvPr id="263" name="Номер слайда"/>
          <p:cNvSpPr txBox="1">
            <a:spLocks noGrp="1"/>
          </p:cNvSpPr>
          <p:nvPr>
            <p:ph type="sldNum" sz="quarter" idx="2"/>
          </p:nvPr>
        </p:nvSpPr>
        <p:spPr>
          <a:xfrm>
            <a:off x="8413805" y="6422125"/>
            <a:ext cx="272996" cy="233575"/>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3211591229"/>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2_Титульный слайд">
    <p:spTree>
      <p:nvGrpSpPr>
        <p:cNvPr id="1" name=""/>
        <p:cNvGrpSpPr/>
        <p:nvPr/>
      </p:nvGrpSpPr>
      <p:grpSpPr>
        <a:xfrm>
          <a:off x="0" y="0"/>
          <a:ext cx="0" cy="0"/>
          <a:chOff x="0" y="0"/>
          <a:chExt cx="0" cy="0"/>
        </a:xfrm>
      </p:grpSpPr>
      <p:sp>
        <p:nvSpPr>
          <p:cNvPr id="270" name="Текст заголовка"/>
          <p:cNvSpPr txBox="1">
            <a:spLocks noGrp="1"/>
          </p:cNvSpPr>
          <p:nvPr>
            <p:ph type="title"/>
          </p:nvPr>
        </p:nvSpPr>
        <p:spPr>
          <a:xfrm>
            <a:off x="685800" y="2130425"/>
            <a:ext cx="7772400" cy="1470025"/>
          </a:xfrm>
          <a:prstGeom prst="rect">
            <a:avLst/>
          </a:prstGeom>
        </p:spPr>
        <p:txBody>
          <a:bodyPr lIns="45718" tIns="45718" rIns="45718" bIns="45718"/>
          <a:lstStyle/>
          <a:p>
            <a:r>
              <a:t>Текст заголовка</a:t>
            </a:r>
          </a:p>
        </p:txBody>
      </p:sp>
      <p:sp>
        <p:nvSpPr>
          <p:cNvPr id="271" name="Уровень текста 1…"/>
          <p:cNvSpPr txBox="1">
            <a:spLocks noGrp="1"/>
          </p:cNvSpPr>
          <p:nvPr>
            <p:ph type="body" sz="quarter" idx="1"/>
          </p:nvPr>
        </p:nvSpPr>
        <p:spPr>
          <a:xfrm>
            <a:off x="1371600" y="3886200"/>
            <a:ext cx="6400800" cy="1752600"/>
          </a:xfrm>
          <a:prstGeom prst="rect">
            <a:avLst/>
          </a:prstGeom>
        </p:spPr>
        <p:txBody>
          <a:bodyPr lIns="45718" tIns="45718" rIns="45718" bIns="45718"/>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72" name="Номер слайда"/>
          <p:cNvSpPr txBox="1">
            <a:spLocks noGrp="1"/>
          </p:cNvSpPr>
          <p:nvPr>
            <p:ph type="sldNum" sz="quarter" idx="2"/>
          </p:nvPr>
        </p:nvSpPr>
        <p:spPr>
          <a:xfrm>
            <a:off x="8413802" y="6422124"/>
            <a:ext cx="272998" cy="233577"/>
          </a:xfrm>
          <a:prstGeom prst="rect">
            <a:avLst/>
          </a:prstGeom>
        </p:spPr>
        <p:txBody>
          <a:bodyPr lIns="45718" tIns="45718" rIns="45718" bIns="45718"/>
          <a:lstStyle>
            <a:lvl1pPr>
              <a:defRPr>
                <a:latin typeface="AvantGardeGothicC"/>
                <a:ea typeface="AvantGardeGothicC"/>
                <a:cs typeface="AvantGardeGothicC"/>
                <a:sym typeface="AvantGardeGothicC"/>
              </a:defRPr>
            </a:lvl1pPr>
          </a:lstStyle>
          <a:p>
            <a:fld id="{86CB4B4D-7CA3-9044-876B-883B54F8677D}" type="slidenum">
              <a:rPr/>
              <a:pPr/>
              <a:t>‹#›</a:t>
            </a:fld>
            <a:endParaRPr/>
          </a:p>
        </p:txBody>
      </p:sp>
    </p:spTree>
    <p:extLst>
      <p:ext uri="{BB962C8B-B14F-4D97-AF65-F5344CB8AC3E}">
        <p14:creationId xmlns:p14="http://schemas.microsoft.com/office/powerpoint/2010/main" val="404758455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9" Type="http://schemas.openxmlformats.org/officeDocument/2006/relationships/slideLayout" Target="../slideLayouts/slideLayout57.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34" Type="http://schemas.openxmlformats.org/officeDocument/2006/relationships/slideLayout" Target="../slideLayouts/slideLayout52.xml"/><Relationship Id="rId42" Type="http://schemas.openxmlformats.org/officeDocument/2006/relationships/slideLayout" Target="../slideLayouts/slideLayout60.xml"/><Relationship Id="rId47" Type="http://schemas.openxmlformats.org/officeDocument/2006/relationships/slideLayout" Target="../slideLayouts/slideLayout65.xml"/><Relationship Id="rId50" Type="http://schemas.openxmlformats.org/officeDocument/2006/relationships/slideLayout" Target="../slideLayouts/slideLayout68.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33" Type="http://schemas.openxmlformats.org/officeDocument/2006/relationships/slideLayout" Target="../slideLayouts/slideLayout51.xml"/><Relationship Id="rId38" Type="http://schemas.openxmlformats.org/officeDocument/2006/relationships/slideLayout" Target="../slideLayouts/slideLayout56.xml"/><Relationship Id="rId46" Type="http://schemas.openxmlformats.org/officeDocument/2006/relationships/slideLayout" Target="../slideLayouts/slideLayout64.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41" Type="http://schemas.openxmlformats.org/officeDocument/2006/relationships/slideLayout" Target="../slideLayouts/slideLayout59.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32" Type="http://schemas.openxmlformats.org/officeDocument/2006/relationships/slideLayout" Target="../slideLayouts/slideLayout50.xml"/><Relationship Id="rId37" Type="http://schemas.openxmlformats.org/officeDocument/2006/relationships/slideLayout" Target="../slideLayouts/slideLayout55.xml"/><Relationship Id="rId40" Type="http://schemas.openxmlformats.org/officeDocument/2006/relationships/slideLayout" Target="../slideLayouts/slideLayout58.xml"/><Relationship Id="rId45" Type="http://schemas.openxmlformats.org/officeDocument/2006/relationships/slideLayout" Target="../slideLayouts/slideLayout63.xml"/><Relationship Id="rId53" Type="http://schemas.openxmlformats.org/officeDocument/2006/relationships/theme" Target="../theme/theme3.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36" Type="http://schemas.openxmlformats.org/officeDocument/2006/relationships/slideLayout" Target="../slideLayouts/slideLayout54.xml"/><Relationship Id="rId49" Type="http://schemas.openxmlformats.org/officeDocument/2006/relationships/slideLayout" Target="../slideLayouts/slideLayout67.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slideLayout" Target="../slideLayouts/slideLayout49.xml"/><Relationship Id="rId44" Type="http://schemas.openxmlformats.org/officeDocument/2006/relationships/slideLayout" Target="../slideLayouts/slideLayout62.xml"/><Relationship Id="rId52" Type="http://schemas.openxmlformats.org/officeDocument/2006/relationships/slideLayout" Target="../slideLayouts/slideLayout70.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slideLayout" Target="../slideLayouts/slideLayout48.xml"/><Relationship Id="rId35" Type="http://schemas.openxmlformats.org/officeDocument/2006/relationships/slideLayout" Target="../slideLayouts/slideLayout53.xml"/><Relationship Id="rId43" Type="http://schemas.openxmlformats.org/officeDocument/2006/relationships/slideLayout" Target="../slideLayouts/slideLayout61.xml"/><Relationship Id="rId48" Type="http://schemas.openxmlformats.org/officeDocument/2006/relationships/slideLayout" Target="../slideLayouts/slideLayout66.xml"/><Relationship Id="rId8" Type="http://schemas.openxmlformats.org/officeDocument/2006/relationships/slideLayout" Target="../slideLayouts/slideLayout26.xml"/><Relationship Id="rId51"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9" Type="http://schemas.openxmlformats.org/officeDocument/2006/relationships/slideLayout" Target="../slideLayouts/slideLayout109.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34" Type="http://schemas.openxmlformats.org/officeDocument/2006/relationships/slideLayout" Target="../slideLayouts/slideLayout104.xml"/><Relationship Id="rId42" Type="http://schemas.openxmlformats.org/officeDocument/2006/relationships/slideLayout" Target="../slideLayouts/slideLayout112.xml"/><Relationship Id="rId47" Type="http://schemas.openxmlformats.org/officeDocument/2006/relationships/slideLayout" Target="../slideLayouts/slideLayout117.xml"/><Relationship Id="rId50" Type="http://schemas.openxmlformats.org/officeDocument/2006/relationships/slideLayout" Target="../slideLayouts/slideLayout120.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slideLayout" Target="../slideLayouts/slideLayout103.xml"/><Relationship Id="rId38" Type="http://schemas.openxmlformats.org/officeDocument/2006/relationships/slideLayout" Target="../slideLayouts/slideLayout108.xml"/><Relationship Id="rId46" Type="http://schemas.openxmlformats.org/officeDocument/2006/relationships/slideLayout" Target="../slideLayouts/slideLayout116.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29" Type="http://schemas.openxmlformats.org/officeDocument/2006/relationships/slideLayout" Target="../slideLayouts/slideLayout99.xml"/><Relationship Id="rId41" Type="http://schemas.openxmlformats.org/officeDocument/2006/relationships/slideLayout" Target="../slideLayouts/slideLayout111.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37" Type="http://schemas.openxmlformats.org/officeDocument/2006/relationships/slideLayout" Target="../slideLayouts/slideLayout107.xml"/><Relationship Id="rId40" Type="http://schemas.openxmlformats.org/officeDocument/2006/relationships/slideLayout" Target="../slideLayouts/slideLayout110.xml"/><Relationship Id="rId45" Type="http://schemas.openxmlformats.org/officeDocument/2006/relationships/slideLayout" Target="../slideLayouts/slideLayout115.xml"/><Relationship Id="rId53" Type="http://schemas.openxmlformats.org/officeDocument/2006/relationships/theme" Target="../theme/theme4.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36" Type="http://schemas.openxmlformats.org/officeDocument/2006/relationships/slideLayout" Target="../slideLayouts/slideLayout106.xml"/><Relationship Id="rId49" Type="http://schemas.openxmlformats.org/officeDocument/2006/relationships/slideLayout" Target="../slideLayouts/slideLayout119.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4" Type="http://schemas.openxmlformats.org/officeDocument/2006/relationships/slideLayout" Target="../slideLayouts/slideLayout114.xml"/><Relationship Id="rId52" Type="http://schemas.openxmlformats.org/officeDocument/2006/relationships/slideLayout" Target="../slideLayouts/slideLayout122.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35" Type="http://schemas.openxmlformats.org/officeDocument/2006/relationships/slideLayout" Target="../slideLayouts/slideLayout105.xml"/><Relationship Id="rId43" Type="http://schemas.openxmlformats.org/officeDocument/2006/relationships/slideLayout" Target="../slideLayouts/slideLayout113.xml"/><Relationship Id="rId48" Type="http://schemas.openxmlformats.org/officeDocument/2006/relationships/slideLayout" Target="../slideLayouts/slideLayout118.xml"/><Relationship Id="rId8" Type="http://schemas.openxmlformats.org/officeDocument/2006/relationships/slideLayout" Target="../slideLayouts/slideLayout78.xml"/><Relationship Id="rId51" Type="http://schemas.openxmlformats.org/officeDocument/2006/relationships/slideLayout" Target="../slideLayouts/slideLayout12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5" Type="http://schemas.openxmlformats.org/officeDocument/2006/relationships/slideLayout" Target="../slideLayouts/slideLayout127.xml"/><Relationship Id="rId10" Type="http://schemas.openxmlformats.org/officeDocument/2006/relationships/theme" Target="../theme/theme5.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Текст заголовка</a:t>
            </a:r>
          </a:p>
        </p:txBody>
      </p:sp>
      <p:sp>
        <p:nvSpPr>
          <p:cNvPr id="3" name="Уровень текста 1…"/>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8428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Текст заголовка</a:t>
            </a:r>
          </a:p>
        </p:txBody>
      </p:sp>
      <p:sp>
        <p:nvSpPr>
          <p:cNvPr id="3" name="Уровень текста 1…"/>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8428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Текст заголовка</a:t>
            </a:r>
          </a:p>
        </p:txBody>
      </p:sp>
      <p:sp>
        <p:nvSpPr>
          <p:cNvPr id="3" name="Уровень текста 1…"/>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rPr>
                <a:latin typeface="Calibri"/>
                <a:cs typeface="Calibri"/>
              </a:rPr>
              <a:pPr/>
              <a:t>‹#›</a:t>
            </a:fld>
            <a:endParaRPr>
              <a:latin typeface="Calibri"/>
              <a:cs typeface="Calibri"/>
            </a:endParaRPr>
          </a:p>
        </p:txBody>
      </p:sp>
    </p:spTree>
    <p:extLst>
      <p:ext uri="{BB962C8B-B14F-4D97-AF65-F5344CB8AC3E}">
        <p14:creationId xmlns:p14="http://schemas.microsoft.com/office/powerpoint/2010/main" val="296619232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698" r:id="rId30"/>
    <p:sldLayoutId id="2147483699" r:id="rId31"/>
    <p:sldLayoutId id="2147483700" r:id="rId32"/>
    <p:sldLayoutId id="2147483701" r:id="rId33"/>
    <p:sldLayoutId id="2147483702" r:id="rId34"/>
    <p:sldLayoutId id="2147483703" r:id="rId35"/>
    <p:sldLayoutId id="2147483704" r:id="rId36"/>
    <p:sldLayoutId id="2147483705" r:id="rId37"/>
    <p:sldLayoutId id="2147483706" r:id="rId38"/>
    <p:sldLayoutId id="2147483707" r:id="rId39"/>
    <p:sldLayoutId id="2147483708" r:id="rId40"/>
    <p:sldLayoutId id="2147483709" r:id="rId41"/>
    <p:sldLayoutId id="2147483710" r:id="rId42"/>
    <p:sldLayoutId id="2147483711" r:id="rId43"/>
    <p:sldLayoutId id="2147483712" r:id="rId44"/>
    <p:sldLayoutId id="2147483713" r:id="rId45"/>
    <p:sldLayoutId id="2147483714" r:id="rId46"/>
    <p:sldLayoutId id="2147483715" r:id="rId47"/>
    <p:sldLayoutId id="2147483716" r:id="rId48"/>
    <p:sldLayoutId id="2147483717" r:id="rId49"/>
    <p:sldLayoutId id="2147483718" r:id="rId50"/>
    <p:sldLayoutId id="2147483719" r:id="rId51"/>
    <p:sldLayoutId id="2147483720" r:id="rId52"/>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Текст заголовка</a:t>
            </a:r>
          </a:p>
        </p:txBody>
      </p:sp>
      <p:sp>
        <p:nvSpPr>
          <p:cNvPr id="3" name="Уровень текста 1…"/>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rPr>
                <a:latin typeface="Calibri"/>
                <a:cs typeface="Calibri"/>
              </a:rPr>
              <a:pPr/>
              <a:t>‹#›</a:t>
            </a:fld>
            <a:endParaRPr>
              <a:latin typeface="Calibri"/>
              <a:cs typeface="Calibri"/>
            </a:endParaRPr>
          </a:p>
        </p:txBody>
      </p:sp>
    </p:spTree>
    <p:extLst>
      <p:ext uri="{BB962C8B-B14F-4D97-AF65-F5344CB8AC3E}">
        <p14:creationId xmlns:p14="http://schemas.microsoft.com/office/powerpoint/2010/main" val="406990891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 id="2147483742" r:id="rId21"/>
    <p:sldLayoutId id="2147483743" r:id="rId22"/>
    <p:sldLayoutId id="2147483744" r:id="rId23"/>
    <p:sldLayoutId id="2147483745" r:id="rId24"/>
    <p:sldLayoutId id="2147483746" r:id="rId25"/>
    <p:sldLayoutId id="2147483747" r:id="rId26"/>
    <p:sldLayoutId id="2147483748" r:id="rId27"/>
    <p:sldLayoutId id="2147483749" r:id="rId28"/>
    <p:sldLayoutId id="2147483750" r:id="rId29"/>
    <p:sldLayoutId id="2147483751" r:id="rId30"/>
    <p:sldLayoutId id="2147483752" r:id="rId31"/>
    <p:sldLayoutId id="2147483753" r:id="rId32"/>
    <p:sldLayoutId id="2147483754" r:id="rId33"/>
    <p:sldLayoutId id="2147483755" r:id="rId34"/>
    <p:sldLayoutId id="2147483756" r:id="rId35"/>
    <p:sldLayoutId id="2147483757" r:id="rId36"/>
    <p:sldLayoutId id="2147483758" r:id="rId37"/>
    <p:sldLayoutId id="2147483759" r:id="rId38"/>
    <p:sldLayoutId id="2147483760" r:id="rId39"/>
    <p:sldLayoutId id="2147483761" r:id="rId40"/>
    <p:sldLayoutId id="2147483762" r:id="rId41"/>
    <p:sldLayoutId id="2147483763" r:id="rId42"/>
    <p:sldLayoutId id="2147483764" r:id="rId43"/>
    <p:sldLayoutId id="2147483765" r:id="rId44"/>
    <p:sldLayoutId id="2147483766" r:id="rId45"/>
    <p:sldLayoutId id="2147483767" r:id="rId46"/>
    <p:sldLayoutId id="2147483768" r:id="rId47"/>
    <p:sldLayoutId id="2147483769" r:id="rId48"/>
    <p:sldLayoutId id="2147483770" r:id="rId49"/>
    <p:sldLayoutId id="2147483771" r:id="rId50"/>
    <p:sldLayoutId id="2147483772" r:id="rId51"/>
    <p:sldLayoutId id="2147483773" r:id="rId52"/>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Текст заголовка</a:t>
            </a:r>
          </a:p>
        </p:txBody>
      </p:sp>
      <p:sp>
        <p:nvSpPr>
          <p:cNvPr id="3" name="Уровень текста 1…"/>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8428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fld id="{86CB4B4D-7CA3-9044-876B-883B54F8677D}" type="slidenum">
              <a:rPr/>
              <a:pPr/>
              <a:t>‹#›</a:t>
            </a:fld>
            <a:endParaRPr/>
          </a:p>
        </p:txBody>
      </p:sp>
    </p:spTree>
    <p:extLst>
      <p:ext uri="{BB962C8B-B14F-4D97-AF65-F5344CB8AC3E}">
        <p14:creationId xmlns:p14="http://schemas.microsoft.com/office/powerpoint/2010/main" val="247127657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3.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1.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hyperlink" Target="https://vk.com/epilepsia_56" TargetMode="External"/><Relationship Id="rId7"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logo эпилепсия56.png" descr="logo эпилепсия56.png"/>
          <p:cNvPicPr>
            <a:picLocks noChangeAspect="1"/>
          </p:cNvPicPr>
          <p:nvPr/>
        </p:nvPicPr>
        <p:blipFill>
          <a:blip r:embed="rId2">
            <a:extLst/>
          </a:blip>
          <a:stretch>
            <a:fillRect/>
          </a:stretch>
        </p:blipFill>
        <p:spPr>
          <a:xfrm>
            <a:off x="465123" y="420305"/>
            <a:ext cx="2330726" cy="604526"/>
          </a:xfrm>
          <a:prstGeom prst="rect">
            <a:avLst/>
          </a:prstGeom>
          <a:ln w="12700">
            <a:miter lim="400000"/>
          </a:ln>
        </p:spPr>
      </p:pic>
      <p:sp>
        <p:nvSpPr>
          <p:cNvPr id="95" name="Прямоугольник"/>
          <p:cNvSpPr/>
          <p:nvPr/>
        </p:nvSpPr>
        <p:spPr>
          <a:xfrm>
            <a:off x="-6028" y="1512129"/>
            <a:ext cx="9156056" cy="1270005"/>
          </a:xfrm>
          <a:prstGeom prst="rect">
            <a:avLst/>
          </a:prstGeom>
          <a:solidFill>
            <a:srgbClr val="622E6D"/>
          </a:solidFill>
          <a:ln w="12700">
            <a:miter lim="400000"/>
          </a:ln>
        </p:spPr>
        <p:txBody>
          <a:bodyPr lIns="45718" tIns="45718" rIns="45718" bIns="45718" anchor="ctr"/>
          <a:lstStyle/>
          <a:p>
            <a:pPr>
              <a:defRPr>
                <a:latin typeface="+mn-lt"/>
                <a:ea typeface="+mn-ea"/>
                <a:cs typeface="+mn-cs"/>
                <a:sym typeface="Helvetica"/>
              </a:defRPr>
            </a:pPr>
            <a:endParaRPr/>
          </a:p>
        </p:txBody>
      </p:sp>
      <p:sp>
        <p:nvSpPr>
          <p:cNvPr id="96" name="Заголовок 1"/>
          <p:cNvSpPr txBox="1"/>
          <p:nvPr/>
        </p:nvSpPr>
        <p:spPr>
          <a:xfrm>
            <a:off x="325870" y="1571612"/>
            <a:ext cx="8492260" cy="12144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a:lnSpc>
                <a:spcPct val="135000"/>
              </a:lnSpc>
              <a:defRPr sz="1500" b="1" cap="all">
                <a:solidFill>
                  <a:srgbClr val="FFFFFF"/>
                </a:solidFill>
                <a:latin typeface="AvantGardeGothicC"/>
                <a:ea typeface="AvantGardeGothicC"/>
                <a:cs typeface="AvantGardeGothicC"/>
                <a:sym typeface="AvantGardeGothicC"/>
              </a:defRPr>
            </a:lvl1pPr>
          </a:lstStyle>
          <a:p>
            <a:r>
              <a:rPr dirty="0"/>
              <a:t>ЮРИДИЧЕСКИЕ АСПЕКТЫ ВЕДЕНИЯ ПАЦИЕНТОВ С ДИАГНОЗОМ ЭПИЛЕПСИЯ</a:t>
            </a:r>
          </a:p>
        </p:txBody>
      </p:sp>
      <p:pic>
        <p:nvPicPr>
          <p:cNvPr id="97" name="Антон.png" descr="Антон.png"/>
          <p:cNvPicPr>
            <a:picLocks noChangeAspect="1"/>
          </p:cNvPicPr>
          <p:nvPr/>
        </p:nvPicPr>
        <p:blipFill>
          <a:blip r:embed="rId3">
            <a:extLst/>
          </a:blip>
          <a:srcRect l="15192" t="13058" r="29003" b="4"/>
          <a:stretch>
            <a:fillRect/>
          </a:stretch>
        </p:blipFill>
        <p:spPr>
          <a:xfrm>
            <a:off x="17253" y="3086918"/>
            <a:ext cx="3621088" cy="3760803"/>
          </a:xfrm>
          <a:custGeom>
            <a:avLst/>
            <a:gdLst/>
            <a:ahLst/>
            <a:cxnLst>
              <a:cxn ang="0">
                <a:pos x="wd2" y="hd2"/>
              </a:cxn>
              <a:cxn ang="5400000">
                <a:pos x="wd2" y="hd2"/>
              </a:cxn>
              <a:cxn ang="10800000">
                <a:pos x="wd2" y="hd2"/>
              </a:cxn>
              <a:cxn ang="16200000">
                <a:pos x="wd2" y="hd2"/>
              </a:cxn>
            </a:cxnLst>
            <a:rect l="0" t="0" r="r" b="b"/>
            <a:pathLst>
              <a:path w="21600" h="21599" extrusionOk="0">
                <a:moveTo>
                  <a:pt x="11011" y="0"/>
                </a:moveTo>
                <a:cubicBezTo>
                  <a:pt x="10552" y="-1"/>
                  <a:pt x="10489" y="6"/>
                  <a:pt x="10151" y="96"/>
                </a:cubicBezTo>
                <a:cubicBezTo>
                  <a:pt x="9951" y="149"/>
                  <a:pt x="9701" y="200"/>
                  <a:pt x="9593" y="212"/>
                </a:cubicBezTo>
                <a:cubicBezTo>
                  <a:pt x="9484" y="223"/>
                  <a:pt x="9401" y="244"/>
                  <a:pt x="9408" y="255"/>
                </a:cubicBezTo>
                <a:cubicBezTo>
                  <a:pt x="9420" y="274"/>
                  <a:pt x="9321" y="319"/>
                  <a:pt x="8873" y="501"/>
                </a:cubicBezTo>
                <a:cubicBezTo>
                  <a:pt x="8779" y="539"/>
                  <a:pt x="8730" y="573"/>
                  <a:pt x="8752" y="586"/>
                </a:cubicBezTo>
                <a:cubicBezTo>
                  <a:pt x="8774" y="599"/>
                  <a:pt x="8671" y="681"/>
                  <a:pt x="8492" y="791"/>
                </a:cubicBezTo>
                <a:cubicBezTo>
                  <a:pt x="8328" y="891"/>
                  <a:pt x="8194" y="988"/>
                  <a:pt x="8194" y="1007"/>
                </a:cubicBezTo>
                <a:cubicBezTo>
                  <a:pt x="8193" y="1027"/>
                  <a:pt x="8146" y="1075"/>
                  <a:pt x="8092" y="1112"/>
                </a:cubicBezTo>
                <a:cubicBezTo>
                  <a:pt x="7918" y="1231"/>
                  <a:pt x="7446" y="1882"/>
                  <a:pt x="7237" y="2291"/>
                </a:cubicBezTo>
                <a:cubicBezTo>
                  <a:pt x="7042" y="2671"/>
                  <a:pt x="7042" y="2672"/>
                  <a:pt x="7048" y="2924"/>
                </a:cubicBezTo>
                <a:cubicBezTo>
                  <a:pt x="7051" y="3063"/>
                  <a:pt x="7083" y="3374"/>
                  <a:pt x="7119" y="3613"/>
                </a:cubicBezTo>
                <a:cubicBezTo>
                  <a:pt x="7154" y="3852"/>
                  <a:pt x="7191" y="4194"/>
                  <a:pt x="7202" y="4372"/>
                </a:cubicBezTo>
                <a:cubicBezTo>
                  <a:pt x="7219" y="4675"/>
                  <a:pt x="7217" y="4696"/>
                  <a:pt x="7159" y="4714"/>
                </a:cubicBezTo>
                <a:cubicBezTo>
                  <a:pt x="7125" y="4724"/>
                  <a:pt x="7062" y="4791"/>
                  <a:pt x="7019" y="4862"/>
                </a:cubicBezTo>
                <a:cubicBezTo>
                  <a:pt x="6953" y="4974"/>
                  <a:pt x="6943" y="5025"/>
                  <a:pt x="6948" y="5249"/>
                </a:cubicBezTo>
                <a:cubicBezTo>
                  <a:pt x="6953" y="5473"/>
                  <a:pt x="6976" y="5571"/>
                  <a:pt x="7116" y="5965"/>
                </a:cubicBezTo>
                <a:cubicBezTo>
                  <a:pt x="7453" y="6909"/>
                  <a:pt x="7729" y="7226"/>
                  <a:pt x="8122" y="7112"/>
                </a:cubicBezTo>
                <a:cubicBezTo>
                  <a:pt x="8186" y="7094"/>
                  <a:pt x="8253" y="7076"/>
                  <a:pt x="8269" y="7071"/>
                </a:cubicBezTo>
                <a:cubicBezTo>
                  <a:pt x="8352" y="7047"/>
                  <a:pt x="8476" y="7670"/>
                  <a:pt x="8560" y="8541"/>
                </a:cubicBezTo>
                <a:lnTo>
                  <a:pt x="8615" y="9108"/>
                </a:lnTo>
                <a:lnTo>
                  <a:pt x="8381" y="9364"/>
                </a:lnTo>
                <a:cubicBezTo>
                  <a:pt x="8050" y="9725"/>
                  <a:pt x="7407" y="10288"/>
                  <a:pt x="7052" y="10531"/>
                </a:cubicBezTo>
                <a:cubicBezTo>
                  <a:pt x="6887" y="10645"/>
                  <a:pt x="6661" y="10823"/>
                  <a:pt x="6548" y="10927"/>
                </a:cubicBezTo>
                <a:cubicBezTo>
                  <a:pt x="6293" y="11162"/>
                  <a:pt x="5956" y="11350"/>
                  <a:pt x="5424" y="11554"/>
                </a:cubicBezTo>
                <a:cubicBezTo>
                  <a:pt x="4353" y="11963"/>
                  <a:pt x="3626" y="12273"/>
                  <a:pt x="3284" y="12468"/>
                </a:cubicBezTo>
                <a:cubicBezTo>
                  <a:pt x="2971" y="12646"/>
                  <a:pt x="2881" y="12716"/>
                  <a:pt x="2694" y="12924"/>
                </a:cubicBezTo>
                <a:cubicBezTo>
                  <a:pt x="2406" y="13244"/>
                  <a:pt x="2286" y="13445"/>
                  <a:pt x="1922" y="14216"/>
                </a:cubicBezTo>
                <a:cubicBezTo>
                  <a:pt x="977" y="16220"/>
                  <a:pt x="623" y="17319"/>
                  <a:pt x="431" y="18846"/>
                </a:cubicBezTo>
                <a:cubicBezTo>
                  <a:pt x="408" y="19030"/>
                  <a:pt x="337" y="19475"/>
                  <a:pt x="275" y="19835"/>
                </a:cubicBezTo>
                <a:cubicBezTo>
                  <a:pt x="212" y="20195"/>
                  <a:pt x="133" y="20709"/>
                  <a:pt x="97" y="20977"/>
                </a:cubicBezTo>
                <a:cubicBezTo>
                  <a:pt x="61" y="21245"/>
                  <a:pt x="25" y="21493"/>
                  <a:pt x="17" y="21531"/>
                </a:cubicBezTo>
                <a:lnTo>
                  <a:pt x="0" y="21599"/>
                </a:lnTo>
                <a:lnTo>
                  <a:pt x="10800" y="21599"/>
                </a:lnTo>
                <a:cubicBezTo>
                  <a:pt x="20813" y="21599"/>
                  <a:pt x="21600" y="21595"/>
                  <a:pt x="21600" y="21549"/>
                </a:cubicBezTo>
                <a:cubicBezTo>
                  <a:pt x="21600" y="21462"/>
                  <a:pt x="21252" y="18889"/>
                  <a:pt x="21202" y="18606"/>
                </a:cubicBezTo>
                <a:cubicBezTo>
                  <a:pt x="21175" y="18453"/>
                  <a:pt x="21063" y="18085"/>
                  <a:pt x="20940" y="17754"/>
                </a:cubicBezTo>
                <a:cubicBezTo>
                  <a:pt x="20821" y="17433"/>
                  <a:pt x="20614" y="16858"/>
                  <a:pt x="20480" y="16477"/>
                </a:cubicBezTo>
                <a:cubicBezTo>
                  <a:pt x="20347" y="16097"/>
                  <a:pt x="20182" y="15672"/>
                  <a:pt x="20116" y="15534"/>
                </a:cubicBezTo>
                <a:cubicBezTo>
                  <a:pt x="20049" y="15395"/>
                  <a:pt x="19927" y="15096"/>
                  <a:pt x="19843" y="14870"/>
                </a:cubicBezTo>
                <a:cubicBezTo>
                  <a:pt x="19760" y="14644"/>
                  <a:pt x="19622" y="14286"/>
                  <a:pt x="19538" y="14073"/>
                </a:cubicBezTo>
                <a:cubicBezTo>
                  <a:pt x="19454" y="13860"/>
                  <a:pt x="19386" y="13674"/>
                  <a:pt x="19386" y="13656"/>
                </a:cubicBezTo>
                <a:cubicBezTo>
                  <a:pt x="19386" y="13590"/>
                  <a:pt x="19211" y="13203"/>
                  <a:pt x="19112" y="13054"/>
                </a:cubicBezTo>
                <a:cubicBezTo>
                  <a:pt x="18845" y="12650"/>
                  <a:pt x="18295" y="12297"/>
                  <a:pt x="17315" y="11905"/>
                </a:cubicBezTo>
                <a:cubicBezTo>
                  <a:pt x="16985" y="11773"/>
                  <a:pt x="16669" y="11633"/>
                  <a:pt x="16612" y="11593"/>
                </a:cubicBezTo>
                <a:cubicBezTo>
                  <a:pt x="16555" y="11552"/>
                  <a:pt x="16383" y="11403"/>
                  <a:pt x="16231" y="11264"/>
                </a:cubicBezTo>
                <a:cubicBezTo>
                  <a:pt x="15812" y="10881"/>
                  <a:pt x="15488" y="10708"/>
                  <a:pt x="14943" y="10576"/>
                </a:cubicBezTo>
                <a:cubicBezTo>
                  <a:pt x="14713" y="10520"/>
                  <a:pt x="14675" y="10500"/>
                  <a:pt x="14507" y="10341"/>
                </a:cubicBezTo>
                <a:cubicBezTo>
                  <a:pt x="14406" y="10245"/>
                  <a:pt x="14202" y="10038"/>
                  <a:pt x="14055" y="9879"/>
                </a:cubicBezTo>
                <a:cubicBezTo>
                  <a:pt x="13908" y="9720"/>
                  <a:pt x="13739" y="9553"/>
                  <a:pt x="13679" y="9512"/>
                </a:cubicBezTo>
                <a:cubicBezTo>
                  <a:pt x="13575" y="9440"/>
                  <a:pt x="13568" y="9425"/>
                  <a:pt x="13567" y="9259"/>
                </a:cubicBezTo>
                <a:cubicBezTo>
                  <a:pt x="13567" y="9110"/>
                  <a:pt x="13584" y="9059"/>
                  <a:pt x="13665" y="8946"/>
                </a:cubicBezTo>
                <a:cubicBezTo>
                  <a:pt x="13797" y="8760"/>
                  <a:pt x="14048" y="8236"/>
                  <a:pt x="14133" y="7964"/>
                </a:cubicBezTo>
                <a:cubicBezTo>
                  <a:pt x="14227" y="7666"/>
                  <a:pt x="14294" y="7287"/>
                  <a:pt x="14294" y="7059"/>
                </a:cubicBezTo>
                <a:cubicBezTo>
                  <a:pt x="14294" y="6892"/>
                  <a:pt x="14305" y="6866"/>
                  <a:pt x="14394" y="6786"/>
                </a:cubicBezTo>
                <a:cubicBezTo>
                  <a:pt x="14546" y="6646"/>
                  <a:pt x="14630" y="6457"/>
                  <a:pt x="14817" y="5819"/>
                </a:cubicBezTo>
                <a:cubicBezTo>
                  <a:pt x="14948" y="5375"/>
                  <a:pt x="14991" y="5178"/>
                  <a:pt x="14990" y="5033"/>
                </a:cubicBezTo>
                <a:cubicBezTo>
                  <a:pt x="14989" y="4811"/>
                  <a:pt x="14921" y="4478"/>
                  <a:pt x="14865" y="4413"/>
                </a:cubicBezTo>
                <a:cubicBezTo>
                  <a:pt x="14827" y="4369"/>
                  <a:pt x="14764" y="3847"/>
                  <a:pt x="14763" y="3574"/>
                </a:cubicBezTo>
                <a:cubicBezTo>
                  <a:pt x="14762" y="3424"/>
                  <a:pt x="14682" y="3057"/>
                  <a:pt x="14567" y="2676"/>
                </a:cubicBezTo>
                <a:cubicBezTo>
                  <a:pt x="14492" y="2429"/>
                  <a:pt x="14339" y="2106"/>
                  <a:pt x="14195" y="1885"/>
                </a:cubicBezTo>
                <a:cubicBezTo>
                  <a:pt x="14151" y="1818"/>
                  <a:pt x="14071" y="1667"/>
                  <a:pt x="14015" y="1550"/>
                </a:cubicBezTo>
                <a:cubicBezTo>
                  <a:pt x="13931" y="1373"/>
                  <a:pt x="13880" y="1314"/>
                  <a:pt x="13724" y="1201"/>
                </a:cubicBezTo>
                <a:cubicBezTo>
                  <a:pt x="13620" y="1126"/>
                  <a:pt x="13537" y="1041"/>
                  <a:pt x="13537" y="1012"/>
                </a:cubicBezTo>
                <a:cubicBezTo>
                  <a:pt x="13537" y="899"/>
                  <a:pt x="13188" y="665"/>
                  <a:pt x="12549" y="353"/>
                </a:cubicBezTo>
                <a:cubicBezTo>
                  <a:pt x="11966" y="68"/>
                  <a:pt x="11672" y="1"/>
                  <a:pt x="11011" y="0"/>
                </a:cubicBezTo>
                <a:close/>
              </a:path>
            </a:pathLst>
          </a:custGeom>
          <a:ln w="12700">
            <a:miter lim="400000"/>
          </a:ln>
        </p:spPr>
      </p:pic>
      <p:sp>
        <p:nvSpPr>
          <p:cNvPr id="8" name="ДОКЛАДЧИК:…"/>
          <p:cNvSpPr txBox="1"/>
          <p:nvPr/>
        </p:nvSpPr>
        <p:spPr>
          <a:xfrm>
            <a:off x="3753377" y="3187537"/>
            <a:ext cx="4576163" cy="25042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lnSpc>
                <a:spcPct val="150000"/>
              </a:lnSpc>
              <a:defRPr sz="1000" b="1">
                <a:latin typeface="AvantGardeGothicC"/>
                <a:ea typeface="AvantGardeGothicC"/>
                <a:cs typeface="AvantGardeGothicC"/>
                <a:sym typeface="AvantGardeGothicC"/>
              </a:defRPr>
            </a:pPr>
            <a:r>
              <a:rPr dirty="0"/>
              <a:t>ДОКЛАДЧИК:</a:t>
            </a:r>
          </a:p>
          <a:p>
            <a:pPr>
              <a:lnSpc>
                <a:spcPct val="150000"/>
              </a:lnSpc>
              <a:defRPr sz="1500" b="1">
                <a:latin typeface="AvantGardeGothicC"/>
                <a:ea typeface="AvantGardeGothicC"/>
                <a:cs typeface="AvantGardeGothicC"/>
                <a:sym typeface="AvantGardeGothicC"/>
              </a:defRPr>
            </a:pPr>
            <a:r>
              <a:rPr dirty="0" err="1"/>
              <a:t>Антон</a:t>
            </a:r>
            <a:r>
              <a:rPr dirty="0"/>
              <a:t> </a:t>
            </a:r>
            <a:r>
              <a:rPr dirty="0" err="1"/>
              <a:t>Петрович</a:t>
            </a:r>
            <a:r>
              <a:rPr dirty="0"/>
              <a:t> </a:t>
            </a:r>
            <a:r>
              <a:rPr dirty="0" err="1"/>
              <a:t>Герцен</a:t>
            </a:r>
            <a:endParaRPr dirty="0"/>
          </a:p>
          <a:p>
            <a:pPr>
              <a:lnSpc>
                <a:spcPct val="150000"/>
              </a:lnSpc>
              <a:defRPr sz="1200">
                <a:latin typeface="AvantGardeGothicC"/>
                <a:ea typeface="AvantGardeGothicC"/>
                <a:cs typeface="AvantGardeGothicC"/>
                <a:sym typeface="AvantGardeGothicC"/>
              </a:defRPr>
            </a:pPr>
            <a:r>
              <a:rPr dirty="0" err="1"/>
              <a:t>Заведующий</a:t>
            </a:r>
            <a:r>
              <a:rPr dirty="0"/>
              <a:t> </a:t>
            </a:r>
            <a:r>
              <a:rPr dirty="0" err="1"/>
              <a:t>неврологическим</a:t>
            </a:r>
            <a:r>
              <a:rPr dirty="0"/>
              <a:t> </a:t>
            </a:r>
            <a:r>
              <a:rPr dirty="0" err="1"/>
              <a:t>отделением</a:t>
            </a:r>
            <a:r>
              <a:rPr dirty="0"/>
              <a:t> </a:t>
            </a:r>
          </a:p>
          <a:p>
            <a:pPr>
              <a:lnSpc>
                <a:spcPct val="150000"/>
              </a:lnSpc>
              <a:defRPr sz="1200">
                <a:latin typeface="AvantGardeGothicC"/>
                <a:ea typeface="AvantGardeGothicC"/>
                <a:cs typeface="AvantGardeGothicC"/>
                <a:sym typeface="AvantGardeGothicC"/>
              </a:defRPr>
            </a:pPr>
            <a:r>
              <a:rPr dirty="0" err="1"/>
              <a:t>медицинского</a:t>
            </a:r>
            <a:r>
              <a:rPr dirty="0"/>
              <a:t>  </a:t>
            </a:r>
            <a:r>
              <a:rPr dirty="0" err="1"/>
              <a:t>центра</a:t>
            </a:r>
            <a:r>
              <a:rPr dirty="0"/>
              <a:t> ООО «ЭПИЛЕПСИЯ56».</a:t>
            </a:r>
            <a:br>
              <a:rPr dirty="0"/>
            </a:br>
            <a:r>
              <a:rPr dirty="0" err="1"/>
              <a:t>Руководитель</a:t>
            </a:r>
            <a:r>
              <a:rPr dirty="0"/>
              <a:t> </a:t>
            </a:r>
            <a:r>
              <a:rPr dirty="0" err="1"/>
              <a:t>оренбургского</a:t>
            </a:r>
            <a:r>
              <a:rPr dirty="0"/>
              <a:t> </a:t>
            </a:r>
            <a:r>
              <a:rPr dirty="0" err="1"/>
              <a:t>представительства</a:t>
            </a:r>
            <a:endParaRPr dirty="0"/>
          </a:p>
          <a:p>
            <a:pPr>
              <a:lnSpc>
                <a:spcPct val="150000"/>
              </a:lnSpc>
              <a:defRPr sz="1200">
                <a:latin typeface="AvantGardeGothicC"/>
                <a:ea typeface="AvantGardeGothicC"/>
                <a:cs typeface="AvantGardeGothicC"/>
                <a:sym typeface="AvantGardeGothicC"/>
              </a:defRPr>
            </a:pPr>
            <a:r>
              <a:rPr dirty="0"/>
              <a:t>НП “</a:t>
            </a:r>
            <a:r>
              <a:rPr dirty="0" err="1"/>
              <a:t>объединение</a:t>
            </a:r>
            <a:r>
              <a:rPr dirty="0"/>
              <a:t> </a:t>
            </a:r>
            <a:r>
              <a:rPr dirty="0" err="1"/>
              <a:t>врачей-эпилптологов</a:t>
            </a:r>
            <a:r>
              <a:rPr dirty="0"/>
              <a:t> </a:t>
            </a:r>
            <a:r>
              <a:rPr dirty="0" err="1"/>
              <a:t>и</a:t>
            </a:r>
            <a:r>
              <a:rPr dirty="0"/>
              <a:t> </a:t>
            </a:r>
            <a:r>
              <a:rPr dirty="0" err="1"/>
              <a:t>пациентов</a:t>
            </a:r>
            <a:r>
              <a:rPr dirty="0"/>
              <a:t>”.</a:t>
            </a:r>
            <a:br>
              <a:rPr dirty="0"/>
            </a:br>
            <a:r>
              <a:rPr dirty="0" err="1"/>
              <a:t>Председатель</a:t>
            </a:r>
            <a:r>
              <a:rPr dirty="0"/>
              <a:t> </a:t>
            </a:r>
            <a:r>
              <a:rPr dirty="0" err="1"/>
              <a:t>Оренбургского</a:t>
            </a:r>
            <a:r>
              <a:rPr dirty="0"/>
              <a:t> </a:t>
            </a:r>
            <a:r>
              <a:rPr dirty="0" err="1"/>
              <a:t>областного</a:t>
            </a:r>
            <a:r>
              <a:rPr dirty="0"/>
              <a:t> </a:t>
            </a:r>
            <a:r>
              <a:rPr dirty="0" err="1"/>
              <a:t>регионального</a:t>
            </a:r>
            <a:endParaRPr dirty="0"/>
          </a:p>
          <a:p>
            <a:pPr>
              <a:lnSpc>
                <a:spcPct val="150000"/>
              </a:lnSpc>
              <a:defRPr sz="1200">
                <a:latin typeface="AvantGardeGothicC"/>
                <a:ea typeface="AvantGardeGothicC"/>
                <a:cs typeface="AvantGardeGothicC"/>
                <a:sym typeface="AvantGardeGothicC"/>
              </a:defRPr>
            </a:pPr>
            <a:r>
              <a:rPr dirty="0" err="1"/>
              <a:t>отделения</a:t>
            </a:r>
            <a:r>
              <a:rPr dirty="0"/>
              <a:t> </a:t>
            </a:r>
            <a:r>
              <a:rPr dirty="0" err="1"/>
              <a:t>Общероссийской</a:t>
            </a:r>
            <a:r>
              <a:rPr dirty="0"/>
              <a:t> </a:t>
            </a:r>
            <a:r>
              <a:rPr dirty="0" err="1"/>
              <a:t>общественной</a:t>
            </a:r>
            <a:r>
              <a:rPr dirty="0"/>
              <a:t> </a:t>
            </a:r>
            <a:r>
              <a:rPr dirty="0" err="1"/>
              <a:t>организации</a:t>
            </a:r>
            <a:r>
              <a:rPr dirty="0"/>
              <a:t> </a:t>
            </a:r>
          </a:p>
          <a:p>
            <a:pPr>
              <a:lnSpc>
                <a:spcPct val="150000"/>
              </a:lnSpc>
              <a:defRPr sz="1200">
                <a:latin typeface="AvantGardeGothicC"/>
                <a:ea typeface="AvantGardeGothicC"/>
                <a:cs typeface="AvantGardeGothicC"/>
                <a:sym typeface="AvantGardeGothicC"/>
              </a:defRPr>
            </a:pPr>
            <a:r>
              <a:rPr dirty="0"/>
              <a:t>«</a:t>
            </a:r>
            <a:r>
              <a:rPr dirty="0" err="1"/>
              <a:t>Общество</a:t>
            </a:r>
            <a:r>
              <a:rPr dirty="0"/>
              <a:t> </a:t>
            </a:r>
            <a:r>
              <a:rPr dirty="0" err="1"/>
              <a:t>Специалистов</a:t>
            </a:r>
            <a:r>
              <a:rPr dirty="0"/>
              <a:t> </a:t>
            </a:r>
            <a:r>
              <a:rPr dirty="0" err="1"/>
              <a:t>в</a:t>
            </a:r>
            <a:r>
              <a:rPr dirty="0"/>
              <a:t> </a:t>
            </a:r>
            <a:r>
              <a:rPr dirty="0" err="1"/>
              <a:t>области</a:t>
            </a:r>
            <a:r>
              <a:rPr dirty="0"/>
              <a:t> </a:t>
            </a:r>
            <a:r>
              <a:rPr dirty="0" err="1"/>
              <a:t>Эпилептологии</a:t>
            </a:r>
            <a:r>
              <a:rPr dirty="0"/>
              <a:t> </a:t>
            </a:r>
            <a:br>
              <a:rPr dirty="0"/>
            </a:br>
            <a:r>
              <a:rPr dirty="0"/>
              <a:t>«</a:t>
            </a:r>
            <a:r>
              <a:rPr dirty="0" err="1"/>
              <a:t>Российская</a:t>
            </a:r>
            <a:r>
              <a:rPr dirty="0"/>
              <a:t> </a:t>
            </a:r>
            <a:r>
              <a:rPr dirty="0" err="1"/>
              <a:t>Противоэпилептическая</a:t>
            </a:r>
            <a:r>
              <a:rPr dirty="0"/>
              <a:t> </a:t>
            </a:r>
            <a:r>
              <a:rPr dirty="0" err="1"/>
              <a:t>Лига</a:t>
            </a:r>
            <a:r>
              <a:rPr dirty="0"/>
              <a:t>».</a:t>
            </a:r>
          </a:p>
        </p:txBody>
      </p:sp>
      <p:sp>
        <p:nvSpPr>
          <p:cNvPr id="9" name="Прямоугольник"/>
          <p:cNvSpPr/>
          <p:nvPr/>
        </p:nvSpPr>
        <p:spPr>
          <a:xfrm>
            <a:off x="7258493" y="6261360"/>
            <a:ext cx="1646712" cy="350623"/>
          </a:xfrm>
          <a:prstGeom prst="rect">
            <a:avLst/>
          </a:prstGeom>
          <a:solidFill>
            <a:srgbClr val="622E6D"/>
          </a:solidFill>
          <a:ln w="12700">
            <a:miter lim="400000"/>
          </a:ln>
        </p:spPr>
        <p:txBody>
          <a:bodyPr lIns="45719" rIns="45719" anchor="ctr"/>
          <a:lstStyle/>
          <a:p>
            <a:pPr>
              <a:defRPr>
                <a:latin typeface="Arial"/>
                <a:ea typeface="Arial"/>
                <a:cs typeface="Arial"/>
                <a:sym typeface="Arial"/>
              </a:defRPr>
            </a:pPr>
            <a:endParaRPr/>
          </a:p>
        </p:txBody>
      </p:sp>
      <p:sp>
        <p:nvSpPr>
          <p:cNvPr id="10" name="ОРЕНБУРГ - 20.10.2023"/>
          <p:cNvSpPr txBox="1"/>
          <p:nvPr/>
        </p:nvSpPr>
        <p:spPr>
          <a:xfrm>
            <a:off x="7268018" y="6287372"/>
            <a:ext cx="1564440" cy="261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sz="1100">
                <a:solidFill>
                  <a:srgbClr val="FFFFFF"/>
                </a:solidFill>
                <a:latin typeface="AvantGardeGothicC"/>
                <a:ea typeface="AvantGardeGothicC"/>
                <a:cs typeface="AvantGardeGothicC"/>
                <a:sym typeface="AvantGardeGothicC"/>
              </a:defRPr>
            </a:lvl1pPr>
          </a:lstStyle>
          <a:p>
            <a:r>
              <a:rPr lang="ru-RU" dirty="0" smtClean="0"/>
              <a:t>    Уфа</a:t>
            </a:r>
            <a:r>
              <a:rPr dirty="0" smtClean="0"/>
              <a:t> </a:t>
            </a:r>
            <a:r>
              <a:rPr dirty="0"/>
              <a:t>– </a:t>
            </a:r>
            <a:r>
              <a:rPr lang="ru-RU" dirty="0" smtClean="0"/>
              <a:t>17</a:t>
            </a:r>
            <a:r>
              <a:rPr dirty="0" smtClean="0"/>
              <a:t>.</a:t>
            </a:r>
            <a:r>
              <a:rPr lang="ru-RU" dirty="0" smtClean="0"/>
              <a:t>04</a:t>
            </a:r>
            <a:r>
              <a:rPr dirty="0" smtClean="0"/>
              <a:t>.202</a:t>
            </a:r>
            <a:r>
              <a:rPr lang="ru-RU" dirty="0" smtClean="0"/>
              <a:t>6</a:t>
            </a:r>
            <a:endParaRPr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Утверждён:…"/>
          <p:cNvSpPr txBox="1"/>
          <p:nvPr/>
        </p:nvSpPr>
        <p:spPr>
          <a:xfrm>
            <a:off x="397809" y="2247840"/>
            <a:ext cx="8348382" cy="23353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500"/>
            </a:pPr>
            <a:r>
              <a:t>Утверждён:</a:t>
            </a:r>
          </a:p>
          <a:p>
            <a:pPr defTabSz="457200">
              <a:spcBef>
                <a:spcPts val="1200"/>
              </a:spcBef>
              <a:defRPr sz="1500"/>
            </a:pPr>
            <a:r>
              <a:t>Порядок проведения обязательных предварительных и периодических медицинских осмотров работников, предусмотренных частью 4 статьи 213 Трудового кодекса Российской Федерации, согласно приложению № 1;</a:t>
            </a:r>
          </a:p>
          <a:p>
            <a:pPr defTabSz="457200">
              <a:spcBef>
                <a:spcPts val="1200"/>
              </a:spcBef>
              <a:defRPr sz="1500"/>
            </a:pPr>
            <a:r>
              <a:t>Перечень медицинских противопоказаний к осуществлению работ с вредными и (или) опасными производственными факторами, а также работ, при выполнении которых проводятся обязательные предварительные и периодические медицинские осмотры, согласно приложению № 2.</a:t>
            </a:r>
          </a:p>
          <a:p>
            <a:pPr defTabSz="457200">
              <a:spcBef>
                <a:spcPts val="1200"/>
              </a:spcBef>
              <a:defRPr sz="1500"/>
            </a:pPr>
            <a:r>
              <a:t>Настоящий приказ вступил в силу с 1 апреля 2021 г. и действует до 1 апреля 2027 г.</a:t>
            </a:r>
          </a:p>
        </p:txBody>
      </p:sp>
      <p:sp>
        <p:nvSpPr>
          <p:cNvPr id="129" name="Прямоугольник"/>
          <p:cNvSpPr/>
          <p:nvPr/>
        </p:nvSpPr>
        <p:spPr>
          <a:xfrm>
            <a:off x="-322" y="-43578"/>
            <a:ext cx="9155295" cy="1897809"/>
          </a:xfrm>
          <a:prstGeom prst="rect">
            <a:avLst/>
          </a:prstGeom>
          <a:solidFill>
            <a:srgbClr val="472653"/>
          </a:solidFill>
          <a:ln w="12700">
            <a:miter lim="400000"/>
          </a:ln>
        </p:spPr>
        <p:txBody>
          <a:bodyPr lIns="45718" tIns="45718" rIns="45718" bIns="45718" anchor="ctr"/>
          <a:lstStyle/>
          <a:p>
            <a:endParaRPr/>
          </a:p>
        </p:txBody>
      </p:sp>
      <p:pic>
        <p:nvPicPr>
          <p:cNvPr id="130"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31" name="Заголовок 1"/>
          <p:cNvSpPr txBox="1"/>
          <p:nvPr/>
        </p:nvSpPr>
        <p:spPr>
          <a:xfrm>
            <a:off x="1245991" y="202910"/>
            <a:ext cx="7382003" cy="1404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697319">
              <a:lnSpc>
                <a:spcPct val="90000"/>
              </a:lnSpc>
              <a:spcBef>
                <a:spcPts val="200"/>
              </a:spcBef>
              <a:defRPr sz="1000" b="1" cap="all">
                <a:solidFill>
                  <a:srgbClr val="FFFFFF"/>
                </a:solidFill>
                <a:latin typeface="AvantGardeGothicC"/>
                <a:ea typeface="AvantGardeGothicC"/>
                <a:cs typeface="AvantGardeGothicC"/>
                <a:sym typeface="AvantGardeGothicC"/>
              </a:defRPr>
            </a:pPr>
            <a:r>
              <a:rPr dirty="0"/>
              <a:t>Приказ </a:t>
            </a:r>
            <a:r>
              <a:rPr dirty="0" err="1"/>
              <a:t>Минздрава</a:t>
            </a:r>
            <a:r>
              <a:rPr dirty="0"/>
              <a:t> </a:t>
            </a:r>
            <a:r>
              <a:rPr dirty="0" err="1"/>
              <a:t>России</a:t>
            </a:r>
            <a:r>
              <a:rPr dirty="0"/>
              <a:t> </a:t>
            </a:r>
            <a:r>
              <a:rPr dirty="0" err="1"/>
              <a:t>от</a:t>
            </a:r>
            <a:r>
              <a:rPr dirty="0"/>
              <a:t> 28.01.2021 № 29н (</a:t>
            </a:r>
            <a:r>
              <a:rPr dirty="0" err="1"/>
              <a:t>ред</a:t>
            </a:r>
            <a:r>
              <a:rPr dirty="0"/>
              <a:t>. </a:t>
            </a:r>
            <a:r>
              <a:rPr dirty="0" err="1"/>
              <a:t>от</a:t>
            </a:r>
            <a:r>
              <a:rPr dirty="0"/>
              <a:t> </a:t>
            </a:r>
            <a:r>
              <a:rPr lang="ru-RU" dirty="0" smtClean="0"/>
              <a:t>02.10.2024</a:t>
            </a:r>
            <a:r>
              <a:rPr dirty="0" smtClean="0"/>
              <a:t>) </a:t>
            </a:r>
            <a:endParaRPr dirty="0"/>
          </a:p>
          <a:p>
            <a:pPr defTabSz="697319">
              <a:lnSpc>
                <a:spcPct val="90000"/>
              </a:lnSpc>
              <a:spcBef>
                <a:spcPts val="200"/>
              </a:spcBef>
              <a:defRPr sz="1000" cap="all">
                <a:solidFill>
                  <a:srgbClr val="FFFFFF"/>
                </a:solidFill>
                <a:latin typeface="AvantGardeGothicC"/>
                <a:ea typeface="AvantGardeGothicC"/>
                <a:cs typeface="AvantGardeGothicC"/>
                <a:sym typeface="AvantGardeGothicC"/>
              </a:defRPr>
            </a:pPr>
            <a:r>
              <a:rPr dirty="0"/>
              <a:t>"</a:t>
            </a:r>
            <a:r>
              <a:rPr dirty="0" err="1"/>
              <a:t>Об</a:t>
            </a:r>
            <a:r>
              <a:rPr dirty="0"/>
              <a:t> </a:t>
            </a:r>
            <a:r>
              <a:rPr dirty="0" err="1"/>
              <a:t>утверждении</a:t>
            </a:r>
            <a:r>
              <a:rPr dirty="0"/>
              <a:t> </a:t>
            </a:r>
            <a:r>
              <a:rPr dirty="0" err="1"/>
              <a:t>Порядка</a:t>
            </a:r>
            <a:r>
              <a:rPr dirty="0"/>
              <a:t> </a:t>
            </a:r>
            <a:r>
              <a:rPr dirty="0" err="1"/>
              <a:t>проведения</a:t>
            </a:r>
            <a:r>
              <a:rPr dirty="0"/>
              <a:t> </a:t>
            </a:r>
            <a:r>
              <a:rPr dirty="0" err="1"/>
              <a:t>обязательных</a:t>
            </a:r>
            <a:r>
              <a:rPr dirty="0"/>
              <a:t> </a:t>
            </a:r>
            <a:r>
              <a:rPr dirty="0" err="1"/>
              <a:t>предварительных</a:t>
            </a:r>
            <a:r>
              <a:rPr dirty="0"/>
              <a:t> и </a:t>
            </a:r>
            <a:r>
              <a:rPr dirty="0" err="1"/>
              <a:t>периодических</a:t>
            </a:r>
            <a:r>
              <a:rPr dirty="0"/>
              <a:t> </a:t>
            </a:r>
          </a:p>
          <a:p>
            <a:pPr defTabSz="697319">
              <a:lnSpc>
                <a:spcPct val="90000"/>
              </a:lnSpc>
              <a:spcBef>
                <a:spcPts val="200"/>
              </a:spcBef>
              <a:defRPr sz="1000" cap="all">
                <a:solidFill>
                  <a:srgbClr val="FFFFFF"/>
                </a:solidFill>
                <a:latin typeface="AvantGardeGothicC"/>
                <a:ea typeface="AvantGardeGothicC"/>
                <a:cs typeface="AvantGardeGothicC"/>
                <a:sym typeface="AvantGardeGothicC"/>
              </a:defRPr>
            </a:pPr>
            <a:r>
              <a:rPr dirty="0" err="1"/>
              <a:t>медицинских</a:t>
            </a:r>
            <a:r>
              <a:rPr dirty="0"/>
              <a:t> </a:t>
            </a:r>
            <a:r>
              <a:rPr dirty="0" err="1"/>
              <a:t>осмотров</a:t>
            </a:r>
            <a:r>
              <a:rPr dirty="0"/>
              <a:t> </a:t>
            </a:r>
            <a:r>
              <a:rPr dirty="0" err="1"/>
              <a:t>работников</a:t>
            </a:r>
            <a:r>
              <a:rPr dirty="0"/>
              <a:t>, </a:t>
            </a:r>
            <a:r>
              <a:rPr dirty="0" err="1"/>
              <a:t>предусмотренных</a:t>
            </a:r>
            <a:r>
              <a:rPr dirty="0"/>
              <a:t> </a:t>
            </a:r>
            <a:r>
              <a:rPr dirty="0" err="1"/>
              <a:t>частью</a:t>
            </a:r>
            <a:r>
              <a:rPr dirty="0"/>
              <a:t> </a:t>
            </a:r>
            <a:r>
              <a:rPr dirty="0" err="1"/>
              <a:t>четвертой</a:t>
            </a:r>
            <a:r>
              <a:rPr dirty="0"/>
              <a:t> </a:t>
            </a:r>
            <a:r>
              <a:rPr dirty="0" err="1"/>
              <a:t>статьи</a:t>
            </a:r>
            <a:r>
              <a:rPr dirty="0"/>
              <a:t> 213 </a:t>
            </a:r>
          </a:p>
          <a:p>
            <a:pPr defTabSz="697319">
              <a:lnSpc>
                <a:spcPct val="90000"/>
              </a:lnSpc>
              <a:spcBef>
                <a:spcPts val="200"/>
              </a:spcBef>
              <a:defRPr sz="1000" cap="all">
                <a:solidFill>
                  <a:srgbClr val="FFFFFF"/>
                </a:solidFill>
                <a:latin typeface="AvantGardeGothicC"/>
                <a:ea typeface="AvantGardeGothicC"/>
                <a:cs typeface="AvantGardeGothicC"/>
                <a:sym typeface="AvantGardeGothicC"/>
              </a:defRPr>
            </a:pPr>
            <a:r>
              <a:rPr dirty="0" err="1"/>
              <a:t>Трудового</a:t>
            </a:r>
            <a:r>
              <a:rPr dirty="0"/>
              <a:t> </a:t>
            </a:r>
            <a:r>
              <a:rPr dirty="0" err="1"/>
              <a:t>кодекса</a:t>
            </a:r>
            <a:r>
              <a:rPr dirty="0"/>
              <a:t> </a:t>
            </a:r>
            <a:r>
              <a:rPr dirty="0" err="1"/>
              <a:t>Российской</a:t>
            </a:r>
            <a:r>
              <a:rPr dirty="0"/>
              <a:t> </a:t>
            </a:r>
            <a:r>
              <a:rPr dirty="0" err="1"/>
              <a:t>Федерации</a:t>
            </a:r>
            <a:r>
              <a:rPr dirty="0"/>
              <a:t>, </a:t>
            </a:r>
            <a:r>
              <a:rPr dirty="0" err="1"/>
              <a:t>перечня</a:t>
            </a:r>
            <a:r>
              <a:rPr dirty="0"/>
              <a:t> </a:t>
            </a:r>
            <a:r>
              <a:rPr dirty="0" err="1"/>
              <a:t>медицинских</a:t>
            </a:r>
            <a:r>
              <a:rPr dirty="0"/>
              <a:t> </a:t>
            </a:r>
            <a:r>
              <a:rPr dirty="0" err="1"/>
              <a:t>противопоказаний</a:t>
            </a:r>
            <a:r>
              <a:rPr dirty="0"/>
              <a:t> </a:t>
            </a:r>
          </a:p>
          <a:p>
            <a:pPr defTabSz="697319">
              <a:lnSpc>
                <a:spcPct val="90000"/>
              </a:lnSpc>
              <a:spcBef>
                <a:spcPts val="200"/>
              </a:spcBef>
              <a:defRPr sz="1000" cap="all">
                <a:solidFill>
                  <a:srgbClr val="FFFFFF"/>
                </a:solidFill>
                <a:latin typeface="AvantGardeGothicC"/>
                <a:ea typeface="AvantGardeGothicC"/>
                <a:cs typeface="AvantGardeGothicC"/>
                <a:sym typeface="AvantGardeGothicC"/>
              </a:defRPr>
            </a:pPr>
            <a:r>
              <a:rPr dirty="0"/>
              <a:t>к </a:t>
            </a:r>
            <a:r>
              <a:rPr dirty="0" err="1"/>
              <a:t>осуществлению</a:t>
            </a:r>
            <a:r>
              <a:rPr dirty="0"/>
              <a:t> </a:t>
            </a:r>
            <a:r>
              <a:rPr dirty="0" err="1"/>
              <a:t>работ</a:t>
            </a:r>
            <a:r>
              <a:rPr dirty="0"/>
              <a:t> с </a:t>
            </a:r>
            <a:r>
              <a:rPr dirty="0" err="1"/>
              <a:t>вредными</a:t>
            </a:r>
            <a:r>
              <a:rPr dirty="0"/>
              <a:t> и (</a:t>
            </a:r>
            <a:r>
              <a:rPr dirty="0" err="1"/>
              <a:t>или</a:t>
            </a:r>
            <a:r>
              <a:rPr dirty="0"/>
              <a:t>) </a:t>
            </a:r>
            <a:r>
              <a:rPr dirty="0" err="1"/>
              <a:t>опасными</a:t>
            </a:r>
            <a:r>
              <a:rPr dirty="0"/>
              <a:t> </a:t>
            </a:r>
            <a:r>
              <a:rPr dirty="0" err="1"/>
              <a:t>производственными</a:t>
            </a:r>
            <a:r>
              <a:rPr dirty="0"/>
              <a:t> </a:t>
            </a:r>
            <a:r>
              <a:rPr dirty="0" err="1"/>
              <a:t>факторами</a:t>
            </a:r>
            <a:r>
              <a:rPr dirty="0"/>
              <a:t>, </a:t>
            </a:r>
          </a:p>
          <a:p>
            <a:pPr defTabSz="697319">
              <a:lnSpc>
                <a:spcPct val="90000"/>
              </a:lnSpc>
              <a:spcBef>
                <a:spcPts val="200"/>
              </a:spcBef>
              <a:defRPr sz="1000" cap="all">
                <a:solidFill>
                  <a:srgbClr val="FFFFFF"/>
                </a:solidFill>
                <a:latin typeface="AvantGardeGothicC"/>
                <a:ea typeface="AvantGardeGothicC"/>
                <a:cs typeface="AvantGardeGothicC"/>
                <a:sym typeface="AvantGardeGothicC"/>
              </a:defRPr>
            </a:pPr>
            <a:r>
              <a:rPr dirty="0"/>
              <a:t>а </a:t>
            </a:r>
            <a:r>
              <a:rPr dirty="0" err="1"/>
              <a:t>также</a:t>
            </a:r>
            <a:r>
              <a:rPr dirty="0"/>
              <a:t> </a:t>
            </a:r>
            <a:r>
              <a:rPr dirty="0" err="1"/>
              <a:t>работам</a:t>
            </a:r>
            <a:r>
              <a:rPr dirty="0"/>
              <a:t>, </a:t>
            </a:r>
            <a:r>
              <a:rPr dirty="0" err="1"/>
              <a:t>при</a:t>
            </a:r>
            <a:r>
              <a:rPr dirty="0"/>
              <a:t> </a:t>
            </a:r>
            <a:r>
              <a:rPr dirty="0" err="1"/>
              <a:t>выполнении</a:t>
            </a:r>
            <a:r>
              <a:rPr dirty="0"/>
              <a:t> </a:t>
            </a:r>
            <a:r>
              <a:rPr dirty="0" err="1"/>
              <a:t>которых</a:t>
            </a:r>
            <a:r>
              <a:rPr dirty="0"/>
              <a:t> </a:t>
            </a:r>
            <a:r>
              <a:rPr dirty="0" err="1"/>
              <a:t>проводятся</a:t>
            </a:r>
            <a:r>
              <a:rPr dirty="0"/>
              <a:t> </a:t>
            </a:r>
            <a:r>
              <a:rPr dirty="0" err="1"/>
              <a:t>обязательные</a:t>
            </a:r>
            <a:r>
              <a:rPr dirty="0"/>
              <a:t> </a:t>
            </a:r>
            <a:r>
              <a:rPr dirty="0" err="1"/>
              <a:t>предварительные</a:t>
            </a:r>
            <a:r>
              <a:rPr dirty="0"/>
              <a:t> </a:t>
            </a:r>
          </a:p>
          <a:p>
            <a:pPr defTabSz="697319">
              <a:lnSpc>
                <a:spcPct val="90000"/>
              </a:lnSpc>
              <a:spcBef>
                <a:spcPts val="200"/>
              </a:spcBef>
              <a:defRPr sz="1000" cap="all">
                <a:solidFill>
                  <a:srgbClr val="FFFFFF"/>
                </a:solidFill>
                <a:latin typeface="AvantGardeGothicC"/>
                <a:ea typeface="AvantGardeGothicC"/>
                <a:cs typeface="AvantGardeGothicC"/>
                <a:sym typeface="AvantGardeGothicC"/>
              </a:defRPr>
            </a:pPr>
            <a:r>
              <a:rPr dirty="0"/>
              <a:t>и </a:t>
            </a:r>
            <a:r>
              <a:rPr dirty="0" err="1"/>
              <a:t>периодические</a:t>
            </a:r>
            <a:r>
              <a:rPr dirty="0"/>
              <a:t> </a:t>
            </a:r>
            <a:r>
              <a:rPr dirty="0" err="1"/>
              <a:t>медицинские</a:t>
            </a:r>
            <a:r>
              <a:rPr dirty="0"/>
              <a:t> </a:t>
            </a:r>
            <a:r>
              <a:rPr dirty="0" err="1"/>
              <a:t>осмотры</a:t>
            </a:r>
            <a:r>
              <a:rPr dirty="0"/>
              <a:t>" </a:t>
            </a:r>
          </a:p>
        </p:txBody>
      </p:sp>
      <p:sp>
        <p:nvSpPr>
          <p:cNvPr id="132" name="Прямоугольник"/>
          <p:cNvSpPr/>
          <p:nvPr/>
        </p:nvSpPr>
        <p:spPr>
          <a:xfrm>
            <a:off x="-13022" y="6366524"/>
            <a:ext cx="9155295" cy="508267"/>
          </a:xfrm>
          <a:prstGeom prst="rect">
            <a:avLst/>
          </a:prstGeom>
          <a:solidFill>
            <a:srgbClr val="472653"/>
          </a:solidFill>
          <a:ln w="12700">
            <a:miter lim="400000"/>
          </a:ln>
        </p:spPr>
        <p:txBody>
          <a:bodyPr lIns="45718" tIns="45718" rIns="45718" bIns="45718" anchor="ctr"/>
          <a:lstStyle/>
          <a:p>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6. Работы на высоте: 6.1. работы с высоким риском падения работника с высоты, а также работы на высоте без применения средств подмащивания, выполняемые на высоте 5 м и более; работы, выполняемые на площадках на расстоянии менее 2 м от неогражденных (при "/>
          <p:cNvSpPr txBox="1"/>
          <p:nvPr/>
        </p:nvSpPr>
        <p:spPr>
          <a:xfrm>
            <a:off x="301571" y="1364774"/>
            <a:ext cx="8540858" cy="51706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100" spc="-11"/>
            </a:pPr>
            <a:r>
              <a:t>6. Работы на высоте:</a:t>
            </a:r>
            <a:br/>
            <a:r>
              <a:t>6.1. работы с высоким риском падения работника с высоты, а также работы на высоте без применения средств подмащивания, выполняемые на высоте 5 м и более; работы, выполняемые на площадках на расстоянии менее 2 м от неогражденных (при отсутствии защитных ограждений) перепадов по высоте более 5 м либо при высоте ограждений, составляющей менее 1,1 м;</a:t>
            </a:r>
            <a:br/>
            <a:r>
              <a:t>6.2. прочие работы, относящиеся в соответствии с законодательством по охране труда к работам на высоте.</a:t>
            </a:r>
            <a:br/>
            <a:r>
              <a:t>7. Работа лифтера на лифтах скоростных (от 2,0 до 4,0 м/с) и высокоскоростных (свыше 4,0 м/с) при внутреннем сопровождении лифта.</a:t>
            </a:r>
            <a:br/>
            <a:r>
              <a:t>8. Работы в качестве крановщика (машиниста крана, машинист крана автомобильного).</a:t>
            </a:r>
            <a:br/>
            <a:r>
              <a:t>9. Работы, связанные с техническим обслуживанием электроустановок напряжением 50 В и выше переменного тока и 75 В и выше постоянного тока, проведением в них оперативных переключений, выполнением строительных, монтажных, наладочных, ремонтных работ, испытанием и измерением.</a:t>
            </a:r>
            <a:br/>
            <a:r>
              <a:t>10. Работы по валке, сплаву, транспортировке, первичной обработке, охране и восстановлению лесов.</a:t>
            </a:r>
            <a:br/>
            <a:r>
              <a:t>11. Работы в особых географических регионах с местами проведения работ, транспортная доступность которых от медицинских учреждений оказывающих специализированную медицинскую помощь в экстренной форме, превышает 60 мин., а именно: </a:t>
            </a:r>
            <a:br/>
            <a:r>
              <a:t>11.1. работы в нефтяной и газовой промышленности, выполняемые в районах Крайнего Севера и приравненных к ним местностях, а также при морском бурении; </a:t>
            </a:r>
            <a:br/>
            <a:r>
              <a:t>11.2. работы на гидрометеорологических станциях, сооружениях связи;</a:t>
            </a:r>
            <a:br/>
            <a:r>
              <a:t>11.3. работы, не указанные в подпунктах 6.1, 6.2, выполняемые по трудовым договорам в районах Крайнего Севера и приравненных к ним местностях (в отношении проведения предварительных медицинских осмотров для работников, приезжающих на работу в районы Крайнего Севера и приравненные к ним местности из других местностей);</a:t>
            </a:r>
            <a:br/>
            <a:r>
              <a:t>11.4. работы, выполняемые вахтовым методом в необжитых, отдаленных районах и районах с особыми природными условиями (в отношении проведения предварительных медицинских осмотров для работников, выполняющих работу вахтовым методом в указанных районах).</a:t>
            </a:r>
            <a:br/>
            <a:r>
              <a:t>12. Работы, непосредственно связанные с обслуживанием оборудования, работающего под избыточным давлением более 0,07 мегапаскаля (МПа) и подлежащего учету в органах Ростехнадзора:</a:t>
            </a:r>
            <a:br/>
            <a:r>
              <a:t>а) пара, газа (в газообразном, сжиженном состоянии);</a:t>
            </a:r>
            <a:br/>
            <a:r>
              <a:t>б) воды при температуре более 115 °C;</a:t>
            </a:r>
            <a:br/>
            <a:r>
              <a:t>в) иных жидкостей при температуре, превышающей температуру их кипения при избыточном давлении 0,07 МПа;</a:t>
            </a:r>
            <a:br/>
            <a:r>
              <a:t>13. Работы, непосредственно связанные с применением легковоспламеняющихся и взрывчатых материалов, работы во взрыво- и пожароопасных производствах, работы на коксовой батарее на открытых производственных зонах.</a:t>
            </a:r>
            <a:br/>
            <a:r>
              <a:t>14. Работы, выполняемые аварийно-спасательной службой, аварийно-спасательными формированиями, спасателями, а также работы, выполняемые пожарной охраной при тушении пожаров и многие другие.</a:t>
            </a:r>
          </a:p>
        </p:txBody>
      </p:sp>
      <p:sp>
        <p:nvSpPr>
          <p:cNvPr id="135"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136"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37" name="Прямоугольник"/>
          <p:cNvSpPr/>
          <p:nvPr/>
        </p:nvSpPr>
        <p:spPr>
          <a:xfrm>
            <a:off x="3340092" y="529364"/>
            <a:ext cx="2732106" cy="237302"/>
          </a:xfrm>
          <a:prstGeom prst="rect">
            <a:avLst/>
          </a:prstGeom>
          <a:solidFill>
            <a:schemeClr val="accent2"/>
          </a:solidFill>
          <a:ln w="12700">
            <a:miter lim="400000"/>
          </a:ln>
        </p:spPr>
        <p:txBody>
          <a:bodyPr lIns="45718" tIns="45718" rIns="45718" bIns="45718" anchor="ctr"/>
          <a:lstStyle/>
          <a:p>
            <a:endParaRPr/>
          </a:p>
        </p:txBody>
      </p:sp>
      <p:sp>
        <p:nvSpPr>
          <p:cNvPr id="138" name="Заголовок 1"/>
          <p:cNvSpPr txBox="1"/>
          <p:nvPr/>
        </p:nvSpPr>
        <p:spPr>
          <a:xfrm>
            <a:off x="1245991" y="202909"/>
            <a:ext cx="7382003" cy="634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850391">
              <a:spcBef>
                <a:spcPts val="300"/>
              </a:spcBef>
              <a:defRPr sz="1400" b="1" cap="all">
                <a:solidFill>
                  <a:srgbClr val="FFFFFF"/>
                </a:solidFill>
                <a:latin typeface="AvantGardeGothicC"/>
                <a:ea typeface="AvantGardeGothicC"/>
                <a:cs typeface="AvantGardeGothicC"/>
                <a:sym typeface="AvantGardeGothicC"/>
              </a:defRPr>
            </a:pPr>
            <a:r>
              <a:t>Приказ Минздрава России от 28.01.2021 № 29н. </a:t>
            </a:r>
          </a:p>
          <a:p>
            <a:pPr defTabSz="850391">
              <a:spcBef>
                <a:spcPts val="300"/>
              </a:spcBef>
              <a:defRPr sz="1400" b="1" cap="all">
                <a:solidFill>
                  <a:srgbClr val="FFFFFF"/>
                </a:solidFill>
                <a:latin typeface="AvantGardeGothicC"/>
                <a:ea typeface="AvantGardeGothicC"/>
                <a:cs typeface="AvantGardeGothicC"/>
                <a:sym typeface="AvantGardeGothicC"/>
              </a:defRPr>
            </a:pPr>
            <a:r>
              <a:t>Приложение № 1.       VI. Выполняемые работы</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15. Работы, выполняемые непосредственно на механическом оборудовании, имеющем открытые движущиеся (вращающиеся) элементы конструкции, в случае если конструкцией оборудования не предусмотрена защита (ограждение) этих элементов (в том числе токарные, фрезе"/>
          <p:cNvSpPr txBox="1"/>
          <p:nvPr/>
        </p:nvSpPr>
        <p:spPr>
          <a:xfrm>
            <a:off x="301571" y="1364774"/>
            <a:ext cx="8540858" cy="50136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100" spc="-11"/>
            </a:pPr>
            <a:r>
              <a:t>15. Работы, выполняемые непосредственно на механическом оборудовании, имеющем открытые движущиеся (вращающиеся) элементы конструкции, в случае если конструкцией оборудования не предусмотрена защита (ограждение) этих элементов (в том числе токарные, фрезерные и другие станки, штамповочные прессы).</a:t>
            </a:r>
            <a:br/>
            <a:r>
              <a:t>16. Подземные работы, включая работы на рудниках.</a:t>
            </a:r>
            <a:br/>
            <a:r>
              <a:t>17. Работы, выполняемые непосредственно с применением средств индивидуальной защиты органов дыхания изолирующих и средств индивидуальной защиты органов дыхания фильтрующих с полной лицевой частью.</a:t>
            </a:r>
            <a:br/>
            <a:r>
              <a:t>18. Управление наземными транспортными средствами:</a:t>
            </a:r>
            <a:br/>
            <a:r>
              <a:t>18.1. категории «A», «B», «BE», трактора и другие самоходные машины, мини-трактора, мотоблоки, автопогрузчики, электрокары, регулировщики и т.п., автомобили всех категорий с ручным управлением для инвалидов, мотоколяски для инвалидов;</a:t>
            </a:r>
            <a:br/>
            <a:r>
              <a:t>18.2. категории «C», «C1», «CE», «C1E», «D», «D1», «DE», «D1E», трамвай, троллейбус.</a:t>
            </a:r>
            <a:br/>
            <a:r>
              <a:t>19. Водолазные работы:</a:t>
            </a:r>
            <a:br/>
            <a:r>
              <a:t>19.1. водолазные работы на глубинах до 60 м (в аварийных случаях до 80 м с применением воздуха для дыхания), за исключением водолазных работ, указанных в п. 19.3;</a:t>
            </a:r>
            <a:br/>
            <a:r>
              <a:t>19.2. водолазные работы на глубинах более 60 м, выполняемых методом кратковременных погружений;</a:t>
            </a:r>
            <a:br/>
            <a:r>
              <a:t>19.3. водолазные работы, выполняемые методом длительного пребывания в условиях повышенного давления водной и газовой сред.</a:t>
            </a:r>
            <a:br/>
            <a:r>
              <a:t>20. Работы по оказанию медицинской помощи внутри барокамеры при проведении лечебной рекомпрессии или гипербарической оксигенации.</a:t>
            </a:r>
            <a:br/>
            <a:r>
              <a:t>21. Кессонные работы, работы в барокамерах и других устройствах в условиях повышенного давления воздушной и газовой среды (за исключением работ, указанных в п.п. 19 и 20).</a:t>
            </a:r>
            <a:br/>
            <a:r>
              <a:t>22. Работы, при выполнении которых разрешено ношение оружия и его применение (в случаях, когда требования о прохождении медицинских осмотров (освидетельствований) не установлены ст.ст. 12 и 13 Федерального закона от 13.12.1996 № 150-ФЗ «Об оружии» и (или) профильным (специальным) законом).</a:t>
            </a:r>
            <a:br/>
            <a:r>
              <a:t>23. Работы, где имеется контакт с пищевыми продуктами в процессе их производства, хранения, транспортировки, реализации (в организациях пищевых и перерабатывающих отраслей промышленности, сельского хозяйства, пунктах, базах, складах хранения и реализации, в транспортных организациях, организациях торговли, общественного питания, на пищеблоках всех учреждений и организаций).</a:t>
            </a:r>
            <a:br/>
            <a:r>
              <a:t>24. Работы на водопроводных сооружениях, имеющих непосредственное отношение к подготовке воды, а также обслуживанию водопроводных сетей.</a:t>
            </a:r>
            <a:br/>
            <a:r>
              <a:t>25. Работы в организациях, деятельность которых связана с воспитанием и обучением детей.</a:t>
            </a:r>
            <a:br/>
            <a:r>
              <a:t>26. Работы в организациях, деятельность которых связана с коммунальным и бытовым обслуживанием населения.</a:t>
            </a:r>
            <a:br/>
            <a:r>
              <a:t>27. Работа в медицинских организациях.</a:t>
            </a:r>
          </a:p>
        </p:txBody>
      </p:sp>
      <p:sp>
        <p:nvSpPr>
          <p:cNvPr id="141"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142"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43" name="Прямоугольник"/>
          <p:cNvSpPr/>
          <p:nvPr/>
        </p:nvSpPr>
        <p:spPr>
          <a:xfrm>
            <a:off x="3340092" y="529364"/>
            <a:ext cx="2732106" cy="237302"/>
          </a:xfrm>
          <a:prstGeom prst="rect">
            <a:avLst/>
          </a:prstGeom>
          <a:solidFill>
            <a:schemeClr val="accent2"/>
          </a:solidFill>
          <a:ln w="12700">
            <a:miter lim="400000"/>
          </a:ln>
        </p:spPr>
        <p:txBody>
          <a:bodyPr lIns="45718" tIns="45718" rIns="45718" bIns="45718" anchor="ctr"/>
          <a:lstStyle/>
          <a:p>
            <a:endParaRPr/>
          </a:p>
        </p:txBody>
      </p:sp>
      <p:sp>
        <p:nvSpPr>
          <p:cNvPr id="144" name="Заголовок 1"/>
          <p:cNvSpPr txBox="1"/>
          <p:nvPr/>
        </p:nvSpPr>
        <p:spPr>
          <a:xfrm>
            <a:off x="1245991" y="202909"/>
            <a:ext cx="7382003" cy="634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850391">
              <a:spcBef>
                <a:spcPts val="300"/>
              </a:spcBef>
              <a:defRPr sz="1400" b="1" cap="all">
                <a:solidFill>
                  <a:srgbClr val="FFFFFF"/>
                </a:solidFill>
                <a:latin typeface="AvantGardeGothicC"/>
                <a:ea typeface="AvantGardeGothicC"/>
                <a:cs typeface="AvantGardeGothicC"/>
                <a:sym typeface="AvantGardeGothicC"/>
              </a:defRPr>
            </a:pPr>
            <a:r>
              <a:t>Приказ Минздрава России от 28.01.2021 № 29н. </a:t>
            </a:r>
          </a:p>
          <a:p>
            <a:pPr defTabSz="850391">
              <a:spcBef>
                <a:spcPts val="300"/>
              </a:spcBef>
              <a:defRPr sz="1400" b="1" cap="all">
                <a:solidFill>
                  <a:srgbClr val="FFFFFF"/>
                </a:solidFill>
                <a:latin typeface="AvantGardeGothicC"/>
                <a:ea typeface="AvantGardeGothicC"/>
                <a:cs typeface="AvantGardeGothicC"/>
                <a:sym typeface="AvantGardeGothicC"/>
              </a:defRPr>
            </a:pPr>
            <a:r>
              <a:t>Приложение № 1.       VI. Выполняемые работы</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146" name="Прямоугольник"/>
          <p:cNvSpPr/>
          <p:nvPr/>
        </p:nvSpPr>
        <p:spPr>
          <a:xfrm>
            <a:off x="275789" y="2465140"/>
            <a:ext cx="8592423" cy="953826"/>
          </a:xfrm>
          <a:prstGeom prst="rect">
            <a:avLst/>
          </a:prstGeom>
          <a:solidFill>
            <a:srgbClr val="FFFFFF"/>
          </a:solidFill>
          <a:ln w="12700">
            <a:miter lim="400000"/>
          </a:ln>
        </p:spPr>
        <p:txBody>
          <a:bodyPr lIns="45719" rIns="45719" anchor="ctr"/>
          <a:lstStyle/>
          <a:p>
            <a:endParaRPr/>
          </a:p>
        </p:txBody>
      </p:sp>
      <p:pic>
        <p:nvPicPr>
          <p:cNvPr id="147"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48" name="Заголовок 1"/>
          <p:cNvSpPr txBox="1"/>
          <p:nvPr/>
        </p:nvSpPr>
        <p:spPr>
          <a:xfrm>
            <a:off x="1111322" y="369147"/>
            <a:ext cx="7188718" cy="18363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defTabSz="731335">
              <a:spcBef>
                <a:spcPts val="200"/>
              </a:spcBef>
              <a:defRPr sz="1300" b="1" cap="all">
                <a:solidFill>
                  <a:srgbClr val="FFFFFF"/>
                </a:solidFill>
                <a:latin typeface="AvantGardeGothicC"/>
                <a:ea typeface="AvantGardeGothicC"/>
                <a:cs typeface="AvantGardeGothicC"/>
                <a:sym typeface="AvantGardeGothicC"/>
              </a:defRPr>
            </a:pPr>
            <a:r>
              <a:rPr dirty="0"/>
              <a:t>Приказ </a:t>
            </a:r>
            <a:r>
              <a:rPr dirty="0" err="1"/>
              <a:t>Минздрава</a:t>
            </a:r>
            <a:r>
              <a:rPr dirty="0"/>
              <a:t> </a:t>
            </a:r>
            <a:r>
              <a:rPr dirty="0" err="1"/>
              <a:t>России</a:t>
            </a:r>
            <a:r>
              <a:rPr dirty="0"/>
              <a:t> </a:t>
            </a:r>
            <a:r>
              <a:rPr dirty="0" err="1"/>
              <a:t>от</a:t>
            </a:r>
            <a:r>
              <a:rPr dirty="0"/>
              <a:t> 28.01.2021 N 29н (</a:t>
            </a:r>
            <a:r>
              <a:rPr dirty="0" err="1"/>
              <a:t>ред</a:t>
            </a:r>
            <a:r>
              <a:rPr dirty="0"/>
              <a:t>. </a:t>
            </a:r>
            <a:r>
              <a:rPr dirty="0" err="1"/>
              <a:t>от</a:t>
            </a:r>
            <a:r>
              <a:rPr dirty="0"/>
              <a:t> </a:t>
            </a:r>
            <a:r>
              <a:rPr dirty="0" smtClean="0"/>
              <a:t>0</a:t>
            </a:r>
            <a:r>
              <a:rPr lang="ru-RU" dirty="0" smtClean="0"/>
              <a:t>2</a:t>
            </a:r>
            <a:r>
              <a:rPr dirty="0" smtClean="0"/>
              <a:t>.</a:t>
            </a:r>
            <a:r>
              <a:rPr lang="ru-RU" smtClean="0"/>
              <a:t>10</a:t>
            </a:r>
            <a:r>
              <a:rPr smtClean="0"/>
              <a:t>.202</a:t>
            </a:r>
            <a:r>
              <a:rPr lang="ru-RU" smtClean="0"/>
              <a:t>4</a:t>
            </a:r>
            <a:r>
              <a:rPr smtClean="0"/>
              <a:t>) </a:t>
            </a:r>
            <a:endParaRPr dirty="0"/>
          </a:p>
          <a:p>
            <a:pPr defTabSz="731335">
              <a:spcBef>
                <a:spcPts val="200"/>
              </a:spcBef>
              <a:defRPr sz="1300" b="1" cap="all">
                <a:solidFill>
                  <a:srgbClr val="FFFFFF"/>
                </a:solidFill>
                <a:latin typeface="AvantGardeGothicC"/>
                <a:ea typeface="AvantGardeGothicC"/>
                <a:cs typeface="AvantGardeGothicC"/>
                <a:sym typeface="AvantGardeGothicC"/>
              </a:defRPr>
            </a:pPr>
            <a:endParaRPr dirty="0"/>
          </a:p>
          <a:p>
            <a:pPr defTabSz="731335">
              <a:spcBef>
                <a:spcPts val="200"/>
              </a:spcBef>
              <a:defRPr sz="1200" cap="all">
                <a:solidFill>
                  <a:srgbClr val="FFFFFF"/>
                </a:solidFill>
                <a:latin typeface="AvantGardeGothicC"/>
                <a:ea typeface="AvantGardeGothicC"/>
                <a:cs typeface="AvantGardeGothicC"/>
                <a:sym typeface="AvantGardeGothicC"/>
              </a:defRPr>
            </a:pPr>
            <a:r>
              <a:rPr dirty="0"/>
              <a:t>"</a:t>
            </a:r>
            <a:r>
              <a:rPr dirty="0" err="1"/>
              <a:t>Об</a:t>
            </a:r>
            <a:r>
              <a:rPr dirty="0"/>
              <a:t> </a:t>
            </a:r>
            <a:r>
              <a:rPr dirty="0" err="1"/>
              <a:t>утверждении</a:t>
            </a:r>
            <a:r>
              <a:rPr dirty="0"/>
              <a:t> </a:t>
            </a:r>
            <a:r>
              <a:rPr dirty="0" err="1"/>
              <a:t>Порядка</a:t>
            </a:r>
            <a:r>
              <a:rPr dirty="0"/>
              <a:t> </a:t>
            </a:r>
            <a:r>
              <a:rPr dirty="0" err="1"/>
              <a:t>проведения</a:t>
            </a:r>
            <a:r>
              <a:rPr dirty="0"/>
              <a:t> </a:t>
            </a:r>
            <a:r>
              <a:rPr dirty="0" err="1"/>
              <a:t>обязательных</a:t>
            </a:r>
            <a:r>
              <a:rPr dirty="0"/>
              <a:t> </a:t>
            </a:r>
            <a:r>
              <a:rPr dirty="0" err="1"/>
              <a:t>предварительных</a:t>
            </a:r>
            <a:r>
              <a:rPr dirty="0"/>
              <a:t> и </a:t>
            </a:r>
            <a:r>
              <a:rPr dirty="0" err="1"/>
              <a:t>периодических</a:t>
            </a:r>
            <a:r>
              <a:rPr dirty="0"/>
              <a:t> </a:t>
            </a:r>
            <a:r>
              <a:rPr dirty="0" err="1"/>
              <a:t>медицинских</a:t>
            </a:r>
            <a:r>
              <a:rPr dirty="0"/>
              <a:t> </a:t>
            </a:r>
            <a:r>
              <a:rPr dirty="0" err="1"/>
              <a:t>осмотров</a:t>
            </a:r>
            <a:r>
              <a:rPr dirty="0"/>
              <a:t> </a:t>
            </a:r>
            <a:r>
              <a:rPr dirty="0" err="1"/>
              <a:t>работников</a:t>
            </a:r>
            <a:r>
              <a:rPr dirty="0"/>
              <a:t>, </a:t>
            </a:r>
            <a:r>
              <a:rPr dirty="0" err="1"/>
              <a:t>предусмотренных</a:t>
            </a:r>
            <a:r>
              <a:rPr dirty="0"/>
              <a:t> </a:t>
            </a:r>
            <a:r>
              <a:rPr dirty="0" err="1"/>
              <a:t>частью</a:t>
            </a:r>
            <a:r>
              <a:rPr dirty="0"/>
              <a:t> </a:t>
            </a:r>
            <a:r>
              <a:rPr dirty="0" err="1"/>
              <a:t>четвертой</a:t>
            </a:r>
            <a:r>
              <a:rPr dirty="0"/>
              <a:t> </a:t>
            </a:r>
            <a:r>
              <a:rPr dirty="0" err="1"/>
              <a:t>статьи</a:t>
            </a:r>
            <a:r>
              <a:rPr dirty="0"/>
              <a:t> 213 </a:t>
            </a:r>
            <a:r>
              <a:rPr dirty="0" err="1"/>
              <a:t>Трудового</a:t>
            </a:r>
            <a:r>
              <a:rPr dirty="0"/>
              <a:t> </a:t>
            </a:r>
            <a:r>
              <a:rPr dirty="0" err="1"/>
              <a:t>кодекса</a:t>
            </a:r>
            <a:r>
              <a:rPr dirty="0"/>
              <a:t> </a:t>
            </a:r>
            <a:r>
              <a:rPr dirty="0" err="1"/>
              <a:t>Российской</a:t>
            </a:r>
            <a:r>
              <a:rPr dirty="0"/>
              <a:t> </a:t>
            </a:r>
            <a:r>
              <a:rPr dirty="0" err="1"/>
              <a:t>Федерации</a:t>
            </a:r>
            <a:r>
              <a:rPr dirty="0"/>
              <a:t>, </a:t>
            </a:r>
            <a:r>
              <a:rPr dirty="0" err="1"/>
              <a:t>перечня</a:t>
            </a:r>
            <a:r>
              <a:rPr dirty="0"/>
              <a:t> </a:t>
            </a:r>
            <a:r>
              <a:rPr dirty="0" err="1"/>
              <a:t>медицинских</a:t>
            </a:r>
            <a:r>
              <a:rPr dirty="0"/>
              <a:t> </a:t>
            </a:r>
            <a:r>
              <a:rPr dirty="0" err="1"/>
              <a:t>противопоказаний</a:t>
            </a:r>
            <a:r>
              <a:rPr dirty="0"/>
              <a:t> к </a:t>
            </a:r>
            <a:r>
              <a:rPr dirty="0" err="1"/>
              <a:t>осуществлению</a:t>
            </a:r>
            <a:r>
              <a:rPr dirty="0"/>
              <a:t> </a:t>
            </a:r>
            <a:r>
              <a:rPr dirty="0" err="1"/>
              <a:t>работ</a:t>
            </a:r>
            <a:r>
              <a:rPr dirty="0"/>
              <a:t> с </a:t>
            </a:r>
            <a:r>
              <a:rPr dirty="0" err="1"/>
              <a:t>вредными</a:t>
            </a:r>
            <a:r>
              <a:rPr dirty="0"/>
              <a:t> и (</a:t>
            </a:r>
            <a:r>
              <a:rPr dirty="0" err="1"/>
              <a:t>или</a:t>
            </a:r>
            <a:r>
              <a:rPr dirty="0"/>
              <a:t>) </a:t>
            </a:r>
            <a:r>
              <a:rPr dirty="0" err="1"/>
              <a:t>опасными</a:t>
            </a:r>
            <a:r>
              <a:rPr dirty="0"/>
              <a:t> </a:t>
            </a:r>
            <a:r>
              <a:rPr dirty="0" err="1"/>
              <a:t>производственными</a:t>
            </a:r>
            <a:r>
              <a:rPr dirty="0"/>
              <a:t> </a:t>
            </a:r>
            <a:r>
              <a:rPr dirty="0" err="1"/>
              <a:t>факторами</a:t>
            </a:r>
            <a:r>
              <a:rPr dirty="0"/>
              <a:t>, а </a:t>
            </a:r>
            <a:r>
              <a:rPr dirty="0" err="1"/>
              <a:t>также</a:t>
            </a:r>
            <a:r>
              <a:rPr dirty="0"/>
              <a:t> </a:t>
            </a:r>
            <a:r>
              <a:rPr dirty="0" err="1"/>
              <a:t>работам</a:t>
            </a:r>
            <a:r>
              <a:rPr dirty="0"/>
              <a:t>, </a:t>
            </a:r>
            <a:r>
              <a:rPr dirty="0" err="1"/>
              <a:t>при</a:t>
            </a:r>
            <a:r>
              <a:rPr dirty="0"/>
              <a:t> </a:t>
            </a:r>
            <a:r>
              <a:rPr dirty="0" err="1"/>
              <a:t>выполнении</a:t>
            </a:r>
            <a:r>
              <a:rPr dirty="0"/>
              <a:t> </a:t>
            </a:r>
            <a:r>
              <a:rPr dirty="0" err="1"/>
              <a:t>которых</a:t>
            </a:r>
            <a:r>
              <a:rPr dirty="0"/>
              <a:t> </a:t>
            </a:r>
            <a:r>
              <a:rPr dirty="0" err="1"/>
              <a:t>проводятся</a:t>
            </a:r>
            <a:r>
              <a:rPr dirty="0"/>
              <a:t> </a:t>
            </a:r>
            <a:r>
              <a:rPr dirty="0" err="1"/>
              <a:t>обязательные</a:t>
            </a:r>
            <a:r>
              <a:rPr dirty="0"/>
              <a:t> </a:t>
            </a:r>
            <a:r>
              <a:rPr dirty="0" err="1"/>
              <a:t>предварительные</a:t>
            </a:r>
            <a:r>
              <a:rPr dirty="0"/>
              <a:t> и </a:t>
            </a:r>
            <a:r>
              <a:rPr dirty="0" err="1"/>
              <a:t>периодические</a:t>
            </a:r>
            <a:r>
              <a:rPr dirty="0"/>
              <a:t> </a:t>
            </a:r>
            <a:r>
              <a:rPr dirty="0" err="1"/>
              <a:t>медицинские</a:t>
            </a:r>
            <a:r>
              <a:rPr dirty="0"/>
              <a:t> </a:t>
            </a:r>
            <a:r>
              <a:rPr dirty="0" err="1"/>
              <a:t>осмотры</a:t>
            </a:r>
            <a:r>
              <a:rPr dirty="0"/>
              <a:t>" </a:t>
            </a:r>
          </a:p>
        </p:txBody>
      </p:sp>
      <p:sp>
        <p:nvSpPr>
          <p:cNvPr id="149" name="Приложение № 2. Перечень медицинских противопоказаний к работам с вредными и (или) опасными производственными факторами, а также работам, при выполнении которых проводятся обязательные предварительные и периодические медицинские осмотры…"/>
          <p:cNvSpPr txBox="1"/>
          <p:nvPr/>
        </p:nvSpPr>
        <p:spPr>
          <a:xfrm>
            <a:off x="504816" y="2567132"/>
            <a:ext cx="8033077" cy="1195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400"/>
            </a:pPr>
            <a:r>
              <a:t>Приложение № 2. Перечень медицинских противопоказаний к работам с вредными и (или) опасными производственными факторами, а также работам, при выполнении которых проводятся обязательные предварительные и периодические медицинские осмотры</a:t>
            </a:r>
          </a:p>
          <a:p>
            <a:pPr>
              <a:defRPr sz="1400"/>
            </a:pPr>
            <a:endParaRPr/>
          </a:p>
          <a:p>
            <a:pPr>
              <a:defRPr sz="1400">
                <a:solidFill>
                  <a:srgbClr val="FFFFFF"/>
                </a:solidFill>
              </a:defRPr>
            </a:pPr>
            <a:r>
              <a:t>Класс VI. Болезни нервной системы</a:t>
            </a:r>
          </a:p>
        </p:txBody>
      </p:sp>
      <p:sp>
        <p:nvSpPr>
          <p:cNvPr id="150" name="Прямоугольник"/>
          <p:cNvSpPr/>
          <p:nvPr/>
        </p:nvSpPr>
        <p:spPr>
          <a:xfrm>
            <a:off x="-5647" y="2247540"/>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graphicFrame>
        <p:nvGraphicFramePr>
          <p:cNvPr id="151" name="Tаблица 1"/>
          <p:cNvGraphicFramePr/>
          <p:nvPr/>
        </p:nvGraphicFramePr>
        <p:xfrm>
          <a:off x="281325" y="3830123"/>
          <a:ext cx="8581350" cy="3034913"/>
        </p:xfrm>
        <a:graphic>
          <a:graphicData uri="http://schemas.openxmlformats.org/drawingml/2006/table">
            <a:tbl>
              <a:tblPr firstCol="1">
                <a:tableStyleId>{4C3C2611-4C71-4FC5-86AE-919BDF0F9419}</a:tableStyleId>
              </a:tblPr>
              <a:tblGrid>
                <a:gridCol w="597456"/>
                <a:gridCol w="7983894"/>
              </a:tblGrid>
              <a:tr h="935631">
                <a:tc>
                  <a:txBody>
                    <a:bodyPr/>
                    <a:lstStyle/>
                    <a:p>
                      <a:pPr algn="ctr" defTabSz="685800">
                        <a:defRPr sz="1800" b="0">
                          <a:solidFill>
                            <a:srgbClr val="000000"/>
                          </a:solidFill>
                        </a:defRPr>
                      </a:pPr>
                      <a:r>
                        <a:rPr sz="1300"/>
                        <a:t>17</a:t>
                      </a:r>
                    </a:p>
                  </a:txBody>
                  <a:tcPr marL="0" marR="0" marT="0" marB="0" anchor="ctr" horzOverflow="overflow">
                    <a:lnL w="25400">
                      <a:solidFill>
                        <a:srgbClr val="553367"/>
                      </a:solidFill>
                      <a:miter lim="400000"/>
                    </a:lnL>
                    <a:lnR w="25400">
                      <a:solidFill>
                        <a:srgbClr val="553367"/>
                      </a:solidFill>
                    </a:lnR>
                    <a:lnT w="25400">
                      <a:solidFill>
                        <a:srgbClr val="553367"/>
                      </a:solidFill>
                      <a:miter lim="400000"/>
                    </a:lnT>
                    <a:lnB w="25400">
                      <a:solidFill>
                        <a:srgbClr val="553367"/>
                      </a:solidFill>
                    </a:lnB>
                    <a:solidFill>
                      <a:srgbClr val="FFFFFF"/>
                    </a:solidFill>
                  </a:tcPr>
                </a:tc>
                <a:tc>
                  <a:txBody>
                    <a:bodyPr/>
                    <a:lstStyle/>
                    <a:p>
                      <a:pPr indent="127000" algn="l" defTabSz="685800">
                        <a:defRPr sz="1800"/>
                      </a:pPr>
                      <a:r>
                        <a:rPr sz="1300"/>
                        <a:t>Эпизодические и пароксизмальные расстройства нервной системы: 
прогрессирующие и с опасным прогнозом:</a:t>
                      </a:r>
                    </a:p>
                  </a:txBody>
                  <a:tcPr marL="0" marR="0" marT="0" marB="0" anchor="ctr" horzOverflow="overflow">
                    <a:lnL w="25400">
                      <a:solidFill>
                        <a:srgbClr val="553367"/>
                      </a:solidFill>
                    </a:lnL>
                    <a:lnR w="25400">
                      <a:solidFill>
                        <a:srgbClr val="553367"/>
                      </a:solidFill>
                      <a:miter lim="400000"/>
                    </a:lnR>
                    <a:lnT w="25400">
                      <a:solidFill>
                        <a:srgbClr val="553367"/>
                      </a:solidFill>
                      <a:miter lim="400000"/>
                    </a:lnT>
                    <a:lnB w="25400">
                      <a:solidFill>
                        <a:srgbClr val="553367"/>
                      </a:solidFill>
                    </a:lnB>
                    <a:solidFill>
                      <a:srgbClr val="FFFFFF"/>
                    </a:solidFill>
                  </a:tcPr>
                </a:tc>
              </a:tr>
              <a:tr h="1163651">
                <a:tc>
                  <a:txBody>
                    <a:bodyPr/>
                    <a:lstStyle/>
                    <a:p>
                      <a:pPr algn="l" defTabSz="685800">
                        <a:defRPr sz="1300">
                          <a:solidFill>
                            <a:srgbClr val="000000"/>
                          </a:solidFill>
                        </a:defRPr>
                      </a:pPr>
                      <a:endParaRPr/>
                    </a:p>
                  </a:txBody>
                  <a:tcPr marL="0" marR="0" marT="0" marB="0" horzOverflow="overflow">
                    <a:lnL w="25400">
                      <a:solidFill>
                        <a:srgbClr val="553367"/>
                      </a:solidFill>
                      <a:miter lim="400000"/>
                    </a:lnL>
                    <a:lnR w="25400">
                      <a:solidFill>
                        <a:srgbClr val="553367"/>
                      </a:solidFill>
                    </a:lnR>
                    <a:lnT w="25400">
                      <a:solidFill>
                        <a:srgbClr val="553367"/>
                      </a:solidFill>
                    </a:lnT>
                    <a:lnB w="25400">
                      <a:solidFill>
                        <a:srgbClr val="553367"/>
                      </a:solidFill>
                    </a:lnB>
                    <a:solidFill>
                      <a:srgbClr val="FFFFFF"/>
                    </a:solidFill>
                  </a:tcPr>
                </a:tc>
                <a:tc>
                  <a:txBody>
                    <a:bodyPr/>
                    <a:lstStyle/>
                    <a:p>
                      <a:pPr indent="127000" algn="l" defTabSz="685800">
                        <a:defRPr sz="1800"/>
                      </a:pPr>
                      <a:r>
                        <a:rPr sz="1300"/>
                        <a:t>а) любые пароксизмальные состояния, сопровождавшиеся судорогами и/или прикусыванием языка 
и/или недержанием мочи
Решение вопроса о профессиональной пригодности принимается врачебной комиссией с учетом заключения
врача невролога</a:t>
                      </a:r>
                    </a:p>
                  </a:txBody>
                  <a:tcPr marL="0" marR="0" marT="0" marB="0" anchor="ctr" horzOverflow="overflow">
                    <a:lnL w="25400">
                      <a:solidFill>
                        <a:srgbClr val="553367"/>
                      </a:solidFill>
                    </a:lnL>
                    <a:lnR w="25400">
                      <a:solidFill>
                        <a:srgbClr val="553367"/>
                      </a:solidFill>
                      <a:miter lim="400000"/>
                    </a:lnR>
                    <a:lnT w="25400">
                      <a:solidFill>
                        <a:srgbClr val="553367"/>
                      </a:solidFill>
                    </a:lnT>
                    <a:lnB w="25400">
                      <a:solidFill>
                        <a:srgbClr val="553367"/>
                      </a:solidFill>
                    </a:lnB>
                    <a:solidFill>
                      <a:srgbClr val="FFFFFF"/>
                    </a:solidFill>
                  </a:tcPr>
                </a:tc>
              </a:tr>
              <a:tr h="935631">
                <a:tc>
                  <a:txBody>
                    <a:bodyPr/>
                    <a:lstStyle/>
                    <a:p>
                      <a:pPr algn="l" defTabSz="685800">
                        <a:defRPr sz="1300">
                          <a:solidFill>
                            <a:srgbClr val="000000"/>
                          </a:solidFill>
                        </a:defRPr>
                      </a:pPr>
                      <a:endParaRPr/>
                    </a:p>
                  </a:txBody>
                  <a:tcPr marL="0" marR="0" marT="0" marB="0" horzOverflow="overflow">
                    <a:lnL w="25400">
                      <a:solidFill>
                        <a:srgbClr val="553367"/>
                      </a:solidFill>
                      <a:miter lim="400000"/>
                    </a:lnL>
                    <a:lnR w="25400">
                      <a:solidFill>
                        <a:srgbClr val="553367"/>
                      </a:solidFill>
                    </a:lnR>
                    <a:lnT w="25400">
                      <a:solidFill>
                        <a:srgbClr val="553367"/>
                      </a:solidFill>
                    </a:lnT>
                    <a:lnB w="25400">
                      <a:solidFill>
                        <a:srgbClr val="553367"/>
                      </a:solidFill>
                      <a:miter lim="400000"/>
                    </a:lnB>
                    <a:solidFill>
                      <a:srgbClr val="FFFFFF"/>
                    </a:solidFill>
                  </a:tcPr>
                </a:tc>
                <a:tc>
                  <a:txBody>
                    <a:bodyPr/>
                    <a:lstStyle/>
                    <a:p>
                      <a:pPr indent="139700" algn="l" defTabSz="685800">
                        <a:defRPr sz="1800"/>
                      </a:pPr>
                      <a:r>
                        <a:rPr sz="1300"/>
                        <a:t>б) синкопальные состояния, спровоцированные внешними факторами 
(эмоции, стресс, интоксикации, боль, повышение температуры тела и пр.), 
при наличии рецидивов</a:t>
                      </a:r>
                    </a:p>
                  </a:txBody>
                  <a:tcPr marL="0" marR="0" marT="0" marB="0" anchor="ctr" horzOverflow="overflow">
                    <a:lnL w="25400">
                      <a:solidFill>
                        <a:srgbClr val="553367"/>
                      </a:solidFill>
                    </a:lnL>
                    <a:lnR w="25400">
                      <a:solidFill>
                        <a:srgbClr val="553367"/>
                      </a:solidFill>
                      <a:miter lim="400000"/>
                    </a:lnR>
                    <a:lnT w="25400">
                      <a:solidFill>
                        <a:srgbClr val="553367"/>
                      </a:solidFill>
                    </a:lnT>
                    <a:lnB w="25400">
                      <a:solidFill>
                        <a:srgbClr val="553367"/>
                      </a:solidFill>
                      <a:miter lim="400000"/>
                    </a:lnB>
                    <a:solidFill>
                      <a:srgbClr val="FFFFFF"/>
                    </a:solidFill>
                  </a:tcPr>
                </a:tc>
              </a:tr>
            </a:tbl>
          </a:graphicData>
        </a:graphic>
      </p:graphicFrame>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Прямоугольник"/>
          <p:cNvSpPr/>
          <p:nvPr/>
        </p:nvSpPr>
        <p:spPr>
          <a:xfrm>
            <a:off x="-13022" y="-45959"/>
            <a:ext cx="9155295" cy="1766327"/>
          </a:xfrm>
          <a:prstGeom prst="rect">
            <a:avLst/>
          </a:prstGeom>
          <a:solidFill>
            <a:srgbClr val="472653"/>
          </a:solidFill>
          <a:ln w="12700">
            <a:miter lim="400000"/>
          </a:ln>
        </p:spPr>
        <p:txBody>
          <a:bodyPr lIns="45718" tIns="45718" rIns="45718" bIns="45718" anchor="ctr"/>
          <a:lstStyle/>
          <a:p>
            <a:endParaRPr/>
          </a:p>
        </p:txBody>
      </p:sp>
      <p:pic>
        <p:nvPicPr>
          <p:cNvPr id="154"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55" name="Заголовок 1"/>
          <p:cNvSpPr txBox="1"/>
          <p:nvPr/>
        </p:nvSpPr>
        <p:spPr>
          <a:xfrm>
            <a:off x="1217506" y="103210"/>
            <a:ext cx="7660434" cy="12271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654801">
              <a:lnSpc>
                <a:spcPct val="90000"/>
              </a:lnSpc>
              <a:spcBef>
                <a:spcPts val="200"/>
              </a:spcBef>
              <a:defRPr sz="1000" b="1" cap="all">
                <a:solidFill>
                  <a:srgbClr val="FFFFFF"/>
                </a:solidFill>
                <a:latin typeface="AvantGardeGothicC"/>
                <a:ea typeface="AvantGardeGothicC"/>
                <a:cs typeface="AvantGardeGothicC"/>
                <a:sym typeface="AvantGardeGothicC"/>
              </a:defRPr>
            </a:pPr>
            <a:r>
              <a:t>Приказ Минздрава России от 28.01.2021 № 29н (ред. от 01.02.2022).</a:t>
            </a:r>
          </a:p>
          <a:p>
            <a:pPr defTabSz="654801">
              <a:lnSpc>
                <a:spcPct val="90000"/>
              </a:lnSpc>
              <a:spcBef>
                <a:spcPts val="200"/>
              </a:spcBef>
              <a:defRPr sz="1000" b="1" cap="all">
                <a:solidFill>
                  <a:srgbClr val="FFFFFF"/>
                </a:solidFill>
                <a:latin typeface="AvantGardeGothicC"/>
                <a:ea typeface="AvantGardeGothicC"/>
                <a:cs typeface="AvantGardeGothicC"/>
                <a:sym typeface="AvantGardeGothicC"/>
              </a:defRPr>
            </a:pPr>
            <a:endParaRPr/>
          </a:p>
          <a:p>
            <a:pPr defTabSz="654801">
              <a:lnSpc>
                <a:spcPct val="90000"/>
              </a:lnSpc>
              <a:spcBef>
                <a:spcPts val="200"/>
              </a:spcBef>
              <a:defRPr sz="1000" b="1" cap="all">
                <a:solidFill>
                  <a:srgbClr val="FFFFFF"/>
                </a:solidFill>
                <a:latin typeface="AvantGardeGothicC"/>
                <a:ea typeface="AvantGardeGothicC"/>
                <a:cs typeface="AvantGardeGothicC"/>
                <a:sym typeface="AvantGardeGothicC"/>
              </a:defRPr>
            </a:pPr>
            <a:r>
              <a:t>Приложение №2.</a:t>
            </a:r>
            <a:r>
              <a:rPr b="0"/>
              <a:t> Перечень медицинских противопоказаний к работам с вредными и (или) опасными производственными факторами, а также работам, при выполнении которых проводятся обязательные предварительные и периодические медицинские осмотры</a:t>
            </a:r>
          </a:p>
          <a:p>
            <a:pPr defTabSz="654801">
              <a:lnSpc>
                <a:spcPct val="90000"/>
              </a:lnSpc>
              <a:spcBef>
                <a:spcPts val="200"/>
              </a:spcBef>
              <a:defRPr sz="900" cap="all">
                <a:solidFill>
                  <a:srgbClr val="FFFFFF"/>
                </a:solidFill>
                <a:latin typeface="AvantGardeGothicC"/>
                <a:ea typeface="AvantGardeGothicC"/>
                <a:cs typeface="AvantGardeGothicC"/>
                <a:sym typeface="AvantGardeGothicC"/>
              </a:defRPr>
            </a:pPr>
            <a:endParaRPr/>
          </a:p>
          <a:p>
            <a:pPr defTabSz="654801">
              <a:lnSpc>
                <a:spcPct val="90000"/>
              </a:lnSpc>
              <a:spcBef>
                <a:spcPts val="200"/>
              </a:spcBef>
              <a:defRPr sz="900" b="1" cap="all">
                <a:solidFill>
                  <a:srgbClr val="FFFFFF"/>
                </a:solidFill>
                <a:latin typeface="AvantGardeGothicC"/>
                <a:ea typeface="AvantGardeGothicC"/>
                <a:cs typeface="AvantGardeGothicC"/>
                <a:sym typeface="AvantGardeGothicC"/>
              </a:defRPr>
            </a:pPr>
            <a:r>
              <a:t>Класс VI. </a:t>
            </a:r>
            <a:r>
              <a:rPr b="0"/>
              <a:t>Болезни нервной системы</a:t>
            </a:r>
          </a:p>
        </p:txBody>
      </p:sp>
      <p:sp>
        <p:nvSpPr>
          <p:cNvPr id="156" name="Прямоугольник"/>
          <p:cNvSpPr/>
          <p:nvPr/>
        </p:nvSpPr>
        <p:spPr>
          <a:xfrm>
            <a:off x="-13022" y="6366524"/>
            <a:ext cx="9155295" cy="508267"/>
          </a:xfrm>
          <a:prstGeom prst="rect">
            <a:avLst/>
          </a:prstGeom>
          <a:solidFill>
            <a:srgbClr val="472653"/>
          </a:solidFill>
          <a:ln w="12700">
            <a:miter lim="400000"/>
          </a:ln>
        </p:spPr>
        <p:txBody>
          <a:bodyPr lIns="45718" tIns="45718" rIns="45718" bIns="45718" anchor="ctr"/>
          <a:lstStyle/>
          <a:p>
            <a:endParaRPr/>
          </a:p>
        </p:txBody>
      </p:sp>
      <p:graphicFrame>
        <p:nvGraphicFramePr>
          <p:cNvPr id="157" name="Объект 4"/>
          <p:cNvGraphicFramePr/>
          <p:nvPr/>
        </p:nvGraphicFramePr>
        <p:xfrm>
          <a:off x="0" y="1348695"/>
          <a:ext cx="9143996" cy="5537095"/>
        </p:xfrm>
        <a:graphic>
          <a:graphicData uri="http://schemas.openxmlformats.org/drawingml/2006/table">
            <a:tbl>
              <a:tblPr>
                <a:tableStyleId>{4C3C2611-4C71-4FC5-86AE-919BDF0F9419}</a:tableStyleId>
              </a:tblPr>
              <a:tblGrid>
                <a:gridCol w="243191"/>
                <a:gridCol w="2203199"/>
                <a:gridCol w="403813"/>
                <a:gridCol w="1657476"/>
                <a:gridCol w="4636317"/>
              </a:tblGrid>
              <a:tr h="666903">
                <a:tc>
                  <a:txBody>
                    <a:bodyPr/>
                    <a:lstStyle/>
                    <a:p>
                      <a:pPr algn="ctr">
                        <a:defRPr sz="1800"/>
                      </a:pPr>
                      <a:r>
                        <a:rPr sz="1300"/>
                        <a:t>17</a:t>
                      </a: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algn="l">
                        <a:defRPr sz="1800"/>
                      </a:pPr>
                      <a:r>
                        <a:rPr sz="1100"/>
                        <a:t>Эпизодические и пароксизмальные расстройства нервной системы: прогрессирующие и с опасным прогнозом:</a:t>
                      </a: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algn="l">
                        <a:defRPr sz="1800"/>
                      </a:pPr>
                      <a:r>
                        <a:rPr sz="1200"/>
                        <a:t>G40 - G47</a:t>
                      </a: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indent="457200"/>
                      <a:endParaRP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indent="457200"/>
                      <a:endParaRP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r>
              <a:tr h="1492403">
                <a:tc>
                  <a:txBody>
                    <a:bodyPr/>
                    <a:lstStyle/>
                    <a:p>
                      <a:pPr indent="457200"/>
                      <a:endParaRP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algn="l">
                        <a:defRPr sz="1100"/>
                      </a:pPr>
                      <a:r>
                        <a:t>а) любые пароксизмальные состояния, сопровождавшиеся судорогами и/или прикусыванием языка и/или недержанием мочи</a:t>
                      </a:r>
                    </a:p>
                    <a:p>
                      <a:pPr algn="l">
                        <a:defRPr sz="1100"/>
                      </a:pPr>
                      <a:r>
                        <a:t>Решение вопроса о профессиональной пригодности принимается врачебной комиссией с учетом заключения врача невролога</a:t>
                      </a: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indent="457200"/>
                      <a:endParaRP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algn="l">
                        <a:defRPr sz="1100"/>
                      </a:pPr>
                      <a:r>
                        <a:t>I. Химические факторы</a:t>
                      </a:r>
                    </a:p>
                    <a:p>
                      <a:pPr algn="l">
                        <a:defRPr sz="1100"/>
                      </a:pPr>
                      <a:r>
                        <a:t>II. Биологические факторы</a:t>
                      </a:r>
                    </a:p>
                    <a:p>
                      <a:pPr algn="l">
                        <a:defRPr sz="1100"/>
                      </a:pPr>
                      <a:r>
                        <a:t>III. Аэрозоли преимущественно фиброгенного действия (АПФД) и пыли</a:t>
                      </a:r>
                    </a:p>
                    <a:p>
                      <a:pPr algn="l">
                        <a:defRPr sz="1100"/>
                      </a:pPr>
                      <a:r>
                        <a:t>IV. Физические факторы</a:t>
                      </a:r>
                    </a:p>
                    <a:p>
                      <a:pPr algn="l">
                        <a:defRPr sz="1100"/>
                      </a:pPr>
                      <a:r>
                        <a:t>V. Факторы трудового процесса</a:t>
                      </a: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algn="l">
                        <a:defRPr sz="1800"/>
                      </a:pPr>
                      <a:r>
                        <a:rPr sz="1100"/>
                        <a:t>Все виды выполняемых работ из приложения №1, VI раздела Приказа Минздрава России от 28.01.2021 № 29н.</a:t>
                      </a: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r>
              <a:tr h="3308503">
                <a:tc>
                  <a:txBody>
                    <a:bodyPr/>
                    <a:lstStyle/>
                    <a:p>
                      <a:pPr indent="457200"/>
                      <a:endParaRP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algn="l">
                        <a:defRPr sz="1800"/>
                      </a:pPr>
                      <a:r>
                        <a:rPr sz="1100"/>
                        <a:t>б) синкопальные состояния, спровоцированные внешними факторами (эмоции, стресс, интоксикации, боль, повышение температуры тела и пр.), при наличии рецидивов</a:t>
                      </a: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indent="457200"/>
                      <a:endParaRP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algn="l">
                        <a:defRPr sz="1100"/>
                      </a:pPr>
                      <a:r>
                        <a:t>1.47.2 Фосфорорганические (в том числе метафос, метилэтил-тиофос, меркаптофос, карбофос, М-81, рогор, дифлос, хлорофос, глифосфат, гордона, валексон, диазинон, диметоат, малатион, паратионметил, хлорфенвинфос)</a:t>
                      </a:r>
                    </a:p>
                    <a:p>
                      <a:pPr algn="l">
                        <a:defRPr sz="1100"/>
                      </a:pPr>
                      <a:r>
                        <a:t>1.47.3 Ртутьорганические (в том числе этилмеркурхлорид диметилртуть)</a:t>
                      </a:r>
                    </a:p>
                    <a:p>
                      <a:pPr algn="l">
                        <a:defRPr sz="1100"/>
                      </a:pPr>
                      <a:r>
                        <a:t>1.52.6 Наркотики, психотропные препараты (производство)</a:t>
                      </a: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c>
                  <a:txBody>
                    <a:bodyPr/>
                    <a:lstStyle/>
                    <a:p>
                      <a:pPr algn="l">
                        <a:defRPr sz="1100"/>
                      </a:pPr>
                      <a:r>
                        <a:t>6. Работы на высоте:</a:t>
                      </a:r>
                    </a:p>
                    <a:p>
                      <a:pPr algn="l">
                        <a:defRPr sz="1100"/>
                      </a:pPr>
                      <a:r>
                        <a:t>6.1. работы с высоким риском падения работника с высоты, а также работы на высоте без применения средств подмащивания, выполняемые на высоте 5 м и более; работы, выполняемые на площадках на расстоянии менее 2 м от неогражденных (при отсутствии защитных ограждений) перепадов по высоте более 5 м либо при высоте ограждений, составляющей менее 1,1 м;</a:t>
                      </a:r>
                    </a:p>
                    <a:p>
                      <a:pPr algn="l">
                        <a:defRPr sz="1100"/>
                      </a:pPr>
                      <a:r>
                        <a:t>6.2. прочие работы, относящиеся в соответствии с законодательством по охране труда к работам на высоте.</a:t>
                      </a:r>
                    </a:p>
                    <a:p>
                      <a:pPr algn="l">
                        <a:defRPr sz="1100"/>
                      </a:pPr>
                      <a:r>
                        <a:t>19. Водолазные работы:</a:t>
                      </a:r>
                      <a:br/>
                      <a:r>
                        <a:t>19.1. водолазные работы на глубинах до 60 м (в аварийных случаях до 80 м с применением воздуха для дыхания), за исключением водолазных работ, указанных в пункте 19.3;</a:t>
                      </a:r>
                      <a:br/>
                      <a:r>
                        <a:t>19.2. водолазные работы на глубинах более 60 м, выполняемых методом кратковременных погружений;</a:t>
                      </a:r>
                      <a:br/>
                      <a:r>
                        <a:t>19.3. водолазные работы, выполняемые методом длительного пребывания в условиях повышенного давления водной и газовой сред.</a:t>
                      </a:r>
                      <a:br/>
                      <a:r>
                        <a:t>21. Кессонные работы, работы в барокамерах и других устройствах в условиях повышенного давления воздушной и газовой среды </a:t>
                      </a:r>
                    </a:p>
                  </a:txBody>
                  <a:tcPr marL="12318" marR="12318" marT="12318" marB="12318" horzOverflow="overflow">
                    <a:lnL w="12700">
                      <a:solidFill>
                        <a:srgbClr val="422850"/>
                      </a:solidFill>
                    </a:lnL>
                    <a:lnR w="12700">
                      <a:solidFill>
                        <a:srgbClr val="422850"/>
                      </a:solidFill>
                    </a:lnR>
                    <a:lnT w="12700">
                      <a:solidFill>
                        <a:srgbClr val="422850"/>
                      </a:solidFill>
                    </a:lnT>
                    <a:lnB w="12700">
                      <a:solidFill>
                        <a:srgbClr val="422850"/>
                      </a:solidFill>
                    </a:lnB>
                    <a:solidFill>
                      <a:srgbClr val="FFFFFF"/>
                    </a:solidFill>
                  </a:tcPr>
                </a:tc>
              </a:tr>
            </a:tbl>
          </a:graphicData>
        </a:graphic>
      </p:graphicFrame>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Прямоугольник"/>
          <p:cNvSpPr/>
          <p:nvPr/>
        </p:nvSpPr>
        <p:spPr>
          <a:xfrm>
            <a:off x="-1187" y="5411472"/>
            <a:ext cx="9146374" cy="294588"/>
          </a:xfrm>
          <a:prstGeom prst="rect">
            <a:avLst/>
          </a:prstGeom>
          <a:solidFill>
            <a:schemeClr val="accent2"/>
          </a:solidFill>
          <a:ln w="12700">
            <a:miter lim="400000"/>
          </a:ln>
        </p:spPr>
        <p:txBody>
          <a:bodyPr lIns="45718" tIns="45718" rIns="45718" bIns="45718" anchor="ctr"/>
          <a:lstStyle/>
          <a:p>
            <a:endParaRPr/>
          </a:p>
        </p:txBody>
      </p:sp>
      <p:sp>
        <p:nvSpPr>
          <p:cNvPr id="160" name="Прямоугольник"/>
          <p:cNvSpPr/>
          <p:nvPr/>
        </p:nvSpPr>
        <p:spPr>
          <a:xfrm>
            <a:off x="-1187" y="1386522"/>
            <a:ext cx="9146374" cy="642469"/>
          </a:xfrm>
          <a:prstGeom prst="rect">
            <a:avLst/>
          </a:prstGeom>
          <a:solidFill>
            <a:schemeClr val="accent2">
              <a:alpha val="50803"/>
            </a:schemeClr>
          </a:solidFill>
          <a:ln w="12700">
            <a:miter lim="400000"/>
          </a:ln>
        </p:spPr>
        <p:txBody>
          <a:bodyPr lIns="45718" tIns="45718" rIns="45718" bIns="45718" anchor="ctr"/>
          <a:lstStyle/>
          <a:p>
            <a:endParaRPr/>
          </a:p>
        </p:txBody>
      </p:sp>
      <p:sp>
        <p:nvSpPr>
          <p:cNvPr id="161" name="15. Работы, выполняемые непосредственно на механическом оборудовании, имеющем открытые движущиеся (вращающиеся) элементы конструкции, в случае если конструкцией оборудования не предусмотрена защита (ограждение) этих элементов (в том числе токарные, фрезе"/>
          <p:cNvSpPr txBox="1"/>
          <p:nvPr/>
        </p:nvSpPr>
        <p:spPr>
          <a:xfrm>
            <a:off x="301571" y="1580303"/>
            <a:ext cx="8540858" cy="4913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ctr" defTabSz="457200">
              <a:lnSpc>
                <a:spcPct val="10000"/>
              </a:lnSpc>
              <a:spcBef>
                <a:spcPts val="1200"/>
              </a:spcBef>
              <a:defRPr sz="1400" spc="-14"/>
            </a:pPr>
            <a:r>
              <a:t>Аналогичные противопоказания существуют </a:t>
            </a:r>
          </a:p>
          <a:p>
            <a:pPr algn="ctr" defTabSz="457200">
              <a:lnSpc>
                <a:spcPct val="10000"/>
              </a:lnSpc>
              <a:spcBef>
                <a:spcPts val="1200"/>
              </a:spcBef>
              <a:defRPr sz="1400" spc="-14"/>
            </a:pPr>
            <a:r>
              <a:t>и по ряду других специальностей и должностей:   </a:t>
            </a:r>
          </a:p>
        </p:txBody>
      </p:sp>
      <p:sp>
        <p:nvSpPr>
          <p:cNvPr id="162"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sp>
        <p:nvSpPr>
          <p:cNvPr id="163" name="Заголовок 1"/>
          <p:cNvSpPr txBox="1"/>
          <p:nvPr/>
        </p:nvSpPr>
        <p:spPr>
          <a:xfrm>
            <a:off x="1245991" y="202909"/>
            <a:ext cx="7382003" cy="634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defTabSz="850391">
              <a:spcBef>
                <a:spcPts val="300"/>
              </a:spcBef>
              <a:defRPr sz="1400" b="1" cap="all">
                <a:solidFill>
                  <a:srgbClr val="FFFFFF"/>
                </a:solidFill>
                <a:latin typeface="AvantGardeGothicC"/>
                <a:ea typeface="AvantGardeGothicC"/>
                <a:cs typeface="AvantGardeGothicC"/>
                <a:sym typeface="AvantGardeGothicC"/>
              </a:defRPr>
            </a:lvl1pPr>
          </a:lstStyle>
          <a:p>
            <a:r>
              <a:t>Противопоказания к допуску к работам</a:t>
            </a:r>
          </a:p>
        </p:txBody>
      </p:sp>
      <p:pic>
        <p:nvPicPr>
          <p:cNvPr id="164"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65" name="15. Работы, выполняемые непосредственно на механическом оборудовании, имеющем открытые движущиеся (вращающиеся) элементы конструкции, в случае если конструкцией оборудования не предусмотрена защита (ограждение) этих элементов (в том числе токарные, фрезе"/>
          <p:cNvSpPr txBox="1"/>
          <p:nvPr/>
        </p:nvSpPr>
        <p:spPr>
          <a:xfrm>
            <a:off x="301571" y="2376694"/>
            <a:ext cx="8540858" cy="34811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400" spc="-14"/>
            </a:pPr>
            <a:r>
              <a:t>Так, </a:t>
            </a:r>
            <a:r>
              <a:rPr b="1">
                <a:solidFill>
                  <a:schemeClr val="accent2"/>
                </a:solidFill>
              </a:rPr>
              <a:t>диагноз эпилепсии (G40) препятствует поступлению на государственную и муниципальную службу</a:t>
            </a:r>
            <a:r>
              <a:t> </a:t>
            </a:r>
            <a:r>
              <a:rPr u="sng"/>
              <a:t>согласно </a:t>
            </a:r>
            <a:r>
              <a:rPr b="1" u="sng"/>
              <a:t>Приказу МЗ и СР РФ</a:t>
            </a:r>
            <a:r>
              <a:rPr u="sng"/>
              <a:t> от 14 декабря 2009 г. № 984н</a:t>
            </a:r>
            <a:r>
              <a:t> "Об утверждении Порядка прохождения диспансеризации государственными гражданскими служащими Российской Федерации и муниципальными служащими, </a:t>
            </a:r>
            <a:r>
              <a:rPr u="sng"/>
              <a:t>перечня заболеваний, препятствующих поступлению на государственную гражданскую службу Российской Федерации и муниципальную службу или её прохождению</a:t>
            </a:r>
            <a:r>
              <a:t>, а также формы заключения медицинского учреждения» </a:t>
            </a:r>
            <a:br/>
            <a:r>
              <a:rPr i="1"/>
              <a:t>(справка формы № 001-ГС/у)</a:t>
            </a:r>
            <a:r>
              <a:t>.    </a:t>
            </a:r>
          </a:p>
          <a:p>
            <a:pPr defTabSz="457200">
              <a:spcBef>
                <a:spcPts val="1200"/>
              </a:spcBef>
              <a:defRPr sz="1400" spc="-14"/>
            </a:pPr>
            <a:r>
              <a:rPr b="1" u="sng"/>
              <a:t>Приказом МЗ и СР РФ </a:t>
            </a:r>
            <a:r>
              <a:rPr u="sng"/>
              <a:t>от 26 августа 2011 года № 989н</a:t>
            </a:r>
            <a:r>
              <a:t> утвержден Перечень медицинских противопоказаний для работы с использованием сведений, составляющих государственную тайну, порядок получения и форма справки об отсутствии медицинских противопоказаний </a:t>
            </a:r>
            <a:r>
              <a:rPr b="1">
                <a:solidFill>
                  <a:schemeClr val="accent2"/>
                </a:solidFill>
              </a:rPr>
              <a:t>для работы с использованием сведений, составляющих государственную тайну.</a:t>
            </a:r>
          </a:p>
          <a:p>
            <a:pPr defTabSz="457200">
              <a:spcBef>
                <a:spcPts val="1200"/>
              </a:spcBef>
              <a:defRPr sz="1400" spc="-14"/>
            </a:pPr>
            <a:endParaRPr/>
          </a:p>
          <a:p>
            <a:pPr defTabSz="457200">
              <a:spcBef>
                <a:spcPts val="1200"/>
              </a:spcBef>
              <a:defRPr sz="1400" b="1" spc="-14">
                <a:solidFill>
                  <a:srgbClr val="FFFFFF"/>
                </a:solidFill>
              </a:defRPr>
            </a:pPr>
            <a:r>
              <a:t>Эпилепсия (G40) включена в этот перечень.</a:t>
            </a:r>
          </a:p>
        </p:txBody>
      </p:sp>
      <p:sp>
        <p:nvSpPr>
          <p:cNvPr id="166" name="Прямоугольник"/>
          <p:cNvSpPr/>
          <p:nvPr/>
        </p:nvSpPr>
        <p:spPr>
          <a:xfrm>
            <a:off x="-13022" y="6366524"/>
            <a:ext cx="9155295" cy="508267"/>
          </a:xfrm>
          <a:prstGeom prst="rect">
            <a:avLst/>
          </a:prstGeom>
          <a:solidFill>
            <a:srgbClr val="472653"/>
          </a:solidFill>
          <a:ln w="12700">
            <a:miter lim="400000"/>
          </a:ln>
        </p:spPr>
        <p:txBody>
          <a:bodyPr lIns="45718" tIns="45718" rIns="45718" bIns="45718" anchor="ctr"/>
          <a:lstStyle/>
          <a:p>
            <a:endParaRP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Прямоугольник"/>
          <p:cNvSpPr/>
          <p:nvPr/>
        </p:nvSpPr>
        <p:spPr>
          <a:xfrm>
            <a:off x="-1187" y="5269042"/>
            <a:ext cx="9146374" cy="294588"/>
          </a:xfrm>
          <a:prstGeom prst="rect">
            <a:avLst/>
          </a:prstGeom>
          <a:solidFill>
            <a:schemeClr val="accent2"/>
          </a:solidFill>
          <a:ln w="12700">
            <a:miter lim="400000"/>
          </a:ln>
        </p:spPr>
        <p:txBody>
          <a:bodyPr lIns="45718" tIns="45718" rIns="45718" bIns="45718" anchor="ctr"/>
          <a:lstStyle/>
          <a:p>
            <a:endParaRPr/>
          </a:p>
        </p:txBody>
      </p:sp>
      <p:sp>
        <p:nvSpPr>
          <p:cNvPr id="169" name="Прямоугольник"/>
          <p:cNvSpPr/>
          <p:nvPr/>
        </p:nvSpPr>
        <p:spPr>
          <a:xfrm>
            <a:off x="-1187" y="1386522"/>
            <a:ext cx="9146374" cy="642469"/>
          </a:xfrm>
          <a:prstGeom prst="rect">
            <a:avLst/>
          </a:prstGeom>
          <a:solidFill>
            <a:schemeClr val="accent2">
              <a:alpha val="50803"/>
            </a:schemeClr>
          </a:solidFill>
          <a:ln w="12700">
            <a:miter lim="400000"/>
          </a:ln>
        </p:spPr>
        <p:txBody>
          <a:bodyPr lIns="45718" tIns="45718" rIns="45718" bIns="45718" anchor="ctr"/>
          <a:lstStyle/>
          <a:p>
            <a:endParaRPr/>
          </a:p>
        </p:txBody>
      </p:sp>
      <p:sp>
        <p:nvSpPr>
          <p:cNvPr id="170" name="15. Работы, выполняемые непосредственно на механическом оборудовании, имеющем открытые движущиеся (вращающиеся) элементы конструкции, в случае если конструкцией оборудования не предусмотрена защита (ограждение) этих элементов (в том числе токарные, фрезе"/>
          <p:cNvSpPr txBox="1"/>
          <p:nvPr/>
        </p:nvSpPr>
        <p:spPr>
          <a:xfrm>
            <a:off x="301571" y="1580303"/>
            <a:ext cx="8540858" cy="4913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ctr" defTabSz="457200">
              <a:lnSpc>
                <a:spcPct val="10000"/>
              </a:lnSpc>
              <a:spcBef>
                <a:spcPts val="1200"/>
              </a:spcBef>
              <a:defRPr sz="1400" spc="-14"/>
            </a:pPr>
            <a:r>
              <a:t>Аналогичные противопоказания существуют </a:t>
            </a:r>
          </a:p>
          <a:p>
            <a:pPr algn="ctr" defTabSz="457200">
              <a:lnSpc>
                <a:spcPct val="10000"/>
              </a:lnSpc>
              <a:spcBef>
                <a:spcPts val="1200"/>
              </a:spcBef>
              <a:defRPr sz="1400" spc="-14"/>
            </a:pPr>
            <a:r>
              <a:t>и по ряду других специальностей и должностей:   </a:t>
            </a:r>
          </a:p>
        </p:txBody>
      </p:sp>
      <p:sp>
        <p:nvSpPr>
          <p:cNvPr id="171"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sp>
        <p:nvSpPr>
          <p:cNvPr id="172" name="Заголовок 1"/>
          <p:cNvSpPr txBox="1"/>
          <p:nvPr/>
        </p:nvSpPr>
        <p:spPr>
          <a:xfrm>
            <a:off x="1245991" y="202909"/>
            <a:ext cx="7382003" cy="634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defTabSz="850391">
              <a:spcBef>
                <a:spcPts val="300"/>
              </a:spcBef>
              <a:defRPr sz="1400" b="1" cap="all">
                <a:solidFill>
                  <a:srgbClr val="FFFFFF"/>
                </a:solidFill>
                <a:latin typeface="AvantGardeGothicC"/>
                <a:ea typeface="AvantGardeGothicC"/>
                <a:cs typeface="AvantGardeGothicC"/>
                <a:sym typeface="AvantGardeGothicC"/>
              </a:defRPr>
            </a:lvl1pPr>
          </a:lstStyle>
          <a:p>
            <a:r>
              <a:t>Противопоказания к допуску к работам</a:t>
            </a:r>
          </a:p>
        </p:txBody>
      </p:sp>
      <p:pic>
        <p:nvPicPr>
          <p:cNvPr id="173"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74" name="15. Работы, выполняемые непосредственно на механическом оборудовании, имеющем открытые движущиеся (вращающиеся) элементы конструкции, в случае если конструкцией оборудования не предусмотрена защита (ограждение) этих элементов (в том числе токарные, фрезе"/>
          <p:cNvSpPr txBox="1"/>
          <p:nvPr/>
        </p:nvSpPr>
        <p:spPr>
          <a:xfrm>
            <a:off x="301571" y="2338598"/>
            <a:ext cx="8540858" cy="40907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400" spc="-14"/>
            </a:pPr>
            <a:r>
              <a:rPr>
                <a:solidFill>
                  <a:schemeClr val="accent2"/>
                </a:solidFill>
              </a:rPr>
              <a:t>Эпилепсия и эпилептические синдромы различной этиологии включены в Перечень заболеваний, препятствующих назначению на </a:t>
            </a:r>
            <a:r>
              <a:rPr b="1" u="sng">
                <a:solidFill>
                  <a:schemeClr val="accent2"/>
                </a:solidFill>
              </a:rPr>
              <a:t>должность судьи</a:t>
            </a:r>
            <a:r>
              <a:t>, утвержденный </a:t>
            </a:r>
            <a:r>
              <a:rPr b="1"/>
              <a:t>Постановлением Совета судей РФ от  26 декабря 2002 года № 78.</a:t>
            </a:r>
          </a:p>
          <a:p>
            <a:pPr defTabSz="457200">
              <a:spcBef>
                <a:spcPts val="1200"/>
              </a:spcBef>
              <a:defRPr sz="1400" spc="-14"/>
            </a:pPr>
            <a:r>
              <a:t>В соответствии с </a:t>
            </a:r>
            <a:r>
              <a:rPr b="1" u="sng"/>
              <a:t>Постановлением</a:t>
            </a:r>
            <a:r>
              <a:rPr b="1"/>
              <a:t> Правительства РФ от 26 августа 2013 года № 73 </a:t>
            </a:r>
            <a:r>
              <a:t>«О медицинском освидетельствовании лиц на предмет наличия (отсутствия) заболевания, препятствующего поступлению </a:t>
            </a:r>
            <a:br/>
            <a:r>
              <a:rPr>
                <a:solidFill>
                  <a:schemeClr val="accent2"/>
                </a:solidFill>
              </a:rPr>
              <a:t>на службу в органы и учреждения прокуратуры</a:t>
            </a:r>
            <a:r>
              <a:t> Российской Федерации и исполнению служебных обязанностей </a:t>
            </a:r>
            <a:r>
              <a:rPr b="1">
                <a:solidFill>
                  <a:schemeClr val="accent2"/>
                </a:solidFill>
              </a:rPr>
              <a:t>прокурорского работника</a:t>
            </a:r>
            <a:r>
              <a:t>». </a:t>
            </a:r>
          </a:p>
          <a:p>
            <a:pPr defTabSz="457200">
              <a:spcBef>
                <a:spcPts val="1200"/>
              </a:spcBef>
              <a:defRPr sz="1400" spc="-14"/>
            </a:pPr>
            <a:endParaRPr/>
          </a:p>
          <a:p>
            <a:pPr defTabSz="457200">
              <a:spcBef>
                <a:spcPts val="1200"/>
              </a:spcBef>
              <a:defRPr sz="1400" spc="-14"/>
            </a:pPr>
            <a:endParaRPr/>
          </a:p>
          <a:p>
            <a:pPr defTabSz="457200">
              <a:spcBef>
                <a:spcPts val="1200"/>
              </a:spcBef>
              <a:defRPr sz="1400" b="1" spc="-14">
                <a:solidFill>
                  <a:srgbClr val="FFFFFF"/>
                </a:solidFill>
              </a:defRPr>
            </a:pPr>
            <a:endParaRPr/>
          </a:p>
          <a:p>
            <a:pPr defTabSz="457200">
              <a:spcBef>
                <a:spcPts val="1200"/>
              </a:spcBef>
              <a:defRPr sz="1400" b="1" spc="-14">
                <a:solidFill>
                  <a:srgbClr val="FFFFFF"/>
                </a:solidFill>
              </a:defRPr>
            </a:pPr>
            <a:r>
              <a:t>Эпилепсия и в данном случае является противопоказанием.</a:t>
            </a:r>
            <a:endParaRPr>
              <a:solidFill>
                <a:schemeClr val="accent2"/>
              </a:solidFill>
            </a:endParaRPr>
          </a:p>
          <a:p>
            <a:pPr defTabSz="457200">
              <a:spcBef>
                <a:spcPts val="1200"/>
              </a:spcBef>
              <a:defRPr sz="1400" spc="-14"/>
            </a:pPr>
            <a:endParaRPr/>
          </a:p>
          <a:p>
            <a:pPr defTabSz="457200">
              <a:spcBef>
                <a:spcPts val="1200"/>
              </a:spcBef>
              <a:defRPr sz="1400" b="1" spc="-14">
                <a:solidFill>
                  <a:srgbClr val="FFFFFF"/>
                </a:solidFill>
              </a:defRPr>
            </a:pPr>
            <a:r>
              <a:t>Эпилепсия (G40) включена в этот перечень.</a:t>
            </a:r>
          </a:p>
        </p:txBody>
      </p:sp>
      <p:sp>
        <p:nvSpPr>
          <p:cNvPr id="175" name="Прямоугольник"/>
          <p:cNvSpPr/>
          <p:nvPr/>
        </p:nvSpPr>
        <p:spPr>
          <a:xfrm>
            <a:off x="-13022" y="6366524"/>
            <a:ext cx="9155295" cy="508267"/>
          </a:xfrm>
          <a:prstGeom prst="rect">
            <a:avLst/>
          </a:prstGeom>
          <a:solidFill>
            <a:srgbClr val="472653"/>
          </a:solidFill>
          <a:ln w="12700">
            <a:miter lim="400000"/>
          </a:ln>
        </p:spPr>
        <p:txBody>
          <a:bodyPr lIns="45718" tIns="45718" rIns="45718" bIns="45718" anchor="ctr"/>
          <a:lstStyle/>
          <a:p>
            <a:endParaRP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177" name="Прямоугольник"/>
          <p:cNvSpPr/>
          <p:nvPr/>
        </p:nvSpPr>
        <p:spPr>
          <a:xfrm>
            <a:off x="703" y="1462091"/>
            <a:ext cx="9142594" cy="3647168"/>
          </a:xfrm>
          <a:prstGeom prst="rect">
            <a:avLst/>
          </a:prstGeom>
          <a:solidFill>
            <a:srgbClr val="FFFFFF"/>
          </a:solidFill>
          <a:ln w="12700">
            <a:solidFill>
              <a:srgbClr val="5B9BD5"/>
            </a:solidFill>
            <a:miter/>
          </a:ln>
        </p:spPr>
        <p:txBody>
          <a:bodyPr lIns="45719" rIns="45719" anchor="ctr"/>
          <a:lstStyle/>
          <a:p>
            <a:endParaRPr/>
          </a:p>
        </p:txBody>
      </p:sp>
      <p:pic>
        <p:nvPicPr>
          <p:cNvPr id="178"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79" name="Прямоугольник"/>
          <p:cNvSpPr/>
          <p:nvPr/>
        </p:nvSpPr>
        <p:spPr>
          <a:xfrm>
            <a:off x="-5647" y="5108578"/>
            <a:ext cx="9155294" cy="1762702"/>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180" name="Заголовок 1"/>
          <p:cNvSpPr txBox="1"/>
          <p:nvPr/>
        </p:nvSpPr>
        <p:spPr>
          <a:xfrm>
            <a:off x="1094388" y="209035"/>
            <a:ext cx="7188719"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Противопоказания к допуску к работам</a:t>
            </a:r>
          </a:p>
        </p:txBody>
      </p:sp>
      <p:sp>
        <p:nvSpPr>
          <p:cNvPr id="181" name="Прямоугольник"/>
          <p:cNvSpPr/>
          <p:nvPr/>
        </p:nvSpPr>
        <p:spPr>
          <a:xfrm>
            <a:off x="-8733" y="1490203"/>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182" name="Приказ МВД России от 2 апреля 2018 г. № 190 &quot;О требованиях к состоянию здоровья граждан, поступающих на службу в органы внутренних дел Российской Федерации, и сотрудников органов внутренних дел Российской Федерации, перечнях дополнительных обязательных д"/>
          <p:cNvSpPr txBox="1"/>
          <p:nvPr/>
        </p:nvSpPr>
        <p:spPr>
          <a:xfrm>
            <a:off x="1113246" y="504732"/>
            <a:ext cx="7817091" cy="8861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solidFill>
                  <a:srgbClr val="FFFFFF"/>
                </a:solidFill>
              </a:defRPr>
            </a:lvl1pPr>
          </a:lstStyle>
          <a:p>
            <a:r>
              <a:rPr dirty="0"/>
              <a:t>Приказ МВД </a:t>
            </a:r>
            <a:r>
              <a:rPr dirty="0" err="1"/>
              <a:t>России</a:t>
            </a:r>
            <a:r>
              <a:rPr dirty="0"/>
              <a:t> </a:t>
            </a:r>
            <a:r>
              <a:rPr dirty="0" err="1"/>
              <a:t>от</a:t>
            </a:r>
            <a:r>
              <a:rPr dirty="0"/>
              <a:t> 2 </a:t>
            </a:r>
            <a:r>
              <a:rPr dirty="0" err="1"/>
              <a:t>апреля</a:t>
            </a:r>
            <a:r>
              <a:rPr dirty="0"/>
              <a:t> 2018 г. № 190 "О </a:t>
            </a:r>
            <a:r>
              <a:rPr dirty="0" err="1"/>
              <a:t>требованиях</a:t>
            </a:r>
            <a:r>
              <a:rPr dirty="0"/>
              <a:t> к </a:t>
            </a:r>
            <a:r>
              <a:rPr dirty="0" err="1"/>
              <a:t>состоянию</a:t>
            </a:r>
            <a:r>
              <a:rPr dirty="0"/>
              <a:t> </a:t>
            </a:r>
            <a:r>
              <a:rPr dirty="0" err="1"/>
              <a:t>здоровья</a:t>
            </a:r>
            <a:r>
              <a:rPr dirty="0"/>
              <a:t> </a:t>
            </a:r>
            <a:r>
              <a:rPr dirty="0" err="1"/>
              <a:t>граждан</a:t>
            </a:r>
            <a:r>
              <a:rPr dirty="0"/>
              <a:t>, </a:t>
            </a:r>
            <a:r>
              <a:rPr dirty="0" err="1"/>
              <a:t>поступающих</a:t>
            </a:r>
            <a:r>
              <a:rPr dirty="0"/>
              <a:t> </a:t>
            </a:r>
            <a:r>
              <a:rPr dirty="0" err="1"/>
              <a:t>на</a:t>
            </a:r>
            <a:r>
              <a:rPr dirty="0"/>
              <a:t> </a:t>
            </a:r>
            <a:r>
              <a:rPr dirty="0" err="1"/>
              <a:t>службу</a:t>
            </a:r>
            <a:r>
              <a:rPr dirty="0"/>
              <a:t> в </a:t>
            </a:r>
            <a:r>
              <a:rPr dirty="0" err="1"/>
              <a:t>органы</a:t>
            </a:r>
            <a:r>
              <a:rPr dirty="0"/>
              <a:t> </a:t>
            </a:r>
            <a:r>
              <a:rPr dirty="0" err="1"/>
              <a:t>внутренних</a:t>
            </a:r>
            <a:r>
              <a:rPr dirty="0"/>
              <a:t> </a:t>
            </a:r>
            <a:r>
              <a:rPr dirty="0" err="1"/>
              <a:t>дел</a:t>
            </a:r>
            <a:r>
              <a:rPr dirty="0"/>
              <a:t> </a:t>
            </a:r>
            <a:r>
              <a:rPr dirty="0" err="1"/>
              <a:t>Российской</a:t>
            </a:r>
            <a:r>
              <a:rPr dirty="0"/>
              <a:t> </a:t>
            </a:r>
            <a:r>
              <a:rPr dirty="0" err="1"/>
              <a:t>Федерации</a:t>
            </a:r>
            <a:r>
              <a:rPr dirty="0"/>
              <a:t>, и </a:t>
            </a:r>
            <a:r>
              <a:rPr dirty="0" err="1"/>
              <a:t>сотрудников</a:t>
            </a:r>
            <a:r>
              <a:rPr dirty="0"/>
              <a:t> </a:t>
            </a:r>
            <a:r>
              <a:rPr dirty="0" err="1"/>
              <a:t>органов</a:t>
            </a:r>
            <a:r>
              <a:rPr dirty="0"/>
              <a:t> </a:t>
            </a:r>
            <a:r>
              <a:rPr dirty="0" err="1"/>
              <a:t>внутренних</a:t>
            </a:r>
            <a:r>
              <a:rPr dirty="0"/>
              <a:t> </a:t>
            </a:r>
            <a:r>
              <a:rPr dirty="0" err="1"/>
              <a:t>дел</a:t>
            </a:r>
            <a:r>
              <a:rPr dirty="0"/>
              <a:t> </a:t>
            </a:r>
            <a:r>
              <a:rPr dirty="0" err="1"/>
              <a:t>Российской</a:t>
            </a:r>
            <a:r>
              <a:rPr dirty="0"/>
              <a:t> </a:t>
            </a:r>
            <a:r>
              <a:rPr dirty="0" err="1"/>
              <a:t>Федерации</a:t>
            </a:r>
            <a:r>
              <a:rPr dirty="0"/>
              <a:t>, </a:t>
            </a:r>
            <a:r>
              <a:rPr dirty="0" err="1"/>
              <a:t>перечнях</a:t>
            </a:r>
            <a:r>
              <a:rPr dirty="0"/>
              <a:t> </a:t>
            </a:r>
            <a:r>
              <a:rPr dirty="0" err="1"/>
              <a:t>дополнительных</a:t>
            </a:r>
            <a:r>
              <a:rPr dirty="0"/>
              <a:t> </a:t>
            </a:r>
            <a:r>
              <a:rPr dirty="0" err="1"/>
              <a:t>обязательных</a:t>
            </a:r>
            <a:r>
              <a:rPr dirty="0"/>
              <a:t> </a:t>
            </a:r>
            <a:r>
              <a:rPr dirty="0" err="1"/>
              <a:t>диагностических</a:t>
            </a:r>
            <a:r>
              <a:rPr dirty="0"/>
              <a:t> </a:t>
            </a:r>
            <a:r>
              <a:rPr dirty="0" err="1"/>
              <a:t>исследований</a:t>
            </a:r>
            <a:r>
              <a:rPr dirty="0"/>
              <a:t>, </a:t>
            </a:r>
            <a:r>
              <a:rPr dirty="0" err="1"/>
              <a:t>проводимых</a:t>
            </a:r>
            <a:r>
              <a:rPr dirty="0"/>
              <a:t> </a:t>
            </a:r>
            <a:r>
              <a:rPr dirty="0" err="1"/>
              <a:t>до</a:t>
            </a:r>
            <a:r>
              <a:rPr dirty="0"/>
              <a:t> </a:t>
            </a:r>
            <a:r>
              <a:rPr dirty="0" err="1"/>
              <a:t>начала</a:t>
            </a:r>
            <a:r>
              <a:rPr dirty="0"/>
              <a:t> </a:t>
            </a:r>
            <a:r>
              <a:rPr dirty="0" err="1"/>
              <a:t>медицинского</a:t>
            </a:r>
            <a:r>
              <a:rPr dirty="0"/>
              <a:t> </a:t>
            </a:r>
            <a:r>
              <a:rPr dirty="0" err="1"/>
              <a:t>освидетельствования</a:t>
            </a:r>
            <a:r>
              <a:rPr dirty="0"/>
              <a:t>, </a:t>
            </a:r>
            <a:r>
              <a:rPr dirty="0" err="1"/>
              <a:t>формах</a:t>
            </a:r>
            <a:r>
              <a:rPr dirty="0"/>
              <a:t> </a:t>
            </a:r>
            <a:r>
              <a:rPr dirty="0" err="1"/>
              <a:t>документации</a:t>
            </a:r>
            <a:r>
              <a:rPr dirty="0"/>
              <a:t>, </a:t>
            </a:r>
            <a:r>
              <a:rPr dirty="0" err="1"/>
              <a:t>необходимых</a:t>
            </a:r>
            <a:r>
              <a:rPr dirty="0"/>
              <a:t> </a:t>
            </a:r>
            <a:r>
              <a:rPr dirty="0" err="1"/>
              <a:t>для</a:t>
            </a:r>
            <a:r>
              <a:rPr dirty="0"/>
              <a:t> </a:t>
            </a:r>
            <a:r>
              <a:rPr dirty="0" err="1"/>
              <a:t>деятельности</a:t>
            </a:r>
            <a:r>
              <a:rPr dirty="0"/>
              <a:t> </a:t>
            </a:r>
            <a:r>
              <a:rPr dirty="0" err="1"/>
              <a:t>военно-врачебных</a:t>
            </a:r>
            <a:r>
              <a:rPr dirty="0"/>
              <a:t> </a:t>
            </a:r>
            <a:r>
              <a:rPr dirty="0" err="1"/>
              <a:t>комиссий</a:t>
            </a:r>
            <a:r>
              <a:rPr dirty="0"/>
              <a:t>, </a:t>
            </a:r>
            <a:r>
              <a:rPr dirty="0" err="1"/>
              <a:t>порядке</a:t>
            </a:r>
            <a:r>
              <a:rPr dirty="0"/>
              <a:t> </a:t>
            </a:r>
            <a:r>
              <a:rPr dirty="0" err="1"/>
              <a:t>проведения</a:t>
            </a:r>
            <a:r>
              <a:rPr dirty="0"/>
              <a:t> </a:t>
            </a:r>
            <a:r>
              <a:rPr dirty="0" err="1"/>
              <a:t>контрольного</a:t>
            </a:r>
            <a:r>
              <a:rPr dirty="0"/>
              <a:t> </a:t>
            </a:r>
            <a:r>
              <a:rPr dirty="0" err="1"/>
              <a:t>обследования</a:t>
            </a:r>
            <a:r>
              <a:rPr dirty="0"/>
              <a:t> и </a:t>
            </a:r>
            <a:r>
              <a:rPr dirty="0" err="1"/>
              <a:t>повторного</a:t>
            </a:r>
            <a:r>
              <a:rPr dirty="0"/>
              <a:t> </a:t>
            </a:r>
            <a:r>
              <a:rPr dirty="0" err="1"/>
              <a:t>освидетельствования</a:t>
            </a:r>
            <a:r>
              <a:rPr dirty="0"/>
              <a:t> и о </a:t>
            </a:r>
            <a:r>
              <a:rPr dirty="0" err="1"/>
              <a:t>признании</a:t>
            </a:r>
            <a:r>
              <a:rPr dirty="0"/>
              <a:t> </a:t>
            </a:r>
            <a:r>
              <a:rPr dirty="0" err="1"/>
              <a:t>утратившими</a:t>
            </a:r>
            <a:r>
              <a:rPr dirty="0"/>
              <a:t> </a:t>
            </a:r>
            <a:r>
              <a:rPr dirty="0" err="1"/>
              <a:t>силу</a:t>
            </a:r>
            <a:r>
              <a:rPr dirty="0"/>
              <a:t> </a:t>
            </a:r>
            <a:r>
              <a:rPr dirty="0" err="1"/>
              <a:t>некоторых</a:t>
            </a:r>
            <a:r>
              <a:rPr dirty="0"/>
              <a:t> </a:t>
            </a:r>
            <a:r>
              <a:rPr dirty="0" err="1"/>
              <a:t>нормативных</a:t>
            </a:r>
            <a:r>
              <a:rPr dirty="0"/>
              <a:t> </a:t>
            </a:r>
            <a:r>
              <a:rPr dirty="0" err="1"/>
              <a:t>правовых</a:t>
            </a:r>
            <a:r>
              <a:rPr dirty="0"/>
              <a:t> </a:t>
            </a:r>
            <a:r>
              <a:rPr dirty="0" err="1"/>
              <a:t>актов</a:t>
            </a:r>
            <a:r>
              <a:rPr dirty="0"/>
              <a:t>"</a:t>
            </a:r>
          </a:p>
        </p:txBody>
      </p:sp>
      <p:sp>
        <p:nvSpPr>
          <p:cNvPr id="183" name="Прямоугольник"/>
          <p:cNvSpPr/>
          <p:nvPr/>
        </p:nvSpPr>
        <p:spPr>
          <a:xfrm>
            <a:off x="-5647" y="5247406"/>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184" name="Приложение № 1.  Раздел «Болезни нервной системы»"/>
          <p:cNvSpPr txBox="1"/>
          <p:nvPr/>
        </p:nvSpPr>
        <p:spPr>
          <a:xfrm>
            <a:off x="298556" y="1571140"/>
            <a:ext cx="8520552"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400" b="1"/>
            </a:lvl1pPr>
          </a:lstStyle>
          <a:p>
            <a:r>
              <a:t>Приложение № 1.  Раздел «Болезни нервной системы»</a:t>
            </a:r>
          </a:p>
        </p:txBody>
      </p:sp>
      <p:graphicFrame>
        <p:nvGraphicFramePr>
          <p:cNvPr id="185" name="Объект 3"/>
          <p:cNvGraphicFramePr/>
          <p:nvPr/>
        </p:nvGraphicFramePr>
        <p:xfrm>
          <a:off x="284336" y="1898781"/>
          <a:ext cx="6375596" cy="2574266"/>
        </p:xfrm>
        <a:graphic>
          <a:graphicData uri="http://schemas.openxmlformats.org/drawingml/2006/table">
            <a:tbl>
              <a:tblPr firstCol="1" bandRow="1">
                <a:tableStyleId>{4C3C2611-4C71-4FC5-86AE-919BDF0F9419}</a:tableStyleId>
              </a:tblPr>
              <a:tblGrid>
                <a:gridCol w="859100"/>
                <a:gridCol w="2866293"/>
                <a:gridCol w="945140"/>
                <a:gridCol w="945140"/>
                <a:gridCol w="759923"/>
              </a:tblGrid>
              <a:tr h="198495">
                <a:tc rowSpan="3">
                  <a:txBody>
                    <a:bodyPr/>
                    <a:lstStyle/>
                    <a:p>
                      <a:pPr algn="ctr" defTabSz="685800">
                        <a:lnSpc>
                          <a:spcPct val="115000"/>
                        </a:lnSpc>
                        <a:defRPr sz="1800" b="0">
                          <a:solidFill>
                            <a:srgbClr val="000000"/>
                          </a:solidFill>
                        </a:defRPr>
                      </a:pPr>
                      <a:r>
                        <a:rPr sz="1100" b="1">
                          <a:solidFill>
                            <a:srgbClr val="FFFFFF"/>
                          </a:solidFill>
                        </a:rPr>
                        <a:t>Статья расписания
болезней</a:t>
                      </a:r>
                    </a:p>
                  </a:txBody>
                  <a:tcPr marL="0" marR="0" marT="0" marB="0" anchor="ctr" horzOverflow="overflow">
                    <a:lnB w="38100">
                      <a:solidFill>
                        <a:srgbClr val="FFFFFF"/>
                      </a:solidFill>
                    </a:lnB>
                    <a:solidFill>
                      <a:srgbClr val="4C2E5E"/>
                    </a:solidFill>
                  </a:tcPr>
                </a:tc>
                <a:tc rowSpan="3">
                  <a:txBody>
                    <a:bodyPr/>
                    <a:lstStyle/>
                    <a:p>
                      <a:pPr algn="ctr" defTabSz="685800">
                        <a:lnSpc>
                          <a:spcPct val="115000"/>
                        </a:lnSpc>
                        <a:defRPr sz="1800"/>
                      </a:pPr>
                      <a:r>
                        <a:rPr sz="1100" b="1">
                          <a:solidFill>
                            <a:srgbClr val="FFFFFF"/>
                          </a:solidFill>
                        </a:rPr>
                        <a:t>Наименования болезней, 
степень нарушения функции</a:t>
                      </a:r>
                    </a:p>
                  </a:txBody>
                  <a:tcPr marL="0" marR="0" marT="0" marB="0" anchor="ctr" horzOverflow="overflow">
                    <a:lnB w="38100">
                      <a:solidFill>
                        <a:srgbClr val="FFFFFF"/>
                      </a:solidFill>
                    </a:lnB>
                    <a:solidFill>
                      <a:srgbClr val="4C2E5E"/>
                    </a:solidFill>
                  </a:tcPr>
                </a:tc>
                <a:tc gridSpan="3">
                  <a:txBody>
                    <a:bodyPr/>
                    <a:lstStyle/>
                    <a:p>
                      <a:pPr algn="ctr" defTabSz="685800">
                        <a:lnSpc>
                          <a:spcPct val="115000"/>
                        </a:lnSpc>
                        <a:defRPr sz="1800"/>
                      </a:pPr>
                      <a:r>
                        <a:rPr sz="1100" b="1">
                          <a:solidFill>
                            <a:srgbClr val="FFFFFF"/>
                          </a:solidFill>
                        </a:rPr>
                        <a:t>Категория годности к службе</a:t>
                      </a:r>
                    </a:p>
                  </a:txBody>
                  <a:tcPr marL="0" marR="0" marT="0" marB="0" anchor="ctr" horzOverflow="overflow">
                    <a:lnB w="38100">
                      <a:solidFill>
                        <a:srgbClr val="FFFFFF"/>
                      </a:solidFill>
                    </a:lnB>
                    <a:solidFill>
                      <a:srgbClr val="4C2E5F"/>
                    </a:solidFill>
                  </a:tcPr>
                </a:tc>
                <a:tc hMerge="1">
                  <a:txBody>
                    <a:bodyPr/>
                    <a:lstStyle/>
                    <a:p>
                      <a:endParaRPr lang="ru-RU"/>
                    </a:p>
                  </a:txBody>
                  <a:tcPr/>
                </a:tc>
                <a:tc hMerge="1">
                  <a:txBody>
                    <a:bodyPr/>
                    <a:lstStyle/>
                    <a:p>
                      <a:endParaRPr lang="ru-RU"/>
                    </a:p>
                  </a:txBody>
                  <a:tcPr/>
                </a:tc>
              </a:tr>
              <a:tr h="198495">
                <a:tc vMerge="1">
                  <a:txBody>
                    <a:bodyPr/>
                    <a:lstStyle/>
                    <a:p>
                      <a:endParaRPr lang="ru-RU"/>
                    </a:p>
                  </a:txBody>
                  <a:tcPr/>
                </a:tc>
                <a:tc vMerge="1">
                  <a:txBody>
                    <a:bodyPr/>
                    <a:lstStyle/>
                    <a:p>
                      <a:endParaRPr lang="ru-RU"/>
                    </a:p>
                  </a:txBody>
                  <a:tcPr/>
                </a:tc>
                <a:tc gridSpan="3">
                  <a:txBody>
                    <a:bodyPr/>
                    <a:lstStyle/>
                    <a:p>
                      <a:pPr algn="ctr" defTabSz="685800">
                        <a:lnSpc>
                          <a:spcPct val="115000"/>
                        </a:lnSpc>
                        <a:defRPr sz="1800"/>
                      </a:pPr>
                      <a:r>
                        <a:rPr sz="1100"/>
                        <a:t>Графа</a:t>
                      </a:r>
                    </a:p>
                  </a:txBody>
                  <a:tcPr marL="0" marR="0" marT="0" marB="0" anchor="ctr" horzOverflow="overflow">
                    <a:lnL w="38100">
                      <a:solidFill>
                        <a:srgbClr val="FFFFFF"/>
                      </a:solidFill>
                    </a:lnL>
                    <a:lnT w="38100">
                      <a:solidFill>
                        <a:srgbClr val="FFFFFF"/>
                      </a:solidFill>
                    </a:lnT>
                    <a:solidFill>
                      <a:srgbClr val="E8D3FA"/>
                    </a:solidFill>
                  </a:tcPr>
                </a:tc>
                <a:tc hMerge="1">
                  <a:txBody>
                    <a:bodyPr/>
                    <a:lstStyle/>
                    <a:p>
                      <a:endParaRPr lang="ru-RU"/>
                    </a:p>
                  </a:txBody>
                  <a:tcPr/>
                </a:tc>
                <a:tc hMerge="1">
                  <a:txBody>
                    <a:bodyPr/>
                    <a:lstStyle/>
                    <a:p>
                      <a:endParaRPr lang="ru-RU"/>
                    </a:p>
                  </a:txBody>
                  <a:tcPr/>
                </a:tc>
              </a:tr>
              <a:tr h="390820">
                <a:tc vMerge="1">
                  <a:txBody>
                    <a:bodyPr/>
                    <a:lstStyle/>
                    <a:p>
                      <a:endParaRPr lang="ru-RU"/>
                    </a:p>
                  </a:txBody>
                  <a:tcPr/>
                </a:tc>
                <a:tc vMerge="1">
                  <a:txBody>
                    <a:bodyPr/>
                    <a:lstStyle/>
                    <a:p>
                      <a:endParaRPr lang="ru-RU"/>
                    </a:p>
                  </a:txBody>
                  <a:tcPr/>
                </a:tc>
                <a:tc>
                  <a:txBody>
                    <a:bodyPr/>
                    <a:lstStyle/>
                    <a:p>
                      <a:pPr algn="ctr" defTabSz="685800">
                        <a:lnSpc>
                          <a:spcPct val="115000"/>
                        </a:lnSpc>
                        <a:defRPr sz="1800"/>
                      </a:pPr>
                      <a:r>
                        <a:rPr sz="1100"/>
                        <a:t>I</a:t>
                      </a:r>
                    </a:p>
                  </a:txBody>
                  <a:tcPr marL="0" marR="0" marT="0" marB="0" anchor="ctr" horzOverflow="overflow">
                    <a:lnL w="38100">
                      <a:solidFill>
                        <a:srgbClr val="FFFFFF"/>
                      </a:solidFill>
                    </a:lnL>
                    <a:solidFill>
                      <a:srgbClr val="E8D3FA"/>
                    </a:solidFill>
                  </a:tcPr>
                </a:tc>
                <a:tc>
                  <a:txBody>
                    <a:bodyPr/>
                    <a:lstStyle/>
                    <a:p>
                      <a:pPr algn="ctr" defTabSz="685800">
                        <a:lnSpc>
                          <a:spcPct val="115000"/>
                        </a:lnSpc>
                        <a:defRPr sz="1800"/>
                      </a:pPr>
                      <a:r>
                        <a:rPr sz="1100"/>
                        <a:t>II</a:t>
                      </a:r>
                    </a:p>
                  </a:txBody>
                  <a:tcPr marL="0" marR="0" marT="0" marB="0" anchor="ctr" horzOverflow="overflow">
                    <a:solidFill>
                      <a:srgbClr val="E8D3FA"/>
                    </a:solidFill>
                  </a:tcPr>
                </a:tc>
                <a:tc>
                  <a:txBody>
                    <a:bodyPr/>
                    <a:lstStyle/>
                    <a:p>
                      <a:pPr algn="ctr" defTabSz="685800">
                        <a:lnSpc>
                          <a:spcPct val="115000"/>
                        </a:lnSpc>
                        <a:defRPr sz="1800"/>
                      </a:pPr>
                      <a:r>
                        <a:rPr sz="1100"/>
                        <a:t>III</a:t>
                      </a:r>
                    </a:p>
                  </a:txBody>
                  <a:tcPr marL="0" marR="0" marT="0" marB="0" anchor="ctr" horzOverflow="overflow">
                    <a:solidFill>
                      <a:srgbClr val="E8D3FA"/>
                    </a:solidFill>
                  </a:tcPr>
                </a:tc>
              </a:tr>
              <a:tr h="1786456">
                <a:tc>
                  <a:txBody>
                    <a:bodyPr/>
                    <a:lstStyle/>
                    <a:p>
                      <a:pPr algn="ctr" defTabSz="685800">
                        <a:lnSpc>
                          <a:spcPct val="115000"/>
                        </a:lnSpc>
                        <a:defRPr sz="1800" b="0">
                          <a:solidFill>
                            <a:srgbClr val="000000"/>
                          </a:solidFill>
                        </a:defRPr>
                      </a:pPr>
                      <a:r>
                        <a:rPr sz="1100" b="1">
                          <a:solidFill>
                            <a:srgbClr val="FFFFFF"/>
                          </a:solidFill>
                        </a:rPr>
                        <a:t>21</a:t>
                      </a:r>
                    </a:p>
                  </a:txBody>
                  <a:tcPr marL="0" marR="0" marT="0" marB="0" horzOverflow="overflow">
                    <a:lnT w="38100">
                      <a:solidFill>
                        <a:srgbClr val="FFFFFF"/>
                      </a:solidFill>
                    </a:lnT>
                    <a:solidFill>
                      <a:srgbClr val="4D2E5E"/>
                    </a:solidFill>
                  </a:tcPr>
                </a:tc>
                <a:tc>
                  <a:txBody>
                    <a:bodyPr/>
                    <a:lstStyle/>
                    <a:p>
                      <a:pPr indent="50800" algn="l" defTabSz="685800">
                        <a:lnSpc>
                          <a:spcPct val="115000"/>
                        </a:lnSpc>
                        <a:defRPr sz="1800"/>
                      </a:pPr>
                      <a:r>
                        <a:rPr sz="1100"/>
                        <a:t>Эпилепсия, эпилептический припадок, эпилептиформный синдром (в т.ч. неуточненного генеза):
а) при частых (три и более раза в год) эпилептических или эпилептиформных припадках
б) при редких (менее трех раз в год) эпилептических или эпилептиформных припадках</a:t>
                      </a:r>
                    </a:p>
                  </a:txBody>
                  <a:tcPr marL="0" marR="0" marT="0" marB="0" anchor="ctr" horzOverflow="overflow">
                    <a:lnT w="38100">
                      <a:solidFill>
                        <a:srgbClr val="FFFFFF"/>
                      </a:solidFill>
                    </a:lnT>
                    <a:solidFill>
                      <a:srgbClr val="AF65EE">
                        <a:alpha val="28166"/>
                      </a:srgbClr>
                    </a:solidFill>
                  </a:tcPr>
                </a:tc>
                <a:tc>
                  <a:txBody>
                    <a:bodyPr/>
                    <a:lstStyle/>
                    <a:p>
                      <a:pPr algn="ctr" defTabSz="685800">
                        <a:lnSpc>
                          <a:spcPct val="115000"/>
                        </a:lnSpc>
                        <a:defRPr sz="1800"/>
                      </a:pPr>
                      <a:r>
                        <a:rPr sz="1100"/>
                        <a:t> 
Д
Д</a:t>
                      </a:r>
                    </a:p>
                  </a:txBody>
                  <a:tcPr marL="0" marR="0" marT="0" marB="0" horzOverflow="overflow">
                    <a:solidFill>
                      <a:srgbClr val="AF65EE">
                        <a:alpha val="28166"/>
                      </a:srgbClr>
                    </a:solidFill>
                  </a:tcPr>
                </a:tc>
                <a:tc>
                  <a:txBody>
                    <a:bodyPr/>
                    <a:lstStyle/>
                    <a:p>
                      <a:pPr algn="ctr" defTabSz="685800">
                        <a:lnSpc>
                          <a:spcPct val="115000"/>
                        </a:lnSpc>
                        <a:defRPr sz="1800"/>
                      </a:pPr>
                      <a:r>
                        <a:rPr sz="1100"/>
                        <a:t> 
НГ
НГ</a:t>
                      </a:r>
                    </a:p>
                  </a:txBody>
                  <a:tcPr marL="0" marR="0" marT="0" marB="0" horzOverflow="overflow">
                    <a:solidFill>
                      <a:srgbClr val="AF65EE">
                        <a:alpha val="28166"/>
                      </a:srgbClr>
                    </a:solidFill>
                  </a:tcPr>
                </a:tc>
                <a:tc>
                  <a:txBody>
                    <a:bodyPr/>
                    <a:lstStyle/>
                    <a:p>
                      <a:pPr algn="ctr" defTabSz="685800">
                        <a:lnSpc>
                          <a:spcPct val="115000"/>
                        </a:lnSpc>
                        <a:defRPr sz="1800"/>
                      </a:pPr>
                      <a:r>
                        <a:rPr sz="1100"/>
                        <a:t> 
Д
В-4</a:t>
                      </a:r>
                    </a:p>
                  </a:txBody>
                  <a:tcPr marL="0" marR="0" marT="0" marB="0" horzOverflow="overflow">
                    <a:solidFill>
                      <a:srgbClr val="AF65EE">
                        <a:alpha val="28166"/>
                      </a:srgbClr>
                    </a:solidFill>
                  </a:tcPr>
                </a:tc>
              </a:tr>
            </a:tbl>
          </a:graphicData>
        </a:graphic>
      </p:graphicFrame>
      <p:sp>
        <p:nvSpPr>
          <p:cNvPr id="186" name="I – граждане, не проходящие службу, для определения годности к службе;…"/>
          <p:cNvSpPr txBox="1"/>
          <p:nvPr/>
        </p:nvSpPr>
        <p:spPr>
          <a:xfrm>
            <a:off x="6777490" y="1918762"/>
            <a:ext cx="2315669" cy="25343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a:pPr>
            <a:r>
              <a:t>I – граждане, не проходящие службу, для определения годности к службе;</a:t>
            </a:r>
          </a:p>
          <a:p>
            <a:pPr>
              <a:defRPr sz="1200"/>
            </a:pPr>
            <a:endParaRPr/>
          </a:p>
          <a:p>
            <a:pPr>
              <a:defRPr sz="1200"/>
            </a:pPr>
            <a:r>
              <a:t>II – граждане, не проходящие службу, для определения годности к поступлению в образовательные организации высшего образования, находящиеся в ведении МВД РФ;</a:t>
            </a:r>
          </a:p>
          <a:p>
            <a:pPr>
              <a:defRPr sz="1200"/>
            </a:pPr>
            <a:endParaRPr/>
          </a:p>
          <a:p>
            <a:pPr>
              <a:defRPr sz="1200"/>
            </a:pPr>
            <a:r>
              <a:t>III – сотрудники органов внутренних дел РФ</a:t>
            </a:r>
          </a:p>
        </p:txBody>
      </p:sp>
      <p:sp>
        <p:nvSpPr>
          <p:cNvPr id="187" name="Д – не годен к службе в органах внутренних дел РФ.…"/>
          <p:cNvSpPr txBox="1"/>
          <p:nvPr/>
        </p:nvSpPr>
        <p:spPr>
          <a:xfrm>
            <a:off x="264280" y="4490214"/>
            <a:ext cx="8520552" cy="629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a:pPr>
            <a:r>
              <a:t>Д – не годен к службе в органах внутренних дел РФ.</a:t>
            </a:r>
          </a:p>
          <a:p>
            <a:pPr>
              <a:defRPr sz="1200"/>
            </a:pPr>
            <a:r>
              <a:t>НГ – не годен к службе на должности, не годен к поступлению в образовательные организации , находящиеся в ведении МВД.</a:t>
            </a:r>
          </a:p>
          <a:p>
            <a:pPr>
              <a:defRPr sz="1200"/>
            </a:pPr>
            <a:r>
              <a:t>В-4 – ограниченно годен.</a:t>
            </a:r>
          </a:p>
        </p:txBody>
      </p:sp>
      <p:sp>
        <p:nvSpPr>
          <p:cNvPr id="188" name="Эпилепсия – состояние, характеризующееся повторными (2 и/или более) эпилептическими приступами, не спровоцированными какими-либо немедленно определяемыми причинами. Эпилептический припадок – клиническое проявление аномального или избыточного разряда нейр"/>
          <p:cNvSpPr txBox="1"/>
          <p:nvPr/>
        </p:nvSpPr>
        <p:spPr>
          <a:xfrm>
            <a:off x="19049" y="5118007"/>
            <a:ext cx="9124951" cy="1712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just">
              <a:lnSpc>
                <a:spcPct val="90000"/>
              </a:lnSpc>
              <a:defRPr sz="900" b="1">
                <a:solidFill>
                  <a:srgbClr val="FFFFFF"/>
                </a:solidFill>
              </a:defRPr>
            </a:pPr>
            <a:r>
              <a:t>Эпилепсия – состояние, характеризующееся повторными (2 и/или более) эпилептическими приступами, не спровоцированными какими-либо немедленно определяемыми причинами. Эпилептический припадок – клиническое проявление аномального или избыточного разряда нейронов мозга. Клиническая картина представлена внезапными и транзиторными патологическими феноменами (изменения сознания, двигательные, чувствительные, вегетативные, психические симптомы, отмеченные пациентом или наблюдателем).</a:t>
            </a:r>
          </a:p>
          <a:p>
            <a:pPr algn="just">
              <a:lnSpc>
                <a:spcPct val="90000"/>
              </a:lnSpc>
              <a:defRPr sz="900" b="1">
                <a:solidFill>
                  <a:srgbClr val="FFFFFF"/>
                </a:solidFill>
              </a:defRPr>
            </a:pPr>
            <a:r>
              <a:t>При простых парциальных припадках, бессудорожных пароксизмах без эквивалентов и других характерных для эпилепсии психических изменений, эпилептических и эпилептиформных припадках, развивающихся только во сне, вне зависимости от частоты припадков освидетельствование проводится по пункту «б».</a:t>
            </a:r>
          </a:p>
          <a:p>
            <a:pPr algn="just">
              <a:lnSpc>
                <a:spcPct val="90000"/>
              </a:lnSpc>
              <a:defRPr sz="900" b="1">
                <a:solidFill>
                  <a:srgbClr val="FFFFFF"/>
                </a:solidFill>
              </a:defRPr>
            </a:pPr>
            <a:r>
              <a:t>При наличии эпилептиформной активности, выявленной по результатам электроэнцефалографии (пики, острые волны, все виды комплексов пик-волна, полиспайки, фотопароксизмальная реакция), без клинических проявлений освидетельствование проводится по пункту «б».</a:t>
            </a:r>
          </a:p>
          <a:p>
            <a:pPr algn="just">
              <a:lnSpc>
                <a:spcPct val="90000"/>
              </a:lnSpc>
              <a:defRPr sz="900" b="1">
                <a:solidFill>
                  <a:srgbClr val="FFFFFF"/>
                </a:solidFill>
              </a:defRPr>
            </a:pPr>
            <a:r>
              <a:t>Лица, перенесшие эпилептический статус с подтвержденным стационарно диагнозом эпилепсии, освидетельствуются по пункту «а» независимо от частоты эпилептических припадков.</a:t>
            </a:r>
          </a:p>
          <a:p>
            <a:pPr algn="just">
              <a:lnSpc>
                <a:spcPct val="90000"/>
              </a:lnSpc>
              <a:defRPr sz="900" b="1">
                <a:solidFill>
                  <a:srgbClr val="FFFFFF"/>
                </a:solidFill>
              </a:defRPr>
            </a:pPr>
            <a:r>
              <a:t>Наличие припадка должно быть подтверждено врачебным наблюдением, также могут быть приняты во внимание другие медицинские документы, подтверждающие эпилептический припадок.</a:t>
            </a:r>
          </a:p>
          <a:p>
            <a:pPr algn="just">
              <a:lnSpc>
                <a:spcPct val="90000"/>
              </a:lnSpc>
              <a:defRPr sz="900" b="1">
                <a:solidFill>
                  <a:srgbClr val="FFFFFF"/>
                </a:solidFill>
              </a:defRPr>
            </a:pPr>
            <a:r>
              <a:t>Лица с припадками не годны к управлению транспортными средствами, к работе на высоте, у движущихся механизмов, огня и воды, к суточным дежурствам.</a:t>
            </a: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190" name="Прямоугольник"/>
          <p:cNvSpPr/>
          <p:nvPr/>
        </p:nvSpPr>
        <p:spPr>
          <a:xfrm>
            <a:off x="703" y="1462091"/>
            <a:ext cx="9142594" cy="4959006"/>
          </a:xfrm>
          <a:prstGeom prst="rect">
            <a:avLst/>
          </a:prstGeom>
          <a:solidFill>
            <a:srgbClr val="FFFFFF"/>
          </a:solidFill>
          <a:ln w="12700">
            <a:solidFill>
              <a:srgbClr val="5B9BD5"/>
            </a:solidFill>
            <a:miter/>
          </a:ln>
        </p:spPr>
        <p:txBody>
          <a:bodyPr lIns="45719" rIns="45719" anchor="ctr"/>
          <a:lstStyle/>
          <a:p>
            <a:endParaRPr/>
          </a:p>
        </p:txBody>
      </p:sp>
      <p:pic>
        <p:nvPicPr>
          <p:cNvPr id="191"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92" name="Прямоугольник"/>
          <p:cNvSpPr/>
          <p:nvPr/>
        </p:nvSpPr>
        <p:spPr>
          <a:xfrm>
            <a:off x="-5647" y="6389348"/>
            <a:ext cx="9155294" cy="481932"/>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193" name="Заголовок 1"/>
          <p:cNvSpPr txBox="1"/>
          <p:nvPr/>
        </p:nvSpPr>
        <p:spPr>
          <a:xfrm>
            <a:off x="1094388" y="209035"/>
            <a:ext cx="7188719"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Противопоказания к допуску к работам</a:t>
            </a:r>
          </a:p>
        </p:txBody>
      </p:sp>
      <p:sp>
        <p:nvSpPr>
          <p:cNvPr id="194" name="Прямоугольник"/>
          <p:cNvSpPr/>
          <p:nvPr/>
        </p:nvSpPr>
        <p:spPr>
          <a:xfrm>
            <a:off x="-8733" y="1490203"/>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195" name="Приказ МВД России от 2 апреля 2018 г. № 190 &quot;О требованиях к состоянию здоровья граждан, поступающих на службу в органы внутренних дел Российской Федерации, и сотрудников органов внутренних дел Российской Федерации, перечнях дополнительных обязательных д"/>
          <p:cNvSpPr txBox="1"/>
          <p:nvPr/>
        </p:nvSpPr>
        <p:spPr>
          <a:xfrm>
            <a:off x="1113246" y="504732"/>
            <a:ext cx="7817091" cy="8861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solidFill>
                  <a:srgbClr val="FFFFFF"/>
                </a:solidFill>
              </a:defRPr>
            </a:lvl1pPr>
          </a:lstStyle>
          <a:p>
            <a:r>
              <a:t>Приказ МВД России от 2 апреля 2018 г. № 190 "О требованиях к состоянию здоровья граждан, поступающих на службу в органы внутренних дел Российской Федерации, и сотрудников органов внутренних дел Российской Федерации, перечнях дополнительных обязательных диагностических исследований, проводимых до начала медицинского освидетельствования, формах документации, необходимых для деятельности военно-врачебных комиссий, порядке проведения контрольного обследования и повторного освидетельствования и о признании утратившими силу некоторых нормативных правовых актов"</a:t>
            </a:r>
          </a:p>
        </p:txBody>
      </p:sp>
      <p:sp>
        <p:nvSpPr>
          <p:cNvPr id="196" name="Прямоугольник"/>
          <p:cNvSpPr/>
          <p:nvPr/>
        </p:nvSpPr>
        <p:spPr>
          <a:xfrm>
            <a:off x="-5647" y="6339606"/>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197" name="Приложение № 1.  Раздел первый «Общие положения»"/>
          <p:cNvSpPr txBox="1"/>
          <p:nvPr/>
        </p:nvSpPr>
        <p:spPr>
          <a:xfrm>
            <a:off x="298556" y="1571140"/>
            <a:ext cx="8520552"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400" b="1"/>
            </a:lvl1pPr>
          </a:lstStyle>
          <a:p>
            <a:r>
              <a:t>Приложение № 1.  Раздел первый «Общие положения» </a:t>
            </a:r>
          </a:p>
        </p:txBody>
      </p:sp>
      <p:sp>
        <p:nvSpPr>
          <p:cNvPr id="198" name="«В-4» ограниченно годен для следующих видов использования:…"/>
          <p:cNvSpPr txBox="1"/>
          <p:nvPr/>
        </p:nvSpPr>
        <p:spPr>
          <a:xfrm>
            <a:off x="264280" y="1912689"/>
            <a:ext cx="8615440" cy="42488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a:pPr>
            <a:r>
              <a:t>«В-4» ограниченно годен для следующих видов использования:</a:t>
            </a:r>
          </a:p>
          <a:p>
            <a:pPr>
              <a:defRPr sz="1200"/>
            </a:pPr>
            <a:endParaRPr/>
          </a:p>
          <a:p>
            <a:pPr>
              <a:defRPr sz="1200"/>
            </a:pPr>
            <a:r>
              <a:t>Должности всех наименований в подразделениях центрального аппарата МВД (за исключением должностей рядового состава, младшего, среднего и старшего начальствующего состава органов внутренних дел в ГУТ, ГУУР, ГУПЭ, ГУЭБиПК, ГУНК, ГУСБ, ГУОООП, ГУОБДД, ОУ, УБКМ, УОГЗ, НЦБ Интерпола МВД России), подразделениях центрального аппарата Государственной фельдъегерской службы; руководители территориальных органов МВД и их заместители; руководители организаций, созданных для выполнения задач и осуществления полномочий, возложенных на органы внутренних дел, и их заместители; должности всех наименований в подразделениях территориальных органов МВД: по вопросам миграции (за исключением подразделений для временного содержания иностранных граждан и должностей, связанных с непосредственным осуществлением федерального государственного контроля (надзора) в сфере миграции); по исполнению административного законодательства; тылового обеспечения; информационных технологий, связи и защиты информации; информации и общественных связей (по связям со СМИ); делопроизводства и режима; контрольно-ревизионных; организационно-штатных; финансовых; правовых; информационных центрах; культурных центрах; должности всех наименований в образовательных и научных организациях, относящиеся к постоянному составу (за исключением должностей начальника: института-факультета (факультета, курса); заместителя начальника: института-факультета (факультета (по работе с личным составом), курса); командира взвода; помощника командира взвода; старшины курса; инструктора; должностей всех наименований в комендантских подразделениях и на кафедрах (циклах) всех наименований, осуществляющих физическую, огневую и тактико-специальную подготовку); медицинских организациях; иные должности в территориальных органах МВД, организациях и подразделениях органов внутренних дел, предусматривающие специальное звание внутренней службы (за исключением должностей, связанных с управлением транспортными средствами; проведением занятий по огневой и физической подготовкам); должности всех наименований в территориальных органах Государственной фельдъегерской службы и в их структурных подразделениях (кроме отнесенных к 3 группе предназначения).</a:t>
            </a: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200" name="Прямоугольник"/>
          <p:cNvSpPr/>
          <p:nvPr/>
        </p:nvSpPr>
        <p:spPr>
          <a:xfrm>
            <a:off x="703" y="1834624"/>
            <a:ext cx="9142594" cy="3395566"/>
          </a:xfrm>
          <a:prstGeom prst="rect">
            <a:avLst/>
          </a:prstGeom>
          <a:solidFill>
            <a:srgbClr val="FFFFFF"/>
          </a:solidFill>
          <a:ln w="12700">
            <a:solidFill>
              <a:srgbClr val="5B9BD5"/>
            </a:solidFill>
            <a:miter/>
          </a:ln>
        </p:spPr>
        <p:txBody>
          <a:bodyPr lIns="45719" rIns="45719" anchor="ctr"/>
          <a:lstStyle/>
          <a:p>
            <a:endParaRPr/>
          </a:p>
        </p:txBody>
      </p:sp>
      <p:sp>
        <p:nvSpPr>
          <p:cNvPr id="201" name="Прямоугольник"/>
          <p:cNvSpPr/>
          <p:nvPr/>
        </p:nvSpPr>
        <p:spPr>
          <a:xfrm>
            <a:off x="-5647" y="5214984"/>
            <a:ext cx="9155294" cy="1656296"/>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02" name="Заголовок 1"/>
          <p:cNvSpPr txBox="1"/>
          <p:nvPr/>
        </p:nvSpPr>
        <p:spPr>
          <a:xfrm>
            <a:off x="247722" y="209035"/>
            <a:ext cx="7188718"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Противопоказания к допуску к работам</a:t>
            </a:r>
          </a:p>
        </p:txBody>
      </p:sp>
      <p:sp>
        <p:nvSpPr>
          <p:cNvPr id="203" name="Приказ МЧС России от 30.08.2018 № 356 «О требованиях к состоянию здоровья граждан, поступающих на службу в федеральную противопожарную службу Государственной противопожарной службы, и сотрудников федеральной противопожарной службы Государственной противо"/>
          <p:cNvSpPr txBox="1"/>
          <p:nvPr/>
        </p:nvSpPr>
        <p:spPr>
          <a:xfrm>
            <a:off x="266580" y="504732"/>
            <a:ext cx="8610840" cy="12163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solidFill>
                  <a:srgbClr val="FFFFFF"/>
                </a:solidFill>
              </a:defRPr>
            </a:lvl1pPr>
          </a:lstStyle>
          <a:p>
            <a:r>
              <a:t>Приказ МЧС России от 30.08.2018 № 356 «О требованиях к состоянию здоровья граждан, поступающих на службу в федеральную противопожарную службу Государственной противопожарной службы, и сотрудников федеральной противопожарной службы Государственной противопожарной службы, перечнях дополнительных обязательных диагностических исследований, проводимых до начала медицинского освидетельствования граждан, поступающих на службу в федеральную противопожарную службу Государственной противопожарной службы, и сотрудников федеральной противопожарной службы Государственной противопожарной службы, порядке проведения контрольного обследования и повторного освидетельствования по результатам независимой военно-врачебной экспертизы и формах документации, необходимых для деятельности военно-врачебных комиссий в системе МЧС России». </a:t>
            </a:r>
          </a:p>
        </p:txBody>
      </p:sp>
      <p:sp>
        <p:nvSpPr>
          <p:cNvPr id="204" name="Приложение № 1.  Раздел «Болезни нервной системы»"/>
          <p:cNvSpPr txBox="1"/>
          <p:nvPr/>
        </p:nvSpPr>
        <p:spPr>
          <a:xfrm>
            <a:off x="290089" y="1840974"/>
            <a:ext cx="8520552"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400" b="1"/>
            </a:lvl1pPr>
          </a:lstStyle>
          <a:p>
            <a:r>
              <a:t>Приложение № 1.  Раздел «Болезни нервной системы»</a:t>
            </a:r>
          </a:p>
        </p:txBody>
      </p:sp>
      <p:graphicFrame>
        <p:nvGraphicFramePr>
          <p:cNvPr id="205" name="Объект 3"/>
          <p:cNvGraphicFramePr/>
          <p:nvPr/>
        </p:nvGraphicFramePr>
        <p:xfrm>
          <a:off x="275870" y="2117815"/>
          <a:ext cx="6375596" cy="2574266"/>
        </p:xfrm>
        <a:graphic>
          <a:graphicData uri="http://schemas.openxmlformats.org/drawingml/2006/table">
            <a:tbl>
              <a:tblPr firstCol="1" bandRow="1">
                <a:tableStyleId>{4C3C2611-4C71-4FC5-86AE-919BDF0F9419}</a:tableStyleId>
              </a:tblPr>
              <a:tblGrid>
                <a:gridCol w="859100"/>
                <a:gridCol w="2866293"/>
                <a:gridCol w="945140"/>
                <a:gridCol w="945140"/>
                <a:gridCol w="759923"/>
              </a:tblGrid>
              <a:tr h="198495">
                <a:tc rowSpan="3">
                  <a:txBody>
                    <a:bodyPr/>
                    <a:lstStyle/>
                    <a:p>
                      <a:pPr algn="ctr" defTabSz="685800">
                        <a:lnSpc>
                          <a:spcPct val="115000"/>
                        </a:lnSpc>
                        <a:defRPr sz="1800" b="0">
                          <a:solidFill>
                            <a:srgbClr val="000000"/>
                          </a:solidFill>
                        </a:defRPr>
                      </a:pPr>
                      <a:r>
                        <a:rPr sz="1100" b="1">
                          <a:solidFill>
                            <a:srgbClr val="FFFFFF"/>
                          </a:solidFill>
                        </a:rPr>
                        <a:t>Статья расписания
болезней</a:t>
                      </a:r>
                    </a:p>
                  </a:txBody>
                  <a:tcPr marL="0" marR="0" marT="0" marB="0" anchor="ctr" horzOverflow="overflow">
                    <a:lnB w="38100">
                      <a:solidFill>
                        <a:srgbClr val="FFFFFF"/>
                      </a:solidFill>
                    </a:lnB>
                    <a:solidFill>
                      <a:srgbClr val="4C2E5E"/>
                    </a:solidFill>
                  </a:tcPr>
                </a:tc>
                <a:tc rowSpan="3">
                  <a:txBody>
                    <a:bodyPr/>
                    <a:lstStyle/>
                    <a:p>
                      <a:pPr algn="ctr" defTabSz="685800">
                        <a:lnSpc>
                          <a:spcPct val="115000"/>
                        </a:lnSpc>
                        <a:defRPr sz="1800"/>
                      </a:pPr>
                      <a:r>
                        <a:rPr sz="1100" b="1">
                          <a:solidFill>
                            <a:srgbClr val="FFFFFF"/>
                          </a:solidFill>
                        </a:rPr>
                        <a:t>Наименования болезней, 
степень нарушения функции</a:t>
                      </a:r>
                    </a:p>
                  </a:txBody>
                  <a:tcPr marL="0" marR="0" marT="0" marB="0" anchor="ctr" horzOverflow="overflow">
                    <a:lnB w="38100">
                      <a:solidFill>
                        <a:srgbClr val="FFFFFF"/>
                      </a:solidFill>
                    </a:lnB>
                    <a:solidFill>
                      <a:srgbClr val="4C2E5E"/>
                    </a:solidFill>
                  </a:tcPr>
                </a:tc>
                <a:tc gridSpan="3">
                  <a:txBody>
                    <a:bodyPr/>
                    <a:lstStyle/>
                    <a:p>
                      <a:pPr algn="ctr" defTabSz="685800">
                        <a:lnSpc>
                          <a:spcPct val="115000"/>
                        </a:lnSpc>
                        <a:defRPr sz="1800"/>
                      </a:pPr>
                      <a:r>
                        <a:rPr sz="1100" b="1">
                          <a:solidFill>
                            <a:srgbClr val="FFFFFF"/>
                          </a:solidFill>
                        </a:rPr>
                        <a:t>Категория годности к службе</a:t>
                      </a:r>
                    </a:p>
                  </a:txBody>
                  <a:tcPr marL="0" marR="0" marT="0" marB="0" anchor="ctr" horzOverflow="overflow">
                    <a:lnB w="38100">
                      <a:solidFill>
                        <a:srgbClr val="FFFFFF"/>
                      </a:solidFill>
                    </a:lnB>
                    <a:solidFill>
                      <a:srgbClr val="4C2E5F"/>
                    </a:solidFill>
                  </a:tcPr>
                </a:tc>
                <a:tc hMerge="1">
                  <a:txBody>
                    <a:bodyPr/>
                    <a:lstStyle/>
                    <a:p>
                      <a:endParaRPr lang="ru-RU"/>
                    </a:p>
                  </a:txBody>
                  <a:tcPr/>
                </a:tc>
                <a:tc hMerge="1">
                  <a:txBody>
                    <a:bodyPr/>
                    <a:lstStyle/>
                    <a:p>
                      <a:endParaRPr lang="ru-RU"/>
                    </a:p>
                  </a:txBody>
                  <a:tcPr/>
                </a:tc>
              </a:tr>
              <a:tr h="198495">
                <a:tc vMerge="1">
                  <a:txBody>
                    <a:bodyPr/>
                    <a:lstStyle/>
                    <a:p>
                      <a:endParaRPr lang="ru-RU"/>
                    </a:p>
                  </a:txBody>
                  <a:tcPr/>
                </a:tc>
                <a:tc vMerge="1">
                  <a:txBody>
                    <a:bodyPr/>
                    <a:lstStyle/>
                    <a:p>
                      <a:endParaRPr lang="ru-RU"/>
                    </a:p>
                  </a:txBody>
                  <a:tcPr/>
                </a:tc>
                <a:tc gridSpan="3">
                  <a:txBody>
                    <a:bodyPr/>
                    <a:lstStyle/>
                    <a:p>
                      <a:pPr algn="ctr" defTabSz="685800">
                        <a:lnSpc>
                          <a:spcPct val="115000"/>
                        </a:lnSpc>
                        <a:defRPr sz="1800"/>
                      </a:pPr>
                      <a:r>
                        <a:rPr sz="1100"/>
                        <a:t>Графа</a:t>
                      </a:r>
                    </a:p>
                  </a:txBody>
                  <a:tcPr marL="0" marR="0" marT="0" marB="0" anchor="ctr" horzOverflow="overflow">
                    <a:lnL w="38100">
                      <a:solidFill>
                        <a:srgbClr val="FFFFFF"/>
                      </a:solidFill>
                    </a:lnL>
                    <a:lnT w="38100">
                      <a:solidFill>
                        <a:srgbClr val="FFFFFF"/>
                      </a:solidFill>
                    </a:lnT>
                    <a:solidFill>
                      <a:srgbClr val="E8D3FA"/>
                    </a:solidFill>
                  </a:tcPr>
                </a:tc>
                <a:tc hMerge="1">
                  <a:txBody>
                    <a:bodyPr/>
                    <a:lstStyle/>
                    <a:p>
                      <a:endParaRPr lang="ru-RU"/>
                    </a:p>
                  </a:txBody>
                  <a:tcPr/>
                </a:tc>
                <a:tc hMerge="1">
                  <a:txBody>
                    <a:bodyPr/>
                    <a:lstStyle/>
                    <a:p>
                      <a:endParaRPr lang="ru-RU"/>
                    </a:p>
                  </a:txBody>
                  <a:tcPr/>
                </a:tc>
              </a:tr>
              <a:tr h="390820">
                <a:tc vMerge="1">
                  <a:txBody>
                    <a:bodyPr/>
                    <a:lstStyle/>
                    <a:p>
                      <a:endParaRPr lang="ru-RU"/>
                    </a:p>
                  </a:txBody>
                  <a:tcPr/>
                </a:tc>
                <a:tc vMerge="1">
                  <a:txBody>
                    <a:bodyPr/>
                    <a:lstStyle/>
                    <a:p>
                      <a:endParaRPr lang="ru-RU"/>
                    </a:p>
                  </a:txBody>
                  <a:tcPr/>
                </a:tc>
                <a:tc>
                  <a:txBody>
                    <a:bodyPr/>
                    <a:lstStyle/>
                    <a:p>
                      <a:pPr algn="ctr" defTabSz="685800">
                        <a:lnSpc>
                          <a:spcPct val="115000"/>
                        </a:lnSpc>
                        <a:defRPr sz="1800"/>
                      </a:pPr>
                      <a:r>
                        <a:rPr sz="1100"/>
                        <a:t>I</a:t>
                      </a:r>
                    </a:p>
                  </a:txBody>
                  <a:tcPr marL="0" marR="0" marT="0" marB="0" anchor="ctr" horzOverflow="overflow">
                    <a:lnL w="38100">
                      <a:solidFill>
                        <a:srgbClr val="FFFFFF"/>
                      </a:solidFill>
                    </a:lnL>
                    <a:solidFill>
                      <a:srgbClr val="E8D3FA"/>
                    </a:solidFill>
                  </a:tcPr>
                </a:tc>
                <a:tc>
                  <a:txBody>
                    <a:bodyPr/>
                    <a:lstStyle/>
                    <a:p>
                      <a:pPr algn="ctr" defTabSz="685800">
                        <a:lnSpc>
                          <a:spcPct val="115000"/>
                        </a:lnSpc>
                        <a:defRPr sz="1800"/>
                      </a:pPr>
                      <a:r>
                        <a:rPr sz="1100"/>
                        <a:t>II</a:t>
                      </a:r>
                    </a:p>
                  </a:txBody>
                  <a:tcPr marL="0" marR="0" marT="0" marB="0" anchor="ctr" horzOverflow="overflow">
                    <a:solidFill>
                      <a:srgbClr val="E8D3FA"/>
                    </a:solidFill>
                  </a:tcPr>
                </a:tc>
                <a:tc>
                  <a:txBody>
                    <a:bodyPr/>
                    <a:lstStyle/>
                    <a:p>
                      <a:pPr algn="ctr" defTabSz="685800">
                        <a:lnSpc>
                          <a:spcPct val="115000"/>
                        </a:lnSpc>
                        <a:defRPr sz="1800"/>
                      </a:pPr>
                      <a:r>
                        <a:rPr sz="1100"/>
                        <a:t>III</a:t>
                      </a:r>
                    </a:p>
                  </a:txBody>
                  <a:tcPr marL="0" marR="0" marT="0" marB="0" anchor="ctr" horzOverflow="overflow">
                    <a:solidFill>
                      <a:srgbClr val="E8D3FA"/>
                    </a:solidFill>
                  </a:tcPr>
                </a:tc>
              </a:tr>
              <a:tr h="1786456">
                <a:tc>
                  <a:txBody>
                    <a:bodyPr/>
                    <a:lstStyle/>
                    <a:p>
                      <a:pPr algn="ctr" defTabSz="685800">
                        <a:lnSpc>
                          <a:spcPct val="115000"/>
                        </a:lnSpc>
                        <a:defRPr sz="1800" b="0">
                          <a:solidFill>
                            <a:srgbClr val="000000"/>
                          </a:solidFill>
                        </a:defRPr>
                      </a:pPr>
                      <a:r>
                        <a:rPr sz="1100" b="1">
                          <a:solidFill>
                            <a:srgbClr val="FFFFFF"/>
                          </a:solidFill>
                        </a:rPr>
                        <a:t>21</a:t>
                      </a:r>
                    </a:p>
                  </a:txBody>
                  <a:tcPr marL="0" marR="0" marT="0" marB="0" horzOverflow="overflow">
                    <a:lnT w="38100">
                      <a:solidFill>
                        <a:srgbClr val="FFFFFF"/>
                      </a:solidFill>
                    </a:lnT>
                    <a:solidFill>
                      <a:srgbClr val="4D2E5E"/>
                    </a:solidFill>
                  </a:tcPr>
                </a:tc>
                <a:tc>
                  <a:txBody>
                    <a:bodyPr/>
                    <a:lstStyle/>
                    <a:p>
                      <a:pPr algn="l" defTabSz="685800">
                        <a:lnSpc>
                          <a:spcPct val="115000"/>
                        </a:lnSpc>
                        <a:defRPr sz="1800"/>
                      </a:pPr>
                      <a:r>
                        <a:rPr sz="1100"/>
                        <a:t>Эпилепсия, эпилептический припадок, эпилептиформный синдром (в т.ч. неуточненного генеза):
а) при частых (три и более раза в год) эпилептических или эпилептиформных припадках
б) при редких (менее трех раз в год) эпилептических или эпилептиформных припадках</a:t>
                      </a:r>
                    </a:p>
                  </a:txBody>
                  <a:tcPr marL="0" marR="0" marT="0" marB="0" anchor="ctr" horzOverflow="overflow">
                    <a:lnT w="38100">
                      <a:solidFill>
                        <a:srgbClr val="FFFFFF"/>
                      </a:solidFill>
                    </a:lnT>
                    <a:solidFill>
                      <a:srgbClr val="AF65EE">
                        <a:alpha val="28166"/>
                      </a:srgbClr>
                    </a:solidFill>
                  </a:tcPr>
                </a:tc>
                <a:tc>
                  <a:txBody>
                    <a:bodyPr/>
                    <a:lstStyle/>
                    <a:p>
                      <a:pPr algn="ctr" defTabSz="685800">
                        <a:lnSpc>
                          <a:spcPct val="115000"/>
                        </a:lnSpc>
                        <a:defRPr sz="1800"/>
                      </a:pPr>
                      <a:r>
                        <a:rPr sz="1100"/>
                        <a:t> 
Д
Д</a:t>
                      </a:r>
                    </a:p>
                  </a:txBody>
                  <a:tcPr marL="0" marR="0" marT="0" marB="0" horzOverflow="overflow">
                    <a:solidFill>
                      <a:srgbClr val="AF65EE">
                        <a:alpha val="28166"/>
                      </a:srgbClr>
                    </a:solidFill>
                  </a:tcPr>
                </a:tc>
                <a:tc>
                  <a:txBody>
                    <a:bodyPr/>
                    <a:lstStyle/>
                    <a:p>
                      <a:pPr algn="ctr" defTabSz="685800">
                        <a:lnSpc>
                          <a:spcPct val="115000"/>
                        </a:lnSpc>
                        <a:defRPr sz="1800"/>
                      </a:pPr>
                      <a:r>
                        <a:rPr sz="1100"/>
                        <a:t> 
НГ
НГ</a:t>
                      </a:r>
                    </a:p>
                  </a:txBody>
                  <a:tcPr marL="0" marR="0" marT="0" marB="0" horzOverflow="overflow">
                    <a:solidFill>
                      <a:srgbClr val="AF65EE">
                        <a:alpha val="28166"/>
                      </a:srgbClr>
                    </a:solidFill>
                  </a:tcPr>
                </a:tc>
                <a:tc>
                  <a:txBody>
                    <a:bodyPr/>
                    <a:lstStyle/>
                    <a:p>
                      <a:pPr algn="ctr" defTabSz="685800">
                        <a:lnSpc>
                          <a:spcPct val="115000"/>
                        </a:lnSpc>
                        <a:defRPr sz="1800"/>
                      </a:pPr>
                      <a:r>
                        <a:rPr sz="1100"/>
                        <a:t> 
Д
В-4</a:t>
                      </a:r>
                    </a:p>
                  </a:txBody>
                  <a:tcPr marL="0" marR="0" marT="0" marB="0" horzOverflow="overflow">
                    <a:solidFill>
                      <a:srgbClr val="AF65EE">
                        <a:alpha val="28166"/>
                      </a:srgbClr>
                    </a:solidFill>
                  </a:tcPr>
                </a:tc>
              </a:tr>
            </a:tbl>
          </a:graphicData>
        </a:graphic>
      </p:graphicFrame>
      <p:sp>
        <p:nvSpPr>
          <p:cNvPr id="206" name="I – граждане, не проходящие службу, для определения годности к службе;…"/>
          <p:cNvSpPr txBox="1"/>
          <p:nvPr/>
        </p:nvSpPr>
        <p:spPr>
          <a:xfrm>
            <a:off x="6769023" y="2428056"/>
            <a:ext cx="2315669" cy="2153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a:pPr>
            <a:r>
              <a:t>I – граждане, не проходящие службу, для определения годности к службе;</a:t>
            </a:r>
          </a:p>
          <a:p>
            <a:pPr>
              <a:defRPr sz="1200"/>
            </a:pPr>
            <a:endParaRPr/>
          </a:p>
          <a:p>
            <a:pPr>
              <a:defRPr sz="1200"/>
            </a:pPr>
            <a:r>
              <a:t>II – граждане, не проходящие службу, для определения годности к поступлению в образовательные организации МЧС РФ;</a:t>
            </a:r>
          </a:p>
          <a:p>
            <a:pPr>
              <a:defRPr sz="1200"/>
            </a:pPr>
            <a:endParaRPr/>
          </a:p>
          <a:p>
            <a:pPr>
              <a:defRPr sz="1200"/>
            </a:pPr>
            <a:r>
              <a:t>III – сотрудники ФПС ГПС</a:t>
            </a:r>
          </a:p>
        </p:txBody>
      </p:sp>
      <p:sp>
        <p:nvSpPr>
          <p:cNvPr id="207" name="Д – не годен к службе в ФПС ГПС.…"/>
          <p:cNvSpPr txBox="1"/>
          <p:nvPr/>
        </p:nvSpPr>
        <p:spPr>
          <a:xfrm>
            <a:off x="255814" y="4709248"/>
            <a:ext cx="6799380" cy="5351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70000"/>
              </a:lnSpc>
              <a:defRPr sz="1200"/>
            </a:pPr>
            <a:r>
              <a:t>Д – не годен к службе в ФПС ГПС.</a:t>
            </a:r>
          </a:p>
          <a:p>
            <a:pPr>
              <a:lnSpc>
                <a:spcPct val="70000"/>
              </a:lnSpc>
              <a:defRPr sz="1200"/>
            </a:pPr>
            <a:r>
              <a:t>НГ – не годен к службе на должности, не годен к поступлению в образовательные организации МЧС.</a:t>
            </a:r>
          </a:p>
          <a:p>
            <a:pPr>
              <a:lnSpc>
                <a:spcPct val="70000"/>
              </a:lnSpc>
              <a:defRPr sz="1200"/>
            </a:pPr>
            <a:r>
              <a:t>В-4 – ограниченно годен.</a:t>
            </a:r>
          </a:p>
        </p:txBody>
      </p:sp>
      <p:sp>
        <p:nvSpPr>
          <p:cNvPr id="208" name="Эпилепсия – состояние, характеризующееся повторными (2 и/или более) эпилептическими приступами, не спровоцированными какими-либо немедленно определяемыми причинами. Эпилептический припадок – клиническое проявление аномального или избыточного разряда нейр"/>
          <p:cNvSpPr txBox="1"/>
          <p:nvPr/>
        </p:nvSpPr>
        <p:spPr>
          <a:xfrm>
            <a:off x="19049" y="5241675"/>
            <a:ext cx="9124951" cy="16158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just">
              <a:defRPr sz="900" spc="-18">
                <a:solidFill>
                  <a:srgbClr val="FFFFFF"/>
                </a:solidFill>
              </a:defRPr>
            </a:pPr>
            <a:r>
              <a:t>Эпилепсия – состояние, характеризующееся повторными (2 и/или более) эпилептическими приступами, не спровоцированными какими-либо немедленно определяемыми причинами. Эпилептический припадок – клиническое проявление аномального или избыточного разряда нейронов мозга. Клиническая картина представлена внезапными и транзиторными патологическими феноменами (изменения сознания, двигательные, чувствительные, вегетативные, психические симптомы, отмеченные пациентом или наблюдателем).</a:t>
            </a:r>
          </a:p>
          <a:p>
            <a:pPr algn="just">
              <a:defRPr sz="900" spc="-18">
                <a:solidFill>
                  <a:srgbClr val="FFFFFF"/>
                </a:solidFill>
              </a:defRPr>
            </a:pPr>
            <a:r>
              <a:t>При простых парциальных припадках, бессудорожных пароксизмах без эквивалентов и других характерных для эпилепсии психических изменений, эпилептических и эпилептиформных припадках, развивающихся только во сне, вне зависимости от частоты припадков освидетельствование проводится по пункту «б».</a:t>
            </a:r>
          </a:p>
          <a:p>
            <a:pPr algn="just">
              <a:defRPr sz="900" spc="-18">
                <a:solidFill>
                  <a:srgbClr val="FFFFFF"/>
                </a:solidFill>
              </a:defRPr>
            </a:pPr>
            <a:r>
              <a:t>При наличии эпилептиформной активности, выявленной по результатам электроэнцефалографии (пики, острые волны, все виды комплексов пик-волна, полиспайки, фотопароксизмальная реакция), без клинических проявлений освидетельствование проводится по пункту «б».</a:t>
            </a:r>
          </a:p>
          <a:p>
            <a:pPr algn="just">
              <a:defRPr sz="900" spc="-18">
                <a:solidFill>
                  <a:srgbClr val="FFFFFF"/>
                </a:solidFill>
              </a:defRPr>
            </a:pPr>
            <a:r>
              <a:t>Лица, перенесшие эпилептический статус с подтвержденным стационарно диагнозом эпилепсии, освидетельствуются по пункту «а» независимо от частоты эпилептических припадков.</a:t>
            </a:r>
          </a:p>
          <a:p>
            <a:pPr algn="just">
              <a:defRPr sz="900" spc="-18">
                <a:solidFill>
                  <a:srgbClr val="FFFFFF"/>
                </a:solidFill>
              </a:defRPr>
            </a:pPr>
            <a:r>
              <a:t>Наличие припадка должно быть подтверждено врачебным наблюдением, также могут быть приняты во внимание другие медицинские документы, подтверждающие эпилептический припадок.</a:t>
            </a:r>
          </a:p>
          <a:p>
            <a:pPr algn="just">
              <a:defRPr sz="900" spc="-18">
                <a:solidFill>
                  <a:srgbClr val="FFFFFF"/>
                </a:solidFill>
              </a:defRPr>
            </a:pPr>
            <a:r>
              <a:t>Лица с припадками не годны к управлению транспортными средствами, к работе на высоте, у движущихся механизмов, огня и воды, к суточным дежурствам.</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A2970"/>
        </a:solidFill>
        <a:effectLst/>
      </p:bgPr>
    </p:bg>
    <p:spTree>
      <p:nvGrpSpPr>
        <p:cNvPr id="1" name=""/>
        <p:cNvGrpSpPr/>
        <p:nvPr/>
      </p:nvGrpSpPr>
      <p:grpSpPr>
        <a:xfrm>
          <a:off x="0" y="0"/>
          <a:ext cx="0" cy="0"/>
          <a:chOff x="0" y="0"/>
          <a:chExt cx="0" cy="0"/>
        </a:xfrm>
      </p:grpSpPr>
      <p:sp>
        <p:nvSpPr>
          <p:cNvPr id="3" name="Текст 2"/>
          <p:cNvSpPr>
            <a:spLocks noGrp="1"/>
          </p:cNvSpPr>
          <p:nvPr>
            <p:ph type="body" sz="quarter" idx="1"/>
          </p:nvPr>
        </p:nvSpPr>
        <p:spPr>
          <a:xfrm>
            <a:off x="1055520" y="202912"/>
            <a:ext cx="7612855" cy="1862955"/>
          </a:xfrm>
        </p:spPr>
        <p:txBody>
          <a:bodyPr anchor="t">
            <a:normAutofit/>
          </a:bodyPr>
          <a:lstStyle/>
          <a:p>
            <a:r>
              <a:rPr lang="ru-RU" sz="1200" dirty="0">
                <a:solidFill>
                  <a:srgbClr val="EBEBEB"/>
                </a:solidFill>
              </a:rPr>
              <a:t>Федеральный закон разработан в связи с необходимостью исключения возможности управления транспортными средствами водителями, у которых при проведении медицинских осмотров, медицинских освидетельствований либо оказании медицинской помощи установлены признаки заболеваний (состояний), являющихся медицинскими противопоказаниями либо ранее не выявлявшимися медицинскими показаниями или медицинскими ограничениями к управлению транспортными средствами, а также </a:t>
            </a:r>
            <a:r>
              <a:rPr lang="ru-RU" sz="1200" b="1" u="sng" dirty="0">
                <a:solidFill>
                  <a:srgbClr val="EBEBEB"/>
                </a:solidFill>
              </a:rPr>
              <a:t>организации межведомственного электронного взаимодействия </a:t>
            </a:r>
            <a:r>
              <a:rPr lang="ru-RU" sz="1200" dirty="0">
                <a:solidFill>
                  <a:srgbClr val="EBEBEB"/>
                </a:solidFill>
              </a:rPr>
              <a:t>с использованием единой системы межведомственного электронного взаимодействия  по обмену сведениями о выявлении у водителя транспортного средства заболеваний (состояний), являющихся медицинскими противопоказаниями либо ранее не выявлявшимися медицинскими показаниями или медицинскими ограничениями к управлению транспортными средствами.</a:t>
            </a:r>
          </a:p>
        </p:txBody>
      </p:sp>
      <p:sp>
        <p:nvSpPr>
          <p:cNvPr id="7" name="Прямоугольник 6">
            <a:extLst>
              <a:ext uri="{FF2B5EF4-FFF2-40B4-BE49-F238E27FC236}">
                <a16:creationId xmlns="" xmlns:a16="http://schemas.microsoft.com/office/drawing/2014/main" id="{C0230C9C-E7E6-2652-CD7F-3695D8A5BF10}"/>
              </a:ext>
            </a:extLst>
          </p:cNvPr>
          <p:cNvSpPr/>
          <p:nvPr/>
        </p:nvSpPr>
        <p:spPr>
          <a:xfrm>
            <a:off x="0" y="2047088"/>
            <a:ext cx="9144000" cy="4608000"/>
          </a:xfrm>
          <a:prstGeom prst="rect">
            <a:avLst/>
          </a:prstGeom>
          <a:solidFill>
            <a:srgbClr val="3E184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ru-RU">
              <a:latin typeface="Calibri"/>
              <a:ea typeface="+mn-ea"/>
              <a:cs typeface="Calibri"/>
            </a:endParaRPr>
          </a:p>
        </p:txBody>
      </p:sp>
      <p:pic>
        <p:nvPicPr>
          <p:cNvPr id="5" name="Рисунок 4"/>
          <p:cNvPicPr>
            <a:picLocks noChangeAspect="1"/>
          </p:cNvPicPr>
          <p:nvPr/>
        </p:nvPicPr>
        <p:blipFill rotWithShape="1">
          <a:blip r:embed="rId3"/>
          <a:srcRect r="8010"/>
          <a:stretch/>
        </p:blipFill>
        <p:spPr>
          <a:xfrm>
            <a:off x="589900" y="2274250"/>
            <a:ext cx="3488579" cy="2954867"/>
          </a:xfrm>
          <a:prstGeom prst="rect">
            <a:avLst/>
          </a:prstGeom>
        </p:spPr>
      </p:pic>
      <p:pic>
        <p:nvPicPr>
          <p:cNvPr id="6" name="Рисунок 5"/>
          <p:cNvPicPr>
            <a:picLocks noChangeAspect="1"/>
          </p:cNvPicPr>
          <p:nvPr/>
        </p:nvPicPr>
        <p:blipFill>
          <a:blip r:embed="rId4"/>
          <a:stretch>
            <a:fillRect/>
          </a:stretch>
        </p:blipFill>
        <p:spPr>
          <a:xfrm>
            <a:off x="4273863" y="2274251"/>
            <a:ext cx="4394512" cy="4177182"/>
          </a:xfrm>
          <a:prstGeom prst="rect">
            <a:avLst/>
          </a:prstGeom>
        </p:spPr>
      </p:pic>
      <p:pic>
        <p:nvPicPr>
          <p:cNvPr id="2" name="аватарка.png" descr="аватарка.png">
            <a:extLst>
              <a:ext uri="{FF2B5EF4-FFF2-40B4-BE49-F238E27FC236}">
                <a16:creationId xmlns="" xmlns:a16="http://schemas.microsoft.com/office/drawing/2014/main" id="{D4F2A000-D2E3-4C5F-E972-14C8086067DB}"/>
              </a:ext>
            </a:extLst>
          </p:cNvPr>
          <p:cNvPicPr>
            <a:picLocks noChangeAspect="1"/>
          </p:cNvPicPr>
          <p:nvPr/>
        </p:nvPicPr>
        <p:blipFill>
          <a:blip r:embed="rId5"/>
          <a:srcRect l="5976" t="6168" r="5912" b="6151"/>
          <a:stretch>
            <a:fillRect/>
          </a:stretch>
        </p:blipFill>
        <p:spPr>
          <a:xfrm>
            <a:off x="193958" y="202911"/>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4" name="Прямоугольник 3">
            <a:extLst>
              <a:ext uri="{FF2B5EF4-FFF2-40B4-BE49-F238E27FC236}">
                <a16:creationId xmlns="" xmlns:a16="http://schemas.microsoft.com/office/drawing/2014/main" id="{A367ED79-2D3D-BB39-3DC5-F47FB71CBA06}"/>
              </a:ext>
            </a:extLst>
          </p:cNvPr>
          <p:cNvSpPr/>
          <p:nvPr/>
        </p:nvSpPr>
        <p:spPr>
          <a:xfrm>
            <a:off x="589900" y="5209986"/>
            <a:ext cx="3488579" cy="1241446"/>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ru-RU">
              <a:latin typeface="Calibri"/>
              <a:ea typeface="+mn-ea"/>
              <a:cs typeface="Calibri"/>
            </a:endParaRPr>
          </a:p>
        </p:txBody>
      </p:sp>
      <p:sp>
        <p:nvSpPr>
          <p:cNvPr id="8" name="Прямоугольник 7"/>
          <p:cNvSpPr/>
          <p:nvPr/>
        </p:nvSpPr>
        <p:spPr>
          <a:xfrm>
            <a:off x="500232" y="6599682"/>
            <a:ext cx="2682145" cy="276999"/>
          </a:xfrm>
          <a:prstGeom prst="rect">
            <a:avLst/>
          </a:prstGeom>
        </p:spPr>
        <p:txBody>
          <a:bodyPr wrap="none">
            <a:spAutoFit/>
          </a:bodyPr>
          <a:lstStyle/>
          <a:p>
            <a:r>
              <a:rPr lang="en-US" sz="1200" dirty="0">
                <a:solidFill>
                  <a:srgbClr val="FFFFFF"/>
                </a:solidFill>
                <a:latin typeface="Calibri"/>
                <a:cs typeface="Calibri"/>
              </a:rPr>
              <a:t>https://sozd.duma.gov.ru/bill/149503-8</a:t>
            </a:r>
          </a:p>
        </p:txBody>
      </p:sp>
    </p:spTree>
    <p:extLst>
      <p:ext uri="{BB962C8B-B14F-4D97-AF65-F5344CB8AC3E}">
        <p14:creationId xmlns:p14="http://schemas.microsoft.com/office/powerpoint/2010/main" val="3605300106"/>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210" name="Прямоугольник"/>
          <p:cNvSpPr/>
          <p:nvPr/>
        </p:nvSpPr>
        <p:spPr>
          <a:xfrm>
            <a:off x="703" y="1900908"/>
            <a:ext cx="9142594" cy="4831126"/>
          </a:xfrm>
          <a:prstGeom prst="rect">
            <a:avLst/>
          </a:prstGeom>
          <a:solidFill>
            <a:srgbClr val="FFFFFF"/>
          </a:solidFill>
          <a:ln w="12700">
            <a:solidFill>
              <a:srgbClr val="5B9BD5"/>
            </a:solidFill>
            <a:miter/>
          </a:ln>
        </p:spPr>
        <p:txBody>
          <a:bodyPr lIns="45719" rIns="45719" anchor="ctr"/>
          <a:lstStyle/>
          <a:p>
            <a:endParaRPr/>
          </a:p>
        </p:txBody>
      </p:sp>
      <p:sp>
        <p:nvSpPr>
          <p:cNvPr id="211" name="Прямоугольник"/>
          <p:cNvSpPr/>
          <p:nvPr/>
        </p:nvSpPr>
        <p:spPr>
          <a:xfrm>
            <a:off x="-5647" y="6389348"/>
            <a:ext cx="9155294" cy="481932"/>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12" name="Прямоугольник"/>
          <p:cNvSpPr/>
          <p:nvPr/>
        </p:nvSpPr>
        <p:spPr>
          <a:xfrm>
            <a:off x="-8733" y="1941638"/>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13" name="Прямоугольник"/>
          <p:cNvSpPr/>
          <p:nvPr/>
        </p:nvSpPr>
        <p:spPr>
          <a:xfrm>
            <a:off x="-5647" y="6339606"/>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14" name="Приложение № 1.  Раздел первый «Общие положения»"/>
          <p:cNvSpPr txBox="1"/>
          <p:nvPr/>
        </p:nvSpPr>
        <p:spPr>
          <a:xfrm>
            <a:off x="298556" y="2134174"/>
            <a:ext cx="8520552"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400" b="1"/>
            </a:lvl1pPr>
          </a:lstStyle>
          <a:p>
            <a:r>
              <a:t>Приложение № 1.  Раздел первый «Общие положения» </a:t>
            </a:r>
          </a:p>
        </p:txBody>
      </p:sp>
      <p:sp>
        <p:nvSpPr>
          <p:cNvPr id="215" name="«В-4» признаются ограниченно годными ко всем видам деятельности, кроме перечисленных в 1-й, 2-й и 3-й группах предназначения.…"/>
          <p:cNvSpPr txBox="1"/>
          <p:nvPr/>
        </p:nvSpPr>
        <p:spPr>
          <a:xfrm>
            <a:off x="264280" y="2629654"/>
            <a:ext cx="8615440" cy="3105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a:pPr>
            <a:r>
              <a:t>«В-4» признаются ограниченно годными ко всем видам деятельности, кроме перечисленных в 1-й, 2-й и 3-й группах предназначения. </a:t>
            </a:r>
          </a:p>
          <a:p>
            <a:pPr>
              <a:defRPr sz="1200"/>
            </a:pPr>
            <a:endParaRPr/>
          </a:p>
          <a:p>
            <a:pPr>
              <a:defRPr sz="1200"/>
            </a:pPr>
            <a:r>
              <a:t>1 группа предназначения – виды деятельности: тушение пожаров (сотрудники ФПС ГПС – личный состав дежурных караулов (смен) специализированных пожарно-спасательных частей, специальных пожарно-спасательных частей и пожарно-спасательных частей, принимающий непосредственное участие в тушении пожаров);</a:t>
            </a:r>
          </a:p>
          <a:p>
            <a:pPr>
              <a:defRPr sz="1200"/>
            </a:pPr>
            <a:endParaRPr/>
          </a:p>
          <a:p>
            <a:pPr>
              <a:defRPr sz="1200"/>
            </a:pPr>
            <a:r>
              <a:t>2 группа предназначения – виды деятельности: тушение пожаров (сотрудники ФПС ГПС - личный состав, обеспечивающий тушение пожаров и сменно несущий службу (кроме диспетчерского состава), а также командный состав образовательных организаций МЧС);</a:t>
            </a:r>
          </a:p>
          <a:p>
            <a:pPr>
              <a:defRPr sz="1200"/>
            </a:pPr>
            <a:endParaRPr/>
          </a:p>
          <a:p>
            <a:pPr>
              <a:defRPr sz="1200"/>
            </a:pPr>
            <a:r>
              <a:t>3 группа предназначения – виды деятельности: факультеты образовательных организаций МЧС, готовящие специалистов для финансово-экономических подразделений, подразделений связи и информационной безопасности, юридических подразделений, подразделений психологического обеспечения, ФПС ГПС (личный состав органов и подразделений государственного пожарного надзора, профилактики пожаров, испытательных пожарных лабораторий, судебно-экспертных учреждений, диспетчерский состав центров управления в криз</a:t>
            </a:r>
          </a:p>
        </p:txBody>
      </p:sp>
      <p:sp>
        <p:nvSpPr>
          <p:cNvPr id="216" name="Заголовок 1"/>
          <p:cNvSpPr txBox="1"/>
          <p:nvPr/>
        </p:nvSpPr>
        <p:spPr>
          <a:xfrm>
            <a:off x="247722" y="209035"/>
            <a:ext cx="7188718"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Противопоказания к допуску к работам</a:t>
            </a:r>
          </a:p>
        </p:txBody>
      </p:sp>
      <p:sp>
        <p:nvSpPr>
          <p:cNvPr id="217" name="Приказ МЧС России от 30.08.2018 № 356 «О требованиях к состоянию здоровья граждан, поступающих на службу в федеральную противопожарную службу Государственной противопожарной службы, и сотрудников федеральной противопожарной службы Государственной противо"/>
          <p:cNvSpPr txBox="1"/>
          <p:nvPr/>
        </p:nvSpPr>
        <p:spPr>
          <a:xfrm>
            <a:off x="266580" y="504732"/>
            <a:ext cx="8610840" cy="12163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solidFill>
                  <a:srgbClr val="FFFFFF"/>
                </a:solidFill>
              </a:defRPr>
            </a:lvl1pPr>
          </a:lstStyle>
          <a:p>
            <a:r>
              <a:t>Приказ МЧС России от 30.08.2018 № 356 «О требованиях к состоянию здоровья граждан, поступающих на службу в федеральную противопожарную службу Государственной противопожарной службы, и сотрудников федеральной противопожарной службы Государственной противопожарной службы, перечнях дополнительных обязательных диагностических исследований, проводимых до начала медицинского освидетельствования граждан, поступающих на службу в федеральную противопожарную службу Государственной противопожарной службы, и сотрудников федеральной противопожарной службы Государственной противопожарной службы, порядке проведения контрольного обследования и повторного освидетельствования по результатам независимой военно-врачебной экспертизы и формах документации, необходимых для деятельности военно-врачебных комиссий в системе МЧС России». </a:t>
            </a: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219" name="Прямоугольник"/>
          <p:cNvSpPr/>
          <p:nvPr/>
        </p:nvSpPr>
        <p:spPr>
          <a:xfrm>
            <a:off x="703" y="1198788"/>
            <a:ext cx="9142594" cy="3615941"/>
          </a:xfrm>
          <a:prstGeom prst="rect">
            <a:avLst/>
          </a:prstGeom>
          <a:solidFill>
            <a:srgbClr val="FFFFFF"/>
          </a:solidFill>
          <a:ln w="12700">
            <a:solidFill>
              <a:srgbClr val="5B9BD5"/>
            </a:solidFill>
            <a:miter/>
          </a:ln>
        </p:spPr>
        <p:txBody>
          <a:bodyPr lIns="45719" rIns="45719" anchor="ctr"/>
          <a:lstStyle/>
          <a:p>
            <a:endParaRPr/>
          </a:p>
        </p:txBody>
      </p:sp>
      <p:pic>
        <p:nvPicPr>
          <p:cNvPr id="220"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221" name="Прямоугольник"/>
          <p:cNvSpPr/>
          <p:nvPr/>
        </p:nvSpPr>
        <p:spPr>
          <a:xfrm>
            <a:off x="-5647" y="4840426"/>
            <a:ext cx="9155294" cy="2030854"/>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22" name="Заголовок 1"/>
          <p:cNvSpPr txBox="1"/>
          <p:nvPr/>
        </p:nvSpPr>
        <p:spPr>
          <a:xfrm>
            <a:off x="1094388" y="209035"/>
            <a:ext cx="7188719"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Противопоказания к допуску к работам</a:t>
            </a:r>
          </a:p>
        </p:txBody>
      </p:sp>
      <p:sp>
        <p:nvSpPr>
          <p:cNvPr id="223" name="Прямоугольник"/>
          <p:cNvSpPr/>
          <p:nvPr/>
        </p:nvSpPr>
        <p:spPr>
          <a:xfrm>
            <a:off x="-8733" y="1232202"/>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24" name="Приказ Федеральной таможенной службы от 30.12.2013 № 2460 «Об утверждении Требований к состоянию здоровья граждан, поступающих на службу в таможенные органы по контракту, сотрудников таможенных органов и граждан, прошедших службу в таможенных органах Рос"/>
          <p:cNvSpPr txBox="1"/>
          <p:nvPr/>
        </p:nvSpPr>
        <p:spPr>
          <a:xfrm>
            <a:off x="1113246" y="504732"/>
            <a:ext cx="7817091" cy="5559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solidFill>
                  <a:srgbClr val="FFFFFF"/>
                </a:solidFill>
              </a:defRPr>
            </a:lvl1pPr>
          </a:lstStyle>
          <a:p>
            <a:r>
              <a:t>Приказ Федеральной таможенной службы от 30.12.2013 № 2460 «Об утверждении Требований к состоянию здоровья граждан, поступающих на службу в таможенные органы по контракту, сотрудников таможенных органов и граждан, прошедших службу в таможенных органах Российской Федерации». </a:t>
            </a:r>
          </a:p>
        </p:txBody>
      </p:sp>
      <p:sp>
        <p:nvSpPr>
          <p:cNvPr id="225" name="Прямоугольник"/>
          <p:cNvSpPr/>
          <p:nvPr/>
        </p:nvSpPr>
        <p:spPr>
          <a:xfrm>
            <a:off x="-5647" y="5247406"/>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26" name="Приложение. Требования к состоянию здоровья граждан, поступающих на службу в таможенные органы по контракту, сотрудников таможенных органов и граждан, прошедших службу в таможенных органах Российской Федерации. Раздел первый «Общие положения»"/>
          <p:cNvSpPr txBox="1"/>
          <p:nvPr/>
        </p:nvSpPr>
        <p:spPr>
          <a:xfrm>
            <a:off x="298556" y="1265832"/>
            <a:ext cx="8444120" cy="5865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60000"/>
              </a:lnSpc>
              <a:defRPr sz="1400" b="1"/>
            </a:lvl1pPr>
          </a:lstStyle>
          <a:p>
            <a:r>
              <a:t>Приложение. Требования к состоянию здоровья граждан, поступающих на службу в таможенные органы по контракту, сотрудников таможенных органов и граждан, прошедших службу в таможенных органах Российской Федерации. Раздел первый «Общие положения»</a:t>
            </a:r>
          </a:p>
        </p:txBody>
      </p:sp>
      <p:sp>
        <p:nvSpPr>
          <p:cNvPr id="227" name="I – граждане, поступающие на службу в таможенные органы по контракту на должности младшего состава и среднего начальствующего состава в оперативные подразделения таможенных органов, правомочные осуществлять оперативно-розыскную деятельность.…"/>
          <p:cNvSpPr txBox="1"/>
          <p:nvPr/>
        </p:nvSpPr>
        <p:spPr>
          <a:xfrm>
            <a:off x="6777490" y="1802622"/>
            <a:ext cx="2180467" cy="2705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000"/>
            </a:pPr>
            <a:r>
              <a:t>I – граждане, поступающие на службу в таможенные органы по контракту на должности младшего состава и среднего начальствующего состава в оперативные подразделения таможенных органов, правомочные осуществлять оперативно-розыскную деятельность.</a:t>
            </a:r>
          </a:p>
          <a:p>
            <a:pPr>
              <a:defRPr sz="1000"/>
            </a:pPr>
            <a:endParaRPr/>
          </a:p>
          <a:p>
            <a:pPr>
              <a:defRPr sz="1000"/>
            </a:pPr>
            <a:r>
              <a:t>II – граждане, поступающие на службу в таможенные органы по контракту (кроме должностей, указанных в графе I); сотрудники таможенных органов; граждане, прошедшие службу в таможенных органах по контракту.</a:t>
            </a:r>
          </a:p>
        </p:txBody>
      </p:sp>
      <p:sp>
        <p:nvSpPr>
          <p:cNvPr id="228" name="Д – не годен к службе в таможенных органах.…"/>
          <p:cNvSpPr txBox="1"/>
          <p:nvPr/>
        </p:nvSpPr>
        <p:spPr>
          <a:xfrm>
            <a:off x="272747" y="4326463"/>
            <a:ext cx="6799380" cy="5078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defRPr sz="1000" spc="-19"/>
            </a:pPr>
            <a:r>
              <a:t>Д – не годен к службе в </a:t>
            </a:r>
            <a:r>
              <a:rPr/>
              <a:t>таможенных </a:t>
            </a:r>
            <a:r>
              <a:rPr smtClean="0"/>
              <a:t>органах</a:t>
            </a:r>
            <a:r>
              <a:rPr lang="ru-RU" dirty="0" smtClean="0"/>
              <a:t>;</a:t>
            </a:r>
            <a:endParaRPr/>
          </a:p>
          <a:p>
            <a:pPr>
              <a:lnSpc>
                <a:spcPct val="90000"/>
              </a:lnSpc>
              <a:defRPr sz="1000" spc="-19"/>
            </a:pPr>
            <a:r>
              <a:rPr lang="ru-RU" dirty="0" smtClean="0"/>
              <a:t>Б - годен к службе в таможенных органах с незначительными ограничениями;</a:t>
            </a:r>
          </a:p>
          <a:p>
            <a:pPr>
              <a:lnSpc>
                <a:spcPct val="90000"/>
              </a:lnSpc>
              <a:defRPr sz="1000" spc="-19"/>
            </a:pPr>
            <a:r>
              <a:rPr lang="ru-RU" dirty="0" smtClean="0"/>
              <a:t>В - ограниченно годен к службе в таможенных органах;</a:t>
            </a:r>
            <a:endParaRPr/>
          </a:p>
        </p:txBody>
      </p:sp>
      <p:sp>
        <p:nvSpPr>
          <p:cNvPr id="229" name="Эпилепсия – состояние, характеризующееся повторными (два или более) эпилептическими приступами, не спровоцированными какими-либо немедленно определяемыми причинами. Эпилептический приступ – клиническое проявление аномального или избыточного разряда нейро"/>
          <p:cNvSpPr txBox="1"/>
          <p:nvPr/>
        </p:nvSpPr>
        <p:spPr>
          <a:xfrm>
            <a:off x="19049" y="4859773"/>
            <a:ext cx="9124951" cy="1950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just">
              <a:lnSpc>
                <a:spcPct val="115000"/>
              </a:lnSpc>
              <a:defRPr sz="700" b="1" spc="-21">
                <a:solidFill>
                  <a:srgbClr val="FFFFFF"/>
                </a:solidFill>
              </a:defRPr>
            </a:pPr>
            <a:r>
              <a:t>Эпилепсия – состояние, характеризующееся повторными (два или более) эпилептическими приступами, не спровоцированными какими-либо немедленно определяемыми причинами. Эпилептический приступ – клиническое проявление аномального или избыточного разряда нейронов мозга. Клиническая картина представлена внезапными и транзиторными патологическими феноменами (изменения сознания, двигательные, чувствительные, вегетативные, психические симптомы, отмеченные больным или наблюдателем).</a:t>
            </a:r>
          </a:p>
          <a:p>
            <a:pPr algn="just">
              <a:lnSpc>
                <a:spcPct val="115000"/>
              </a:lnSpc>
              <a:defRPr sz="700" b="1" spc="-21">
                <a:solidFill>
                  <a:srgbClr val="FFFFFF"/>
                </a:solidFill>
              </a:defRPr>
            </a:pPr>
            <a:r>
              <a:t>К данной статье не относятся приступы, связанные с отменой алкоголя, развившиеся сразу после или в раннем периоде (до десяти недель) черепно-мозговой травмы, вызванные опухолью головного мозга, лекарственными препаратами или другими химическими агентами, возникшие при соматогенно обусловленных метаболических энцефалопатиях, энцефалопатиях, вызванных воздействием неблагоприятных физических факторов, фебрильные судороги.</a:t>
            </a:r>
          </a:p>
          <a:p>
            <a:pPr algn="just">
              <a:lnSpc>
                <a:spcPct val="115000"/>
              </a:lnSpc>
              <a:defRPr sz="700" b="1" spc="-21">
                <a:solidFill>
                  <a:srgbClr val="FFFFFF"/>
                </a:solidFill>
              </a:defRPr>
            </a:pPr>
            <a:r>
              <a:t>Наличие приступа должно быть подтверждено врачебным наблюдением, также могут быть приняты во внимание другие медицинские документы, подтверждающие эпилептический приступ.</a:t>
            </a:r>
          </a:p>
          <a:p>
            <a:pPr algn="just">
              <a:lnSpc>
                <a:spcPct val="115000"/>
              </a:lnSpc>
              <a:defRPr sz="700" b="1" spc="-21">
                <a:solidFill>
                  <a:srgbClr val="FFFFFF"/>
                </a:solidFill>
              </a:defRPr>
            </a:pPr>
            <a:r>
              <a:t>В сомнительных случаях следует запрашивать данные по месту жительства, учебы, работы, службы. При этом подлинность подписей очевидцев эпилептических приступов должна быть нотариально удостоверена или письменно заверена начальником таможенного органа.</a:t>
            </a:r>
          </a:p>
          <a:p>
            <a:pPr algn="just">
              <a:lnSpc>
                <a:spcPct val="115000"/>
              </a:lnSpc>
              <a:defRPr sz="700" b="1" spc="-21">
                <a:solidFill>
                  <a:srgbClr val="FFFFFF"/>
                </a:solidFill>
              </a:defRPr>
            </a:pPr>
            <a:r>
              <a:t>Лица, перенесшие эпилептический статус, с подтвержденным стационарно диагнозом эпилепсии освидетельствуются по пункту «а» независимо от частоты эпилептических приступов.</a:t>
            </a:r>
          </a:p>
          <a:p>
            <a:pPr algn="just">
              <a:lnSpc>
                <a:spcPct val="115000"/>
              </a:lnSpc>
              <a:defRPr sz="700" b="1" spc="-21">
                <a:solidFill>
                  <a:srgbClr val="FFFFFF"/>
                </a:solidFill>
              </a:defRPr>
            </a:pPr>
            <a:r>
              <a:t>В случаях, когда документами медицинской организации подтверждается установленный диагноз эпилепсии в прошлом, но за последние 5 лет эпилептические приступы не наблюдались, освидетельствование проводится по пункту «б» независимо от результатов электроэнцефалографии  при обследовании.</a:t>
            </a:r>
          </a:p>
          <a:p>
            <a:pPr algn="just">
              <a:lnSpc>
                <a:spcPct val="115000"/>
              </a:lnSpc>
              <a:defRPr sz="700" b="1" spc="-21">
                <a:solidFill>
                  <a:srgbClr val="FFFFFF"/>
                </a:solidFill>
              </a:defRPr>
            </a:pPr>
            <a:r>
              <a:t>При эпилепсии, проявляющейся только простыми парциальными эпилептическими приступами или эпилептическими приступами, развивающимися только во сне, освидетельствование проводится по пункту «б» вне зависимости от частоты приступов.</a:t>
            </a:r>
          </a:p>
          <a:p>
            <a:pPr algn="just">
              <a:lnSpc>
                <a:spcPct val="115000"/>
              </a:lnSpc>
              <a:defRPr sz="700" b="1" spc="-21">
                <a:solidFill>
                  <a:srgbClr val="FFFFFF"/>
                </a:solidFill>
              </a:defRPr>
            </a:pPr>
            <a:r>
              <a:t>При наличии эпилептиформной активности на ЭЭГ (пики, острые волны, все виды комплексов пик-волна, полиспайки, фотопароксизмальная реакция) без клинических проявлений освидетельствование проводится по пункту «в».</a:t>
            </a:r>
          </a:p>
          <a:p>
            <a:pPr algn="just">
              <a:lnSpc>
                <a:spcPct val="115000"/>
              </a:lnSpc>
              <a:defRPr sz="700" b="1" spc="-21">
                <a:solidFill>
                  <a:srgbClr val="FFFFFF"/>
                </a:solidFill>
              </a:defRPr>
            </a:pPr>
            <a:r>
              <a:t>Лица с эпилептическими приступами негодны к управлению транспортными средствами, к работе на высоте, у движущихся механизмов, огня и воды.</a:t>
            </a:r>
          </a:p>
        </p:txBody>
      </p:sp>
      <p:graphicFrame>
        <p:nvGraphicFramePr>
          <p:cNvPr id="230" name="Таблица 3"/>
          <p:cNvGraphicFramePr/>
          <p:nvPr/>
        </p:nvGraphicFramePr>
        <p:xfrm>
          <a:off x="285602" y="1831873"/>
          <a:ext cx="6441454" cy="2536266"/>
        </p:xfrm>
        <a:graphic>
          <a:graphicData uri="http://schemas.openxmlformats.org/drawingml/2006/table">
            <a:tbl>
              <a:tblPr firstCol="1" bandRow="1">
                <a:tableStyleId>{4C3C2611-4C71-4FC5-86AE-919BDF0F9419}</a:tableStyleId>
              </a:tblPr>
              <a:tblGrid>
                <a:gridCol w="849534"/>
                <a:gridCol w="4349595"/>
                <a:gridCol w="503332"/>
                <a:gridCol w="738993"/>
              </a:tblGrid>
              <a:tr h="715388">
                <a:tc rowSpan="2">
                  <a:txBody>
                    <a:bodyPr/>
                    <a:lstStyle/>
                    <a:p>
                      <a:pPr algn="ctr">
                        <a:lnSpc>
                          <a:spcPct val="115000"/>
                        </a:lnSpc>
                        <a:defRPr sz="1800" b="0">
                          <a:solidFill>
                            <a:srgbClr val="000000"/>
                          </a:solidFill>
                        </a:defRPr>
                      </a:pPr>
                      <a:r>
                        <a:rPr sz="1100" b="1">
                          <a:solidFill>
                            <a:srgbClr val="FFFFFF"/>
                          </a:solidFill>
                        </a:rPr>
                        <a:t>Статья
расписания
болезней</a:t>
                      </a:r>
                    </a:p>
                  </a:txBody>
                  <a:tcPr marL="0" marR="0" marT="0" marB="0" anchor="ctr" horzOverflow="overflow">
                    <a:lnB w="38100">
                      <a:solidFill>
                        <a:srgbClr val="FFFFFF"/>
                      </a:solidFill>
                    </a:lnB>
                    <a:solidFill>
                      <a:srgbClr val="4D2E5E"/>
                    </a:solidFill>
                  </a:tcPr>
                </a:tc>
                <a:tc rowSpan="2">
                  <a:txBody>
                    <a:bodyPr/>
                    <a:lstStyle/>
                    <a:p>
                      <a:pPr algn="ctr">
                        <a:lnSpc>
                          <a:spcPct val="115000"/>
                        </a:lnSpc>
                        <a:defRPr sz="1800"/>
                      </a:pPr>
                      <a:r>
                        <a:rPr sz="1100" b="1">
                          <a:solidFill>
                            <a:srgbClr val="FFFFFF"/>
                          </a:solidFill>
                        </a:rPr>
                        <a:t>Наименование болезней, степень нарушения функции</a:t>
                      </a:r>
                    </a:p>
                  </a:txBody>
                  <a:tcPr marL="0" marR="0" marT="0" marB="0" anchor="ctr" horzOverflow="overflow">
                    <a:lnB w="38100">
                      <a:solidFill>
                        <a:srgbClr val="FFFFFF"/>
                      </a:solidFill>
                    </a:lnB>
                    <a:solidFill>
                      <a:srgbClr val="4C2E5E"/>
                    </a:solidFill>
                  </a:tcPr>
                </a:tc>
                <a:tc gridSpan="2">
                  <a:txBody>
                    <a:bodyPr/>
                    <a:lstStyle/>
                    <a:p>
                      <a:pPr algn="ctr">
                        <a:lnSpc>
                          <a:spcPct val="115000"/>
                        </a:lnSpc>
                        <a:defRPr sz="1800"/>
                      </a:pPr>
                      <a:r>
                        <a:rPr sz="1100" b="1">
                          <a:solidFill>
                            <a:srgbClr val="FFFFFF"/>
                          </a:solidFill>
                        </a:rPr>
                        <a:t>Категория годности к службе в таможенных органах</a:t>
                      </a:r>
                    </a:p>
                  </a:txBody>
                  <a:tcPr marL="0" marR="0" marT="0" marB="0" horzOverflow="overflow">
                    <a:lnB w="38100">
                      <a:solidFill>
                        <a:srgbClr val="FFFFFF"/>
                      </a:solidFill>
                    </a:lnB>
                    <a:solidFill>
                      <a:srgbClr val="4C2E5F"/>
                    </a:solidFill>
                  </a:tcPr>
                </a:tc>
                <a:tc hMerge="1">
                  <a:txBody>
                    <a:bodyPr/>
                    <a:lstStyle/>
                    <a:p>
                      <a:endParaRPr lang="ru-RU"/>
                    </a:p>
                  </a:txBody>
                  <a:tcPr/>
                </a:tc>
              </a:tr>
              <a:tr h="186460">
                <a:tc vMerge="1">
                  <a:txBody>
                    <a:bodyPr/>
                    <a:lstStyle/>
                    <a:p>
                      <a:endParaRPr lang="ru-RU"/>
                    </a:p>
                  </a:txBody>
                  <a:tcPr/>
                </a:tc>
                <a:tc vMerge="1">
                  <a:txBody>
                    <a:bodyPr/>
                    <a:lstStyle/>
                    <a:p>
                      <a:endParaRPr lang="ru-RU"/>
                    </a:p>
                  </a:txBody>
                  <a:tcPr/>
                </a:tc>
                <a:tc>
                  <a:txBody>
                    <a:bodyPr/>
                    <a:lstStyle/>
                    <a:p>
                      <a:pPr algn="ctr">
                        <a:lnSpc>
                          <a:spcPct val="115000"/>
                        </a:lnSpc>
                        <a:defRPr sz="1800"/>
                      </a:pPr>
                      <a:r>
                        <a:rPr sz="1100"/>
                        <a:t>I графа</a:t>
                      </a:r>
                    </a:p>
                  </a:txBody>
                  <a:tcPr marL="0" marR="0" marT="0" marB="0" horzOverflow="overflow">
                    <a:lnL w="38100">
                      <a:solidFill>
                        <a:srgbClr val="FFFFFF"/>
                      </a:solidFill>
                    </a:lnL>
                    <a:lnT w="38100">
                      <a:solidFill>
                        <a:srgbClr val="FFFFFF"/>
                      </a:solidFill>
                    </a:lnT>
                    <a:solidFill>
                      <a:srgbClr val="E8D3FA"/>
                    </a:solidFill>
                  </a:tcPr>
                </a:tc>
                <a:tc>
                  <a:txBody>
                    <a:bodyPr/>
                    <a:lstStyle/>
                    <a:p>
                      <a:pPr algn="ctr">
                        <a:lnSpc>
                          <a:spcPct val="115000"/>
                        </a:lnSpc>
                        <a:defRPr sz="1800"/>
                      </a:pPr>
                      <a:r>
                        <a:rPr sz="1100"/>
                        <a:t>II графа</a:t>
                      </a:r>
                    </a:p>
                  </a:txBody>
                  <a:tcPr marL="0" marR="0" marT="0" marB="0" horzOverflow="overflow">
                    <a:lnT w="38100">
                      <a:solidFill>
                        <a:srgbClr val="FFFFFF"/>
                      </a:solidFill>
                    </a:lnT>
                    <a:solidFill>
                      <a:srgbClr val="E8D3FA"/>
                    </a:solidFill>
                  </a:tcPr>
                </a:tc>
              </a:tr>
              <a:tr h="186460">
                <a:tc rowSpan="4">
                  <a:txBody>
                    <a:bodyPr/>
                    <a:lstStyle/>
                    <a:p>
                      <a:pPr algn="ctr">
                        <a:lnSpc>
                          <a:spcPct val="115000"/>
                        </a:lnSpc>
                        <a:defRPr sz="1800" b="0">
                          <a:solidFill>
                            <a:srgbClr val="000000"/>
                          </a:solidFill>
                        </a:defRPr>
                      </a:pPr>
                      <a:r>
                        <a:rPr sz="1100" b="1">
                          <a:solidFill>
                            <a:srgbClr val="FFFFFF"/>
                          </a:solidFill>
                        </a:rPr>
                        <a:t>21</a:t>
                      </a:r>
                    </a:p>
                  </a:txBody>
                  <a:tcPr marL="0" marR="0" marT="0" marB="0" horzOverflow="overflow">
                    <a:lnT w="38100">
                      <a:solidFill>
                        <a:srgbClr val="FFFFFF"/>
                      </a:solidFill>
                    </a:lnT>
                    <a:solidFill>
                      <a:srgbClr val="4C2E5F"/>
                    </a:solidFill>
                  </a:tcPr>
                </a:tc>
                <a:tc>
                  <a:txBody>
                    <a:bodyPr/>
                    <a:lstStyle/>
                    <a:p>
                      <a:pPr algn="just">
                        <a:lnSpc>
                          <a:spcPct val="115000"/>
                        </a:lnSpc>
                        <a:defRPr sz="1800"/>
                      </a:pPr>
                      <a:r>
                        <a:rPr sz="1100"/>
                        <a:t>Эпилепсия и эпилептические приступы:</a:t>
                      </a:r>
                    </a:p>
                  </a:txBody>
                  <a:tcPr marL="0" marR="0" marT="0" marB="0" horzOverflow="overflow">
                    <a:lnT w="38100">
                      <a:solidFill>
                        <a:srgbClr val="FFFFFF"/>
                      </a:solidFill>
                    </a:lnT>
                    <a:solidFill>
                      <a:srgbClr val="E8D3FA"/>
                    </a:solidFill>
                  </a:tcPr>
                </a:tc>
                <a:tc rowSpan="2">
                  <a:txBody>
                    <a:bodyPr/>
                    <a:lstStyle/>
                    <a:p>
                      <a:pPr algn="ctr">
                        <a:lnSpc>
                          <a:spcPct val="115000"/>
                        </a:lnSpc>
                        <a:defRPr sz="1800"/>
                      </a:pPr>
                      <a:r>
                        <a:rPr sz="1100"/>
                        <a:t>  
Д</a:t>
                      </a:r>
                    </a:p>
                  </a:txBody>
                  <a:tcPr marL="0" marR="0" marT="0" marB="0" horzOverflow="overflow">
                    <a:solidFill>
                      <a:srgbClr val="E8D3FA"/>
                    </a:solidFill>
                  </a:tcPr>
                </a:tc>
                <a:tc rowSpan="2">
                  <a:txBody>
                    <a:bodyPr/>
                    <a:lstStyle/>
                    <a:p>
                      <a:pPr algn="ctr">
                        <a:lnSpc>
                          <a:spcPct val="115000"/>
                        </a:lnSpc>
                        <a:defRPr sz="1800"/>
                      </a:pPr>
                      <a:r>
                        <a:rPr sz="1100"/>
                        <a:t>  
Д</a:t>
                      </a:r>
                    </a:p>
                  </a:txBody>
                  <a:tcPr marL="0" marR="0" marT="0" marB="0" horzOverflow="overflow">
                    <a:solidFill>
                      <a:srgbClr val="E8D3FA"/>
                    </a:solidFill>
                  </a:tcPr>
                </a:tc>
              </a:tr>
              <a:tr h="218520">
                <a:tc vMerge="1">
                  <a:txBody>
                    <a:bodyPr/>
                    <a:lstStyle/>
                    <a:p>
                      <a:endParaRPr lang="ru-RU"/>
                    </a:p>
                  </a:txBody>
                  <a:tcPr/>
                </a:tc>
                <a:tc>
                  <a:txBody>
                    <a:bodyPr/>
                    <a:lstStyle/>
                    <a:p>
                      <a:pPr algn="just">
                        <a:lnSpc>
                          <a:spcPct val="115000"/>
                        </a:lnSpc>
                        <a:defRPr sz="1800"/>
                      </a:pPr>
                      <a:r>
                        <a:rPr sz="1100"/>
                        <a:t>а) при эпилептических приступах с частотой пять и более раз в год</a:t>
                      </a:r>
                    </a:p>
                  </a:txBody>
                  <a:tcPr marL="0" marR="0" marT="0" marB="0" horzOverflow="overflow">
                    <a:solidFill>
                      <a:srgbClr val="E8D3FA"/>
                    </a:solidFill>
                  </a:tcPr>
                </a:tc>
                <a:tc vMerge="1">
                  <a:txBody>
                    <a:bodyPr/>
                    <a:lstStyle/>
                    <a:p>
                      <a:endParaRPr lang="ru-RU"/>
                    </a:p>
                  </a:txBody>
                  <a:tcPr/>
                </a:tc>
                <a:tc vMerge="1">
                  <a:txBody>
                    <a:bodyPr/>
                    <a:lstStyle/>
                    <a:p>
                      <a:endParaRPr lang="ru-RU"/>
                    </a:p>
                  </a:txBody>
                  <a:tcPr/>
                </a:tc>
              </a:tr>
              <a:tr h="582672">
                <a:tc vMerge="1">
                  <a:txBody>
                    <a:bodyPr/>
                    <a:lstStyle/>
                    <a:p>
                      <a:endParaRPr lang="ru-RU"/>
                    </a:p>
                  </a:txBody>
                  <a:tcPr/>
                </a:tc>
                <a:tc>
                  <a:txBody>
                    <a:bodyPr/>
                    <a:lstStyle/>
                    <a:p>
                      <a:pPr algn="just">
                        <a:lnSpc>
                          <a:spcPct val="115000"/>
                        </a:lnSpc>
                        <a:defRPr sz="1800"/>
                      </a:pPr>
                      <a:r>
                        <a:rPr sz="1100"/>
                        <a:t>б) при однократном эпилептическом приступе в анамнезе в течение последних пяти лет или редких эпилептических приступах с частотой менее пяти раз в год</a:t>
                      </a:r>
                    </a:p>
                  </a:txBody>
                  <a:tcPr marL="0" marR="0" marT="0" marB="0" horzOverflow="overflow">
                    <a:solidFill>
                      <a:srgbClr val="E8D3FA"/>
                    </a:solidFill>
                  </a:tcPr>
                </a:tc>
                <a:tc>
                  <a:txBody>
                    <a:bodyPr/>
                    <a:lstStyle/>
                    <a:p>
                      <a:pPr algn="ctr">
                        <a:lnSpc>
                          <a:spcPct val="115000"/>
                        </a:lnSpc>
                        <a:defRPr sz="1800"/>
                      </a:pPr>
                      <a:r>
                        <a:rPr sz="1100"/>
                        <a:t>  
В</a:t>
                      </a:r>
                    </a:p>
                  </a:txBody>
                  <a:tcPr marL="0" marR="0" marT="0" marB="0" horzOverflow="overflow">
                    <a:solidFill>
                      <a:srgbClr val="E8D3FA"/>
                    </a:solidFill>
                  </a:tcPr>
                </a:tc>
                <a:tc>
                  <a:txBody>
                    <a:bodyPr/>
                    <a:lstStyle/>
                    <a:p>
                      <a:pPr algn="ctr">
                        <a:lnSpc>
                          <a:spcPct val="115000"/>
                        </a:lnSpc>
                        <a:defRPr sz="1800"/>
                      </a:pPr>
                      <a:r>
                        <a:rPr sz="1100"/>
                        <a:t>  
Б</a:t>
                      </a:r>
                    </a:p>
                  </a:txBody>
                  <a:tcPr marL="0" marR="0" marT="0" marB="0" horzOverflow="overflow">
                    <a:solidFill>
                      <a:srgbClr val="E8D3FA"/>
                    </a:solidFill>
                  </a:tcPr>
                </a:tc>
              </a:tr>
              <a:tr h="532089">
                <a:tc vMerge="1">
                  <a:txBody>
                    <a:bodyPr/>
                    <a:lstStyle/>
                    <a:p>
                      <a:endParaRPr lang="ru-RU"/>
                    </a:p>
                  </a:txBody>
                  <a:tcPr/>
                </a:tc>
                <a:tc>
                  <a:txBody>
                    <a:bodyPr/>
                    <a:lstStyle/>
                    <a:p>
                      <a:pPr algn="just">
                        <a:lnSpc>
                          <a:spcPct val="115000"/>
                        </a:lnSpc>
                        <a:defRPr sz="1800"/>
                      </a:pPr>
                      <a:r>
                        <a:rPr sz="1100"/>
                        <a:t>в) при однократном эпилептическом приступе в анамнезе (более пяти лет) или наличии эпилептиформной активности, выявленной по результатам электроэнцефалографии, без клинических проявлений</a:t>
                      </a:r>
                    </a:p>
                  </a:txBody>
                  <a:tcPr marL="0" marR="0" marT="0" marB="0" horzOverflow="overflow">
                    <a:solidFill>
                      <a:srgbClr val="E8D3FA"/>
                    </a:solidFill>
                  </a:tcPr>
                </a:tc>
                <a:tc>
                  <a:txBody>
                    <a:bodyPr/>
                    <a:lstStyle/>
                    <a:p>
                      <a:pPr algn="ctr">
                        <a:lnSpc>
                          <a:spcPct val="115000"/>
                        </a:lnSpc>
                        <a:defRPr sz="1800"/>
                      </a:pPr>
                      <a:r>
                        <a:rPr sz="1100"/>
                        <a:t>  
Б
 </a:t>
                      </a:r>
                    </a:p>
                  </a:txBody>
                  <a:tcPr marL="0" marR="0" marT="0" marB="0" horzOverflow="overflow">
                    <a:solidFill>
                      <a:srgbClr val="E8D3FA"/>
                    </a:solidFill>
                  </a:tcPr>
                </a:tc>
                <a:tc>
                  <a:txBody>
                    <a:bodyPr/>
                    <a:lstStyle/>
                    <a:p>
                      <a:pPr algn="ctr">
                        <a:lnSpc>
                          <a:spcPct val="115000"/>
                        </a:lnSpc>
                        <a:defRPr sz="1800"/>
                      </a:pPr>
                      <a:r>
                        <a:rPr sz="1100"/>
                        <a:t>  
Б</a:t>
                      </a:r>
                    </a:p>
                  </a:txBody>
                  <a:tcPr marL="0" marR="0" marT="0" marB="0" horzOverflow="overflow">
                    <a:solidFill>
                      <a:srgbClr val="E8D3FA"/>
                    </a:solidFill>
                  </a:tcPr>
                </a:tc>
              </a:tr>
            </a:tbl>
          </a:graphicData>
        </a:graphic>
      </p:graphicFrame>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219" name="Прямоугольник"/>
          <p:cNvSpPr/>
          <p:nvPr/>
        </p:nvSpPr>
        <p:spPr>
          <a:xfrm>
            <a:off x="703" y="1198788"/>
            <a:ext cx="9142594" cy="5516360"/>
          </a:xfrm>
          <a:prstGeom prst="rect">
            <a:avLst/>
          </a:prstGeom>
          <a:solidFill>
            <a:srgbClr val="FFFFFF"/>
          </a:solidFill>
          <a:ln w="12700">
            <a:solidFill>
              <a:srgbClr val="5B9BD5"/>
            </a:solidFill>
            <a:miter/>
          </a:ln>
        </p:spPr>
        <p:txBody>
          <a:bodyPr lIns="45719" rIns="45719" anchor="ctr"/>
          <a:lstStyle/>
          <a:p>
            <a:endParaRPr/>
          </a:p>
        </p:txBody>
      </p:sp>
      <p:pic>
        <p:nvPicPr>
          <p:cNvPr id="220"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221" name="Прямоугольник"/>
          <p:cNvSpPr/>
          <p:nvPr/>
        </p:nvSpPr>
        <p:spPr>
          <a:xfrm>
            <a:off x="-5647" y="6715148"/>
            <a:ext cx="9155294" cy="156132"/>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22" name="Заголовок 1"/>
          <p:cNvSpPr txBox="1"/>
          <p:nvPr/>
        </p:nvSpPr>
        <p:spPr>
          <a:xfrm>
            <a:off x="1094388" y="209035"/>
            <a:ext cx="7188719"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Противопоказания к допуску к работам</a:t>
            </a:r>
          </a:p>
        </p:txBody>
      </p:sp>
      <p:sp>
        <p:nvSpPr>
          <p:cNvPr id="223" name="Прямоугольник"/>
          <p:cNvSpPr/>
          <p:nvPr/>
        </p:nvSpPr>
        <p:spPr>
          <a:xfrm>
            <a:off x="-8733" y="1232202"/>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24" name="Приказ Федеральной таможенной службы от 30.12.2013 № 2460 «Об утверждении Требований к состоянию здоровья граждан, поступающих на службу в таможенные органы по контракту, сотрудников таможенных органов и граждан, прошедших службу в таможенных органах Рос"/>
          <p:cNvSpPr txBox="1"/>
          <p:nvPr/>
        </p:nvSpPr>
        <p:spPr>
          <a:xfrm>
            <a:off x="1113246" y="504732"/>
            <a:ext cx="7817091" cy="5559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solidFill>
                  <a:srgbClr val="FFFFFF"/>
                </a:solidFill>
              </a:defRPr>
            </a:lvl1pPr>
          </a:lstStyle>
          <a:p>
            <a:r>
              <a:t>Приказ Федеральной таможенной службы от 30.12.2013 № 2460 «Об утверждении Требований к состоянию здоровья граждан, поступающих на службу в таможенные органы по контракту, сотрудников таможенных органов и граждан, прошедших службу в таможенных органах Российской Федерации». </a:t>
            </a:r>
          </a:p>
        </p:txBody>
      </p:sp>
      <p:sp>
        <p:nvSpPr>
          <p:cNvPr id="226" name="Приложение. Требования к состоянию здоровья граждан, поступающих на службу в таможенные органы по контракту, сотрудников таможенных органов и граждан, прошедших службу в таможенных органах Российской Федерации. Раздел первый «Общие положения»"/>
          <p:cNvSpPr txBox="1"/>
          <p:nvPr/>
        </p:nvSpPr>
        <p:spPr>
          <a:xfrm>
            <a:off x="298556" y="1265832"/>
            <a:ext cx="8444120" cy="5865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60000"/>
              </a:lnSpc>
              <a:defRPr sz="1400" b="1"/>
            </a:lvl1pPr>
          </a:lstStyle>
          <a:p>
            <a:r>
              <a:t>Приложение. Требования к состоянию здоровья граждан, поступающих на службу в таможенные органы по контракту, сотрудников таможенных органов и граждан, прошедших службу в таможенных органах Российской Федерации. Раздел первый «Общие положения»</a:t>
            </a:r>
          </a:p>
        </p:txBody>
      </p:sp>
      <p:sp>
        <p:nvSpPr>
          <p:cNvPr id="14" name="Эпилепсия – состояние, характеризующееся повторными (два или более) эпилептическими приступами, не спровоцированными какими-либо немедленно определяемыми причинами. Эпилептический приступ – клиническое проявление аномального или избыточного разряда нейро"/>
          <p:cNvSpPr txBox="1"/>
          <p:nvPr/>
        </p:nvSpPr>
        <p:spPr>
          <a:xfrm>
            <a:off x="0" y="2071678"/>
            <a:ext cx="9144032" cy="38087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just">
              <a:lnSpc>
                <a:spcPct val="115000"/>
              </a:lnSpc>
              <a:defRPr sz="700" b="1" spc="-21">
                <a:solidFill>
                  <a:srgbClr val="FFFFFF"/>
                </a:solidFill>
              </a:defRPr>
            </a:pPr>
            <a:r>
              <a:rPr sz="1050">
                <a:solidFill>
                  <a:schemeClr val="tx1"/>
                </a:solidFill>
              </a:rPr>
              <a:t>Эпилепсия – состояние, характеризующееся повторными (два или более) эпилептическими приступами, не спровоцированными какими-либо немедленно определяемыми причинами. Эпилептический приступ – клиническое проявление аномального или избыточного разряда нейронов мозга. Клиническая картина представлена внезапными и транзиторными патологическими феноменами (изменения сознания, двигательные, чувствительные, вегетативные, психические симптомы, отмеченные больным или наблюдателем).</a:t>
            </a:r>
          </a:p>
          <a:p>
            <a:pPr algn="just">
              <a:lnSpc>
                <a:spcPct val="115000"/>
              </a:lnSpc>
              <a:defRPr sz="700" b="1" spc="-21">
                <a:solidFill>
                  <a:srgbClr val="FFFFFF"/>
                </a:solidFill>
              </a:defRPr>
            </a:pPr>
            <a:r>
              <a:rPr sz="1050">
                <a:solidFill>
                  <a:srgbClr val="FF0000"/>
                </a:solidFill>
              </a:rPr>
              <a:t>К данной статье не относятся приступы, связанные с отменой алкоголя, развившиеся сразу после или в раннем периоде (до десяти недель) черепно-мозговой травмы, вызванные опухолью головного мозга, лекарственными препаратами или другими химическими агентами, возникшие при соматогенно обусловленных метаболических энцефалопатиях, энцефалопатиях, вызванных воздействием неблагоприятных физических факторов, фебрильные судороги.</a:t>
            </a:r>
          </a:p>
          <a:p>
            <a:pPr algn="just">
              <a:lnSpc>
                <a:spcPct val="115000"/>
              </a:lnSpc>
              <a:defRPr sz="700" b="1" spc="-21">
                <a:solidFill>
                  <a:srgbClr val="FFFFFF"/>
                </a:solidFill>
              </a:defRPr>
            </a:pPr>
            <a:r>
              <a:rPr sz="1050">
                <a:solidFill>
                  <a:srgbClr val="FF0000"/>
                </a:solidFill>
              </a:rPr>
              <a:t>Наличие приступа должно быть подтверждено врачебным наблюдением, также могут быть приняты во внимание другие медицинские документы, подтверждающие эпилептический приступ.</a:t>
            </a:r>
          </a:p>
          <a:p>
            <a:pPr algn="just">
              <a:lnSpc>
                <a:spcPct val="115000"/>
              </a:lnSpc>
              <a:defRPr sz="700" b="1" spc="-21">
                <a:solidFill>
                  <a:srgbClr val="FFFFFF"/>
                </a:solidFill>
              </a:defRPr>
            </a:pPr>
            <a:r>
              <a:rPr sz="1050">
                <a:solidFill>
                  <a:schemeClr val="tx1"/>
                </a:solidFill>
              </a:rPr>
              <a:t>В сомнительных случаях следует запрашивать данные по месту жительства, учебы, работы, службы. При этом подлинность подписей очевидцев эпилептических приступов должна быть нотариально удостоверена или письменно заверена начальником таможенного органа.</a:t>
            </a:r>
          </a:p>
          <a:p>
            <a:pPr algn="just">
              <a:lnSpc>
                <a:spcPct val="115000"/>
              </a:lnSpc>
              <a:defRPr sz="700" b="1" spc="-21">
                <a:solidFill>
                  <a:srgbClr val="FFFFFF"/>
                </a:solidFill>
              </a:defRPr>
            </a:pPr>
            <a:r>
              <a:rPr sz="1050">
                <a:solidFill>
                  <a:schemeClr val="tx1"/>
                </a:solidFill>
              </a:rPr>
              <a:t>Лица, перенесшие эпилептический статус, с подтвержденным стационарно диагнозом эпилепсии освидетельствуются по пункту «а» независимо от частоты эпилептических приступов.</a:t>
            </a:r>
          </a:p>
          <a:p>
            <a:pPr algn="just">
              <a:lnSpc>
                <a:spcPct val="115000"/>
              </a:lnSpc>
              <a:defRPr sz="700" b="1" spc="-21">
                <a:solidFill>
                  <a:srgbClr val="FFFFFF"/>
                </a:solidFill>
              </a:defRPr>
            </a:pPr>
            <a:r>
              <a:rPr sz="1050">
                <a:solidFill>
                  <a:srgbClr val="FF0000"/>
                </a:solidFill>
              </a:rPr>
              <a:t>В случаях, когда документами медицинской организации подтверждается установленный диагноз эпилепсии в прошлом, но за последние 5 лет эпилептические приступы не наблюдались, освидетельствование проводится по пункту «б» независимо от результатов электроэнцефалографии  при обследовании.</a:t>
            </a:r>
          </a:p>
          <a:p>
            <a:pPr algn="just">
              <a:lnSpc>
                <a:spcPct val="115000"/>
              </a:lnSpc>
              <a:defRPr sz="700" b="1" spc="-21">
                <a:solidFill>
                  <a:srgbClr val="FFFFFF"/>
                </a:solidFill>
              </a:defRPr>
            </a:pPr>
            <a:r>
              <a:rPr sz="1050">
                <a:solidFill>
                  <a:schemeClr val="tx1"/>
                </a:solidFill>
              </a:rPr>
              <a:t>При эпилепсии, проявляющейся только простыми парциальными эпилептическими приступами или эпилептическими приступами, развивающимися только во сне, освидетельствование проводится по пункту «б» вне зависимости от частоты приступов.</a:t>
            </a:r>
          </a:p>
          <a:p>
            <a:pPr algn="just">
              <a:lnSpc>
                <a:spcPct val="115000"/>
              </a:lnSpc>
              <a:defRPr sz="700" b="1" spc="-21">
                <a:solidFill>
                  <a:srgbClr val="FFFFFF"/>
                </a:solidFill>
              </a:defRPr>
            </a:pPr>
            <a:r>
              <a:rPr sz="1050">
                <a:solidFill>
                  <a:schemeClr val="tx1"/>
                </a:solidFill>
              </a:rPr>
              <a:t>При наличии эпилептиформной активности на ЭЭГ (пики, острые волны, все виды комплексов пик-волна, полиспайки, фотопароксизмальная реакция) без клинических проявлений освидетельствование проводится по пункту «в».</a:t>
            </a:r>
          </a:p>
          <a:p>
            <a:pPr algn="just">
              <a:lnSpc>
                <a:spcPct val="115000"/>
              </a:lnSpc>
              <a:defRPr sz="700" b="1" spc="-21">
                <a:solidFill>
                  <a:srgbClr val="FFFFFF"/>
                </a:solidFill>
              </a:defRPr>
            </a:pPr>
            <a:r>
              <a:rPr sz="1050">
                <a:solidFill>
                  <a:schemeClr val="tx1"/>
                </a:solidFill>
              </a:rPr>
              <a:t>Лица с эпилептическими приступами негодны к управлению транспортными средствами, к работе на высоте, у движущихся механизмов, огня и воды.</a:t>
            </a:r>
          </a:p>
        </p:txBody>
      </p:sp>
      <p:sp>
        <p:nvSpPr>
          <p:cNvPr id="15" name="Прямоугольник"/>
          <p:cNvSpPr/>
          <p:nvPr/>
        </p:nvSpPr>
        <p:spPr>
          <a:xfrm>
            <a:off x="-5647" y="6643710"/>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232" name="Прямоугольник"/>
          <p:cNvSpPr/>
          <p:nvPr/>
        </p:nvSpPr>
        <p:spPr>
          <a:xfrm>
            <a:off x="703" y="1021145"/>
            <a:ext cx="9142594" cy="4612798"/>
          </a:xfrm>
          <a:prstGeom prst="rect">
            <a:avLst/>
          </a:prstGeom>
          <a:solidFill>
            <a:srgbClr val="FFFFFF"/>
          </a:solidFill>
          <a:ln w="12700">
            <a:solidFill>
              <a:srgbClr val="5B9BD5"/>
            </a:solidFill>
            <a:miter/>
          </a:ln>
        </p:spPr>
        <p:txBody>
          <a:bodyPr lIns="45719" rIns="45719" anchor="ctr"/>
          <a:lstStyle/>
          <a:p>
            <a:endParaRPr/>
          </a:p>
        </p:txBody>
      </p:sp>
      <p:pic>
        <p:nvPicPr>
          <p:cNvPr id="233"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234" name="Прямоугольник"/>
          <p:cNvSpPr/>
          <p:nvPr/>
        </p:nvSpPr>
        <p:spPr>
          <a:xfrm>
            <a:off x="-5647" y="5554422"/>
            <a:ext cx="9155294" cy="1316858"/>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35" name="Заголовок 1"/>
          <p:cNvSpPr txBox="1"/>
          <p:nvPr/>
        </p:nvSpPr>
        <p:spPr>
          <a:xfrm>
            <a:off x="1111322" y="395301"/>
            <a:ext cx="7188718"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Работа охранником</a:t>
            </a:r>
          </a:p>
        </p:txBody>
      </p:sp>
      <p:sp>
        <p:nvSpPr>
          <p:cNvPr id="236" name="Прямоугольник"/>
          <p:cNvSpPr/>
          <p:nvPr/>
        </p:nvSpPr>
        <p:spPr>
          <a:xfrm>
            <a:off x="-8733" y="1071783"/>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37" name="Прямоугольник"/>
          <p:cNvSpPr/>
          <p:nvPr/>
        </p:nvSpPr>
        <p:spPr>
          <a:xfrm>
            <a:off x="-5647" y="5485440"/>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pic>
        <p:nvPicPr>
          <p:cNvPr id="238" name="701px-Coat_of_Arms_of_the_Russian_Federation_bw2.svg.png" descr="701px-Coat_of_Arms_of_the_Russian_Federation_bw2.svg.png"/>
          <p:cNvPicPr>
            <a:picLocks noChangeAspect="1"/>
          </p:cNvPicPr>
          <p:nvPr/>
        </p:nvPicPr>
        <p:blipFill>
          <a:blip r:embed="rId3" cstate="print">
            <a:alphaModFix amt="13638"/>
            <a:extLst/>
          </a:blip>
          <a:stretch>
            <a:fillRect/>
          </a:stretch>
        </p:blipFill>
        <p:spPr>
          <a:xfrm>
            <a:off x="4282268" y="5895427"/>
            <a:ext cx="579464" cy="634848"/>
          </a:xfrm>
          <a:prstGeom prst="rect">
            <a:avLst/>
          </a:prstGeom>
          <a:ln w="12700">
            <a:miter lim="400000"/>
          </a:ln>
        </p:spPr>
      </p:pic>
      <p:sp>
        <p:nvSpPr>
          <p:cNvPr id="239" name="В перечень медицинских противопоказаний к осуществлению работ с вредными и(или)опасными производственными факторами, а также работам, при выполнении которых проводятся обязательные предварительные и периодические медицинские осмотры, утв. Приказом МЗ РФ "/>
          <p:cNvSpPr txBox="1"/>
          <p:nvPr/>
        </p:nvSpPr>
        <p:spPr>
          <a:xfrm>
            <a:off x="300446" y="1250374"/>
            <a:ext cx="8520552" cy="55414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300"/>
            </a:pPr>
            <a:r>
              <a:rPr b="1"/>
              <a:t>В перечень медицинских </a:t>
            </a:r>
            <a:r>
              <a:rPr b="1" u="sng"/>
              <a:t>противопоказаний</a:t>
            </a:r>
            <a:r>
              <a:rPr b="1"/>
              <a:t> к осуществлению работ с вредными и(или)опасными производственными факторами</a:t>
            </a:r>
            <a:r>
              <a:t>, а также работам, при выполнении которых проводятся обязательные предварительные и периодические медицинские осмотры, </a:t>
            </a:r>
            <a:r>
              <a:rPr u="sng"/>
              <a:t>утв. Приказом МЗ РФ от 28.01.2021 № 29н</a:t>
            </a:r>
            <a:r>
              <a:t>, включены </a:t>
            </a:r>
            <a:r>
              <a:rPr u="sng">
                <a:solidFill>
                  <a:srgbClr val="B2140D"/>
                </a:solidFill>
              </a:rPr>
              <a:t>работы, при выполнении которых разрешено ношение оружия и его применение</a:t>
            </a:r>
            <a:r>
              <a:t> (в случаях, когда требования о прохождении медицинских осмотров (освидетельствований) не установлены ст.ст. 12 и 13 Федерального закона от 13.12.1996 № 150-ФЗ «Об оружии» и (или) профильным (специальным) законом).</a:t>
            </a:r>
          </a:p>
          <a:p>
            <a:pPr>
              <a:defRPr sz="1300"/>
            </a:pPr>
            <a:endParaRPr/>
          </a:p>
          <a:p>
            <a:pPr>
              <a:defRPr sz="1300"/>
            </a:pPr>
            <a:r>
              <a:rPr b="1"/>
              <a:t>В «Перечне заболеваний, препятствующих исполнению обязанностей частного охранника»</a:t>
            </a:r>
            <a:r>
              <a:t>, утвержденном </a:t>
            </a:r>
            <a:r>
              <a:rPr u="sng"/>
              <a:t>Постановлением Правительства РФ от 19.05.2007 года № 300</a:t>
            </a:r>
            <a:r>
              <a:t>, </a:t>
            </a:r>
            <a:r>
              <a:rPr b="1">
                <a:solidFill>
                  <a:srgbClr val="B2140D"/>
                </a:solidFill>
              </a:rPr>
              <a:t>эпилепсия не фигурирует</a:t>
            </a:r>
            <a:r>
              <a:t> - из смысла данной нормы вытекает, что эпилепсия не является заболеванием, препятствующим исполнению обязанностей частного охранника.</a:t>
            </a:r>
          </a:p>
          <a:p>
            <a:pPr>
              <a:defRPr sz="1300"/>
            </a:pPr>
            <a:endParaRPr/>
          </a:p>
          <a:p>
            <a:pPr>
              <a:defRPr sz="1300"/>
            </a:pPr>
            <a:r>
              <a:t>Кроме того, согласно п. 14 ст. 11.1 Закона РФ от 11.03.1992 № 2487-1 «О частной детективной и охранной деятельности в Российской Федерации» не вправе претендовать на приобретение правового статуса частного охранника только лица состоящие на учете в органах здравоохранения по поводу психического заболевания, алкоголизма или наркомании. </a:t>
            </a:r>
          </a:p>
          <a:p>
            <a:pPr>
              <a:defRPr sz="1300"/>
            </a:pPr>
            <a:endParaRPr/>
          </a:p>
          <a:p>
            <a:pPr>
              <a:defRPr sz="1300"/>
            </a:pPr>
            <a:r>
              <a:t>В соответствии с требованиями </a:t>
            </a:r>
            <a:r>
              <a:rPr i="1"/>
              <a:t>параграфа 262а Единого тарифно-квалификационного справочника работ и профессий (изм. внесены приказом МЗ и СР РФ от 17.04.2009 года №199)</a:t>
            </a:r>
            <a:r>
              <a:t> </a:t>
            </a:r>
            <a:r>
              <a:rPr b="1">
                <a:solidFill>
                  <a:srgbClr val="B2140D"/>
                </a:solidFill>
              </a:rPr>
              <a:t>гражданское и служебное оружие, разрешенное в частной охранной деятельности, используют охранники 5-го и 6-го квалификационных разрядов. </a:t>
            </a:r>
            <a:r>
              <a:t>Охранник 4-го квалификационного разряда не использует в своей деятельности гражданское и служебное оружие. </a:t>
            </a:r>
          </a:p>
          <a:p>
            <a:pPr>
              <a:defRPr sz="1300"/>
            </a:pPr>
            <a:endParaRPr/>
          </a:p>
          <a:p>
            <a:pPr>
              <a:defRPr sz="1300">
                <a:solidFill>
                  <a:srgbClr val="FFFFFF"/>
                </a:solidFill>
              </a:defRPr>
            </a:pPr>
            <a:endParaRPr/>
          </a:p>
          <a:p>
            <a:pPr>
              <a:defRPr sz="1300" b="1">
                <a:solidFill>
                  <a:srgbClr val="FFFFFF"/>
                </a:solidFill>
              </a:defRPr>
            </a:pPr>
            <a:endParaRPr/>
          </a:p>
          <a:p>
            <a:pPr>
              <a:defRPr sz="1300" b="1">
                <a:solidFill>
                  <a:srgbClr val="FFFFFF"/>
                </a:solidFill>
              </a:defRPr>
            </a:pPr>
            <a:r>
              <a:t>С учетом вышеизложенного, можно заключить, что </a:t>
            </a:r>
            <a:r>
              <a:rPr>
                <a:solidFill>
                  <a:srgbClr val="ED7D31"/>
                </a:solidFill>
              </a:rPr>
              <a:t>действующее законодательство НЕ ЗАПРЕЩАЕТ </a:t>
            </a:r>
            <a:r>
              <a:t>лицам с диагнозом эпилепсия исполнять обязанности частного охранника 4-го квалификационного разряда.        </a:t>
            </a:r>
          </a:p>
          <a:p>
            <a:pPr>
              <a:defRPr sz="1300"/>
            </a:pPr>
            <a:endParaRPr/>
          </a:p>
        </p:txBody>
      </p:sp>
      <p:pic>
        <p:nvPicPr>
          <p:cNvPr id="240" name="russia.png" descr="russia.png"/>
          <p:cNvPicPr>
            <a:picLocks noChangeAspect="1"/>
          </p:cNvPicPr>
          <p:nvPr/>
        </p:nvPicPr>
        <p:blipFill>
          <a:blip r:embed="rId4" cstate="print">
            <a:extLst/>
          </a:blip>
          <a:srcRect l="68809"/>
          <a:stretch>
            <a:fillRect/>
          </a:stretch>
        </p:blipFill>
        <p:spPr>
          <a:xfrm>
            <a:off x="-1481" y="2681592"/>
            <a:ext cx="180737" cy="579464"/>
          </a:xfrm>
          <a:prstGeom prst="rect">
            <a:avLst/>
          </a:prstGeom>
          <a:ln w="12700">
            <a:miter lim="400000"/>
          </a:ln>
        </p:spPr>
      </p:pic>
      <p:pic>
        <p:nvPicPr>
          <p:cNvPr id="241" name="russia.png" descr="russia.png"/>
          <p:cNvPicPr>
            <a:picLocks noChangeAspect="1"/>
          </p:cNvPicPr>
          <p:nvPr/>
        </p:nvPicPr>
        <p:blipFill>
          <a:blip r:embed="rId4" cstate="print">
            <a:extLst/>
          </a:blip>
          <a:srcRect l="68809"/>
          <a:stretch>
            <a:fillRect/>
          </a:stretch>
        </p:blipFill>
        <p:spPr>
          <a:xfrm>
            <a:off x="-1481" y="1445459"/>
            <a:ext cx="180737" cy="57946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Прямоугольник"/>
          <p:cNvSpPr/>
          <p:nvPr/>
        </p:nvSpPr>
        <p:spPr>
          <a:xfrm>
            <a:off x="283838" y="3879541"/>
            <a:ext cx="8576324" cy="1256484"/>
          </a:xfrm>
          <a:prstGeom prst="rect">
            <a:avLst/>
          </a:prstGeom>
          <a:solidFill>
            <a:schemeClr val="accent2">
              <a:alpha val="34263"/>
            </a:schemeClr>
          </a:solidFill>
          <a:ln w="38100">
            <a:solidFill>
              <a:schemeClr val="accent2">
                <a:satOff val="-4966"/>
                <a:lumOff val="-10549"/>
              </a:schemeClr>
            </a:solidFill>
            <a:miter lim="400000"/>
          </a:ln>
        </p:spPr>
        <p:txBody>
          <a:bodyPr lIns="45718" tIns="45718" rIns="45718" bIns="45718" anchor="ctr"/>
          <a:lstStyle/>
          <a:p>
            <a:endParaRPr/>
          </a:p>
        </p:txBody>
      </p:sp>
      <p:grpSp>
        <p:nvGrpSpPr>
          <p:cNvPr id="246" name="Наличие документально подтвержденной эпилепсии  является медицинским противопоказанием  к управлению транспортным средством."/>
          <p:cNvGrpSpPr/>
          <p:nvPr/>
        </p:nvGrpSpPr>
        <p:grpSpPr>
          <a:xfrm>
            <a:off x="-21550" y="5373630"/>
            <a:ext cx="9187100" cy="1495080"/>
            <a:chOff x="0" y="0"/>
            <a:chExt cx="9187098" cy="1495078"/>
          </a:xfrm>
        </p:grpSpPr>
        <p:sp>
          <p:nvSpPr>
            <p:cNvPr id="244" name="Прямоугольник"/>
            <p:cNvSpPr/>
            <p:nvPr/>
          </p:nvSpPr>
          <p:spPr>
            <a:xfrm>
              <a:off x="0" y="0"/>
              <a:ext cx="9187100" cy="1495079"/>
            </a:xfrm>
            <a:prstGeom prst="rect">
              <a:avLst/>
            </a:prstGeom>
            <a:solidFill>
              <a:schemeClr val="accent2">
                <a:satOff val="-4966"/>
                <a:lumOff val="-10549"/>
              </a:schemeClr>
            </a:solidFill>
            <a:ln w="12700" cap="flat">
              <a:noFill/>
              <a:miter lim="400000"/>
            </a:ln>
            <a:effectLst/>
          </p:spPr>
          <p:txBody>
            <a:bodyPr wrap="square" lIns="45718" tIns="45718" rIns="45718" bIns="45718" numCol="1" anchor="ctr">
              <a:noAutofit/>
            </a:bodyPr>
            <a:lstStyle/>
            <a:p>
              <a:pPr algn="ctr" defTabSz="457200">
                <a:lnSpc>
                  <a:spcPct val="80000"/>
                </a:lnSpc>
                <a:spcBef>
                  <a:spcPts val="1200"/>
                </a:spcBef>
                <a:defRPr b="1" spc="-18">
                  <a:solidFill>
                    <a:srgbClr val="FFFFFF"/>
                  </a:solidFill>
                </a:defRPr>
              </a:pPr>
              <a:endParaRPr/>
            </a:p>
          </p:txBody>
        </p:sp>
        <p:sp>
          <p:nvSpPr>
            <p:cNvPr id="245" name="Наличие документально подтвержденной эпилепсии  является медицинским противопоказанием  к управлению транспортным средством."/>
            <p:cNvSpPr txBox="1"/>
            <p:nvPr/>
          </p:nvSpPr>
          <p:spPr>
            <a:xfrm>
              <a:off x="0" y="337226"/>
              <a:ext cx="9187100" cy="82062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p>
              <a:pPr algn="ctr" defTabSz="457200">
                <a:lnSpc>
                  <a:spcPct val="80000"/>
                </a:lnSpc>
                <a:spcBef>
                  <a:spcPts val="1200"/>
                </a:spcBef>
                <a:defRPr b="1" spc="-18">
                  <a:solidFill>
                    <a:srgbClr val="FFFFFF"/>
                  </a:solidFill>
                </a:defRPr>
              </a:pPr>
              <a:r>
                <a:t>Наличие документально подтвержденной эпилепсии </a:t>
              </a:r>
              <a:br/>
              <a:r>
                <a:t>является медицинским противопоказанием </a:t>
              </a:r>
              <a:br/>
              <a:r>
                <a:t>к управлению транспортным средством. </a:t>
              </a:r>
            </a:p>
          </p:txBody>
        </p:sp>
      </p:grpSp>
      <p:sp>
        <p:nvSpPr>
          <p:cNvPr id="247" name="Согласно пункту 1 статьи 23.1 Федерального закона РФ «О безопасности дорожного движения» от 10 декабря 1995 года № 196-ФЗ: медицинскими противопоказаниями к управлению транспортным средством являются заболевания (состояния), наличие которых препятствует "/>
          <p:cNvSpPr txBox="1"/>
          <p:nvPr/>
        </p:nvSpPr>
        <p:spPr>
          <a:xfrm>
            <a:off x="301571" y="1514219"/>
            <a:ext cx="8540858" cy="33836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400" spc="-14"/>
            </a:pPr>
            <a:r>
              <a:rPr dirty="0" err="1"/>
              <a:t>Согласно</a:t>
            </a:r>
            <a:r>
              <a:rPr dirty="0"/>
              <a:t> </a:t>
            </a:r>
            <a:r>
              <a:rPr dirty="0" err="1"/>
              <a:t>пункту</a:t>
            </a:r>
            <a:r>
              <a:rPr dirty="0"/>
              <a:t> </a:t>
            </a:r>
            <a:r>
              <a:rPr b="1" dirty="0"/>
              <a:t>1 </a:t>
            </a:r>
            <a:r>
              <a:rPr b="1" dirty="0" err="1"/>
              <a:t>статьи</a:t>
            </a:r>
            <a:r>
              <a:rPr b="1" dirty="0"/>
              <a:t> 23.1 </a:t>
            </a:r>
            <a:r>
              <a:rPr b="1" dirty="0" err="1"/>
              <a:t>Федерального</a:t>
            </a:r>
            <a:r>
              <a:rPr b="1" dirty="0"/>
              <a:t> </a:t>
            </a:r>
            <a:r>
              <a:rPr b="1" dirty="0" err="1"/>
              <a:t>закона</a:t>
            </a:r>
            <a:r>
              <a:rPr b="1" dirty="0"/>
              <a:t> РФ «О </a:t>
            </a:r>
            <a:r>
              <a:rPr b="1" dirty="0" err="1"/>
              <a:t>безопасности</a:t>
            </a:r>
            <a:r>
              <a:rPr b="1" dirty="0"/>
              <a:t> </a:t>
            </a:r>
            <a:r>
              <a:rPr b="1" dirty="0" err="1"/>
              <a:t>дорожного</a:t>
            </a:r>
            <a:r>
              <a:rPr b="1" dirty="0"/>
              <a:t> </a:t>
            </a:r>
            <a:r>
              <a:rPr b="1" dirty="0" err="1"/>
              <a:t>движения</a:t>
            </a:r>
            <a:r>
              <a:rPr b="1" dirty="0"/>
              <a:t>» </a:t>
            </a:r>
            <a:r>
              <a:rPr b="1" dirty="0" err="1"/>
              <a:t>от</a:t>
            </a:r>
            <a:r>
              <a:rPr b="1" dirty="0"/>
              <a:t> 10 </a:t>
            </a:r>
            <a:r>
              <a:rPr b="1" dirty="0" err="1"/>
              <a:t>декабря</a:t>
            </a:r>
            <a:r>
              <a:rPr b="1" dirty="0"/>
              <a:t> 1995 </a:t>
            </a:r>
            <a:r>
              <a:rPr b="1" dirty="0" err="1"/>
              <a:t>года</a:t>
            </a:r>
            <a:r>
              <a:rPr b="1" dirty="0"/>
              <a:t> № 196-ФЗ</a:t>
            </a:r>
            <a:r>
              <a:rPr dirty="0"/>
              <a:t>: </a:t>
            </a:r>
            <a:r>
              <a:rPr dirty="0" err="1"/>
              <a:t>медицинскими</a:t>
            </a:r>
            <a:r>
              <a:rPr dirty="0"/>
              <a:t> </a:t>
            </a:r>
            <a:r>
              <a:rPr dirty="0" err="1"/>
              <a:t>противопоказаниями</a:t>
            </a:r>
            <a:r>
              <a:rPr dirty="0"/>
              <a:t> к </a:t>
            </a:r>
            <a:r>
              <a:rPr dirty="0" err="1"/>
              <a:t>управлению</a:t>
            </a:r>
            <a:r>
              <a:rPr dirty="0"/>
              <a:t> </a:t>
            </a:r>
            <a:r>
              <a:rPr dirty="0" err="1"/>
              <a:t>транспортным</a:t>
            </a:r>
            <a:r>
              <a:rPr dirty="0"/>
              <a:t> </a:t>
            </a:r>
            <a:r>
              <a:rPr dirty="0" err="1"/>
              <a:t>средством</a:t>
            </a:r>
            <a:r>
              <a:rPr dirty="0"/>
              <a:t> </a:t>
            </a:r>
            <a:r>
              <a:rPr dirty="0" err="1"/>
              <a:t>являются</a:t>
            </a:r>
            <a:r>
              <a:rPr dirty="0"/>
              <a:t> </a:t>
            </a:r>
            <a:r>
              <a:rPr dirty="0" err="1"/>
              <a:t>заболевания</a:t>
            </a:r>
            <a:r>
              <a:rPr dirty="0"/>
              <a:t> (</a:t>
            </a:r>
            <a:r>
              <a:rPr dirty="0" err="1"/>
              <a:t>состояния</a:t>
            </a:r>
            <a:r>
              <a:rPr dirty="0"/>
              <a:t>), </a:t>
            </a:r>
            <a:r>
              <a:rPr dirty="0" err="1"/>
              <a:t>наличие</a:t>
            </a:r>
            <a:r>
              <a:rPr dirty="0"/>
              <a:t> </a:t>
            </a:r>
            <a:r>
              <a:rPr dirty="0" err="1"/>
              <a:t>которых</a:t>
            </a:r>
            <a:r>
              <a:rPr dirty="0"/>
              <a:t> </a:t>
            </a:r>
            <a:r>
              <a:rPr dirty="0" err="1"/>
              <a:t>препятствует</a:t>
            </a:r>
            <a:r>
              <a:rPr dirty="0"/>
              <a:t> </a:t>
            </a:r>
            <a:r>
              <a:rPr dirty="0" err="1"/>
              <a:t>возможности</a:t>
            </a:r>
            <a:r>
              <a:rPr dirty="0"/>
              <a:t> </a:t>
            </a:r>
            <a:r>
              <a:rPr dirty="0" err="1"/>
              <a:t>управления</a:t>
            </a:r>
            <a:r>
              <a:rPr dirty="0"/>
              <a:t> </a:t>
            </a:r>
            <a:r>
              <a:rPr dirty="0" err="1"/>
              <a:t>транспортным</a:t>
            </a:r>
            <a:r>
              <a:rPr dirty="0"/>
              <a:t> </a:t>
            </a:r>
            <a:r>
              <a:rPr dirty="0" err="1"/>
              <a:t>средством</a:t>
            </a:r>
            <a:r>
              <a:rPr dirty="0"/>
              <a:t>. </a:t>
            </a:r>
          </a:p>
          <a:p>
            <a:pPr defTabSz="457200">
              <a:spcBef>
                <a:spcPts val="1200"/>
              </a:spcBef>
              <a:defRPr sz="1400" spc="-14"/>
            </a:pPr>
            <a:r>
              <a:rPr dirty="0"/>
              <a:t>В </a:t>
            </a:r>
            <a:r>
              <a:rPr dirty="0" err="1"/>
              <a:t>соответствии</a:t>
            </a:r>
            <a:r>
              <a:rPr dirty="0"/>
              <a:t> с </a:t>
            </a:r>
            <a:r>
              <a:rPr b="1" dirty="0" err="1"/>
              <a:t>пунктом</a:t>
            </a:r>
            <a:r>
              <a:rPr b="1" dirty="0"/>
              <a:t> 4 </a:t>
            </a:r>
            <a:r>
              <a:rPr b="1" dirty="0" err="1"/>
              <a:t>статьи</a:t>
            </a:r>
            <a:r>
              <a:rPr b="1" dirty="0"/>
              <a:t> 23.1 </a:t>
            </a:r>
            <a:r>
              <a:rPr b="1" dirty="0" err="1"/>
              <a:t>Федерального</a:t>
            </a:r>
            <a:r>
              <a:rPr b="1" dirty="0"/>
              <a:t> </a:t>
            </a:r>
            <a:r>
              <a:rPr b="1" dirty="0" err="1"/>
              <a:t>закона</a:t>
            </a:r>
            <a:r>
              <a:rPr b="1" dirty="0"/>
              <a:t> «О </a:t>
            </a:r>
            <a:r>
              <a:rPr b="1" dirty="0" err="1"/>
              <a:t>безопасности</a:t>
            </a:r>
            <a:r>
              <a:rPr b="1" dirty="0"/>
              <a:t> </a:t>
            </a:r>
            <a:r>
              <a:rPr b="1" dirty="0" err="1"/>
              <a:t>дорожного</a:t>
            </a:r>
            <a:r>
              <a:rPr b="1" dirty="0"/>
              <a:t> </a:t>
            </a:r>
            <a:r>
              <a:rPr b="1" dirty="0" err="1"/>
              <a:t>движения</a:t>
            </a:r>
            <a:r>
              <a:rPr b="1" dirty="0"/>
              <a:t>» </a:t>
            </a:r>
            <a:r>
              <a:rPr u="sng" dirty="0" err="1"/>
              <a:t>Перечень</a:t>
            </a:r>
            <a:r>
              <a:rPr u="sng" dirty="0"/>
              <a:t> </a:t>
            </a:r>
            <a:r>
              <a:rPr u="sng" dirty="0" err="1"/>
              <a:t>медицинских</a:t>
            </a:r>
            <a:r>
              <a:rPr u="sng" dirty="0"/>
              <a:t> </a:t>
            </a:r>
            <a:r>
              <a:rPr u="sng" dirty="0" err="1"/>
              <a:t>противопоказаний</a:t>
            </a:r>
            <a:r>
              <a:rPr dirty="0"/>
              <a:t> к </a:t>
            </a:r>
            <a:r>
              <a:rPr dirty="0" err="1"/>
              <a:t>управлению</a:t>
            </a:r>
            <a:r>
              <a:rPr dirty="0"/>
              <a:t> </a:t>
            </a:r>
            <a:r>
              <a:rPr dirty="0" err="1"/>
              <a:t>транспортными</a:t>
            </a:r>
            <a:r>
              <a:rPr dirty="0"/>
              <a:t> </a:t>
            </a:r>
            <a:r>
              <a:rPr dirty="0" err="1"/>
              <a:t>средствами</a:t>
            </a:r>
            <a:r>
              <a:rPr dirty="0"/>
              <a:t> </a:t>
            </a:r>
            <a:r>
              <a:rPr u="sng" dirty="0" err="1"/>
              <a:t>устанавливается</a:t>
            </a:r>
            <a:r>
              <a:rPr u="sng" dirty="0"/>
              <a:t> </a:t>
            </a:r>
            <a:r>
              <a:rPr u="sng" dirty="0" err="1"/>
              <a:t>Правительством</a:t>
            </a:r>
            <a:r>
              <a:rPr u="sng" dirty="0"/>
              <a:t> </a:t>
            </a:r>
            <a:r>
              <a:rPr u="sng" dirty="0" err="1"/>
              <a:t>Российской</a:t>
            </a:r>
            <a:r>
              <a:rPr u="sng" dirty="0"/>
              <a:t> </a:t>
            </a:r>
            <a:r>
              <a:rPr u="sng" dirty="0" err="1"/>
              <a:t>Федерации</a:t>
            </a:r>
            <a:r>
              <a:rPr dirty="0"/>
              <a:t>.</a:t>
            </a:r>
          </a:p>
          <a:p>
            <a:pPr defTabSz="457200">
              <a:spcBef>
                <a:spcPts val="1200"/>
              </a:spcBef>
              <a:defRPr sz="1400" spc="-14"/>
            </a:pPr>
            <a:r>
              <a:rPr dirty="0"/>
              <a:t>В </a:t>
            </a:r>
            <a:r>
              <a:rPr b="1" dirty="0"/>
              <a:t>«</a:t>
            </a:r>
            <a:r>
              <a:rPr b="1" dirty="0" err="1"/>
              <a:t>Перечне</a:t>
            </a:r>
            <a:r>
              <a:rPr b="1" dirty="0"/>
              <a:t> </a:t>
            </a:r>
            <a:r>
              <a:rPr b="1" dirty="0" err="1"/>
              <a:t>медицинских</a:t>
            </a:r>
            <a:r>
              <a:rPr b="1" dirty="0"/>
              <a:t> </a:t>
            </a:r>
            <a:r>
              <a:rPr b="1" dirty="0" err="1"/>
              <a:t>противопоказаний</a:t>
            </a:r>
            <a:r>
              <a:rPr b="1" dirty="0"/>
              <a:t> к </a:t>
            </a:r>
            <a:r>
              <a:rPr b="1" dirty="0" err="1"/>
              <a:t>управлению</a:t>
            </a:r>
            <a:r>
              <a:rPr b="1" dirty="0"/>
              <a:t> </a:t>
            </a:r>
            <a:r>
              <a:rPr b="1" dirty="0" err="1"/>
              <a:t>транспортными</a:t>
            </a:r>
            <a:r>
              <a:rPr b="1" dirty="0"/>
              <a:t> </a:t>
            </a:r>
            <a:r>
              <a:rPr b="1" dirty="0" err="1"/>
              <a:t>средствами</a:t>
            </a:r>
            <a:r>
              <a:rPr b="1" dirty="0"/>
              <a:t>»</a:t>
            </a:r>
            <a:r>
              <a:rPr dirty="0"/>
              <a:t>, </a:t>
            </a:r>
            <a:r>
              <a:rPr dirty="0" err="1"/>
              <a:t>утвержденном</a:t>
            </a:r>
            <a:r>
              <a:rPr dirty="0"/>
              <a:t> </a:t>
            </a:r>
            <a:r>
              <a:rPr dirty="0" err="1"/>
              <a:t>Постановлением</a:t>
            </a:r>
            <a:r>
              <a:rPr dirty="0"/>
              <a:t> </a:t>
            </a:r>
            <a:r>
              <a:rPr dirty="0" err="1"/>
              <a:t>Правительства</a:t>
            </a:r>
            <a:r>
              <a:rPr dirty="0"/>
              <a:t> РФ </a:t>
            </a:r>
            <a:r>
              <a:rPr b="1" dirty="0" err="1"/>
              <a:t>от</a:t>
            </a:r>
            <a:r>
              <a:rPr b="1" dirty="0"/>
              <a:t> </a:t>
            </a:r>
            <a:r>
              <a:rPr lang="ru-RU" b="1" dirty="0" smtClean="0"/>
              <a:t>12</a:t>
            </a:r>
            <a:r>
              <a:rPr b="1" dirty="0" smtClean="0"/>
              <a:t> </a:t>
            </a:r>
            <a:r>
              <a:rPr lang="ru-RU" b="1" dirty="0" smtClean="0"/>
              <a:t>апреля</a:t>
            </a:r>
            <a:r>
              <a:rPr b="1" dirty="0" smtClean="0"/>
              <a:t> 20</a:t>
            </a:r>
            <a:r>
              <a:rPr lang="ru-RU" b="1" dirty="0" smtClean="0"/>
              <a:t>25</a:t>
            </a:r>
            <a:r>
              <a:rPr b="1" dirty="0" smtClean="0"/>
              <a:t> </a:t>
            </a:r>
            <a:r>
              <a:rPr b="1" dirty="0" err="1"/>
              <a:t>года</a:t>
            </a:r>
            <a:r>
              <a:rPr b="1" dirty="0"/>
              <a:t> № </a:t>
            </a:r>
            <a:r>
              <a:rPr lang="ru-RU" b="1" dirty="0" smtClean="0"/>
              <a:t>892-р</a:t>
            </a:r>
            <a:r>
              <a:rPr dirty="0" smtClean="0"/>
              <a:t>, </a:t>
            </a:r>
            <a:r>
              <a:rPr dirty="0" err="1"/>
              <a:t>указано</a:t>
            </a:r>
            <a:r>
              <a:rPr dirty="0"/>
              <a:t>, </a:t>
            </a:r>
            <a:r>
              <a:rPr dirty="0" err="1"/>
              <a:t>что</a:t>
            </a:r>
            <a:r>
              <a:rPr dirty="0"/>
              <a:t> </a:t>
            </a:r>
            <a:r>
              <a:rPr b="1" u="sng" dirty="0" err="1">
                <a:solidFill>
                  <a:schemeClr val="accent2"/>
                </a:solidFill>
              </a:rPr>
              <a:t>эпилепсия</a:t>
            </a:r>
            <a:r>
              <a:rPr b="1" u="sng" dirty="0">
                <a:solidFill>
                  <a:schemeClr val="accent2"/>
                </a:solidFill>
              </a:rPr>
              <a:t> G40 - </a:t>
            </a:r>
            <a:r>
              <a:rPr b="1" u="sng" dirty="0" err="1">
                <a:solidFill>
                  <a:schemeClr val="accent2"/>
                </a:solidFill>
              </a:rPr>
              <a:t>болезнь</a:t>
            </a:r>
            <a:r>
              <a:rPr b="1" u="sng" dirty="0">
                <a:solidFill>
                  <a:schemeClr val="accent2"/>
                </a:solidFill>
              </a:rPr>
              <a:t> </a:t>
            </a:r>
            <a:r>
              <a:rPr b="1" u="sng" dirty="0" err="1">
                <a:solidFill>
                  <a:schemeClr val="accent2"/>
                </a:solidFill>
              </a:rPr>
              <a:t>нервной</a:t>
            </a:r>
            <a:r>
              <a:rPr b="1" u="sng" dirty="0">
                <a:solidFill>
                  <a:schemeClr val="accent2"/>
                </a:solidFill>
              </a:rPr>
              <a:t> </a:t>
            </a:r>
            <a:r>
              <a:rPr b="1" u="sng" dirty="0" err="1">
                <a:solidFill>
                  <a:schemeClr val="accent2"/>
                </a:solidFill>
              </a:rPr>
              <a:t>системы</a:t>
            </a:r>
            <a:r>
              <a:rPr b="1" u="sng" dirty="0">
                <a:solidFill>
                  <a:schemeClr val="accent2"/>
                </a:solidFill>
              </a:rPr>
              <a:t>, </a:t>
            </a:r>
            <a:r>
              <a:rPr b="1" u="sng" dirty="0" err="1">
                <a:solidFill>
                  <a:schemeClr val="accent2"/>
                </a:solidFill>
              </a:rPr>
              <a:t>являющаяся</a:t>
            </a:r>
            <a:r>
              <a:rPr b="1" u="sng" dirty="0">
                <a:solidFill>
                  <a:schemeClr val="accent2"/>
                </a:solidFill>
              </a:rPr>
              <a:t> </a:t>
            </a:r>
            <a:r>
              <a:rPr b="1" u="sng" dirty="0" err="1">
                <a:solidFill>
                  <a:schemeClr val="accent2"/>
                </a:solidFill>
              </a:rPr>
              <a:t>противопоказанием</a:t>
            </a:r>
            <a:r>
              <a:rPr b="1" u="sng" dirty="0">
                <a:solidFill>
                  <a:schemeClr val="accent2"/>
                </a:solidFill>
              </a:rPr>
              <a:t> к </a:t>
            </a:r>
            <a:r>
              <a:rPr b="1" u="sng" dirty="0" err="1">
                <a:solidFill>
                  <a:schemeClr val="accent2"/>
                </a:solidFill>
              </a:rPr>
              <a:t>управлению</a:t>
            </a:r>
            <a:r>
              <a:rPr b="1" u="sng" dirty="0">
                <a:solidFill>
                  <a:schemeClr val="accent2"/>
                </a:solidFill>
              </a:rPr>
              <a:t> </a:t>
            </a:r>
            <a:r>
              <a:rPr b="1" u="sng" dirty="0" err="1">
                <a:solidFill>
                  <a:schemeClr val="accent2"/>
                </a:solidFill>
              </a:rPr>
              <a:t>транспортным</a:t>
            </a:r>
            <a:r>
              <a:rPr b="1" u="sng" dirty="0">
                <a:solidFill>
                  <a:schemeClr val="accent2"/>
                </a:solidFill>
              </a:rPr>
              <a:t> </a:t>
            </a:r>
            <a:r>
              <a:rPr b="1" u="sng" dirty="0" err="1">
                <a:solidFill>
                  <a:schemeClr val="accent2"/>
                </a:solidFill>
              </a:rPr>
              <a:t>средством</a:t>
            </a:r>
            <a:r>
              <a:rPr b="1" u="sng" dirty="0">
                <a:solidFill>
                  <a:schemeClr val="accent2"/>
                </a:solidFill>
              </a:rPr>
              <a:t>. </a:t>
            </a:r>
          </a:p>
          <a:p>
            <a:pPr algn="ctr" defTabSz="457200">
              <a:spcBef>
                <a:spcPts val="1200"/>
              </a:spcBef>
              <a:defRPr sz="1400" b="1" spc="-14"/>
            </a:pPr>
            <a:r>
              <a:rPr dirty="0"/>
              <a:t>!!!  ВАЖНО  !!!  </a:t>
            </a:r>
          </a:p>
          <a:p>
            <a:pPr algn="ctr" defTabSz="457200">
              <a:lnSpc>
                <a:spcPct val="80000"/>
              </a:lnSpc>
              <a:spcBef>
                <a:spcPts val="1200"/>
              </a:spcBef>
              <a:defRPr sz="1400" b="1" spc="-14">
                <a:solidFill>
                  <a:schemeClr val="accent2">
                    <a:satOff val="-4966"/>
                    <a:lumOff val="-10549"/>
                  </a:schemeClr>
                </a:solidFill>
              </a:defRPr>
            </a:pPr>
            <a:r>
              <a:rPr dirty="0" err="1"/>
              <a:t>Данный</a:t>
            </a:r>
            <a:r>
              <a:rPr dirty="0"/>
              <a:t> </a:t>
            </a:r>
            <a:r>
              <a:rPr dirty="0" err="1"/>
              <a:t>Перечень</a:t>
            </a:r>
            <a:r>
              <a:rPr dirty="0"/>
              <a:t> </a:t>
            </a:r>
            <a:r>
              <a:rPr dirty="0" err="1"/>
              <a:t>не</a:t>
            </a:r>
            <a:r>
              <a:rPr dirty="0"/>
              <a:t> </a:t>
            </a:r>
            <a:r>
              <a:rPr dirty="0" err="1"/>
              <a:t>содержит</a:t>
            </a:r>
            <a:r>
              <a:rPr dirty="0"/>
              <a:t> </a:t>
            </a:r>
            <a:r>
              <a:rPr dirty="0" err="1"/>
              <a:t>указаний</a:t>
            </a:r>
            <a:r>
              <a:rPr dirty="0"/>
              <a:t> </a:t>
            </a:r>
            <a:r>
              <a:rPr dirty="0" err="1"/>
              <a:t>на</a:t>
            </a:r>
            <a:r>
              <a:rPr dirty="0"/>
              <a:t> </a:t>
            </a:r>
            <a:r>
              <a:rPr dirty="0" err="1"/>
              <a:t>то</a:t>
            </a:r>
            <a:r>
              <a:rPr dirty="0"/>
              <a:t>, </a:t>
            </a:r>
            <a:r>
              <a:rPr dirty="0" err="1"/>
              <a:t>что</a:t>
            </a:r>
            <a:r>
              <a:rPr dirty="0"/>
              <a:t> </a:t>
            </a:r>
            <a:r>
              <a:rPr dirty="0" err="1"/>
              <a:t>эпилепсия</a:t>
            </a:r>
            <a:r>
              <a:rPr dirty="0"/>
              <a:t> </a:t>
            </a:r>
            <a:r>
              <a:rPr dirty="0" err="1"/>
              <a:t>перестает</a:t>
            </a:r>
            <a:r>
              <a:rPr dirty="0"/>
              <a:t> </a:t>
            </a:r>
            <a:r>
              <a:rPr dirty="0" err="1"/>
              <a:t>быть</a:t>
            </a:r>
            <a:r>
              <a:rPr dirty="0"/>
              <a:t> </a:t>
            </a:r>
            <a:r>
              <a:rPr dirty="0" err="1"/>
              <a:t>медицинским</a:t>
            </a:r>
            <a:r>
              <a:rPr dirty="0"/>
              <a:t> </a:t>
            </a:r>
            <a:r>
              <a:rPr dirty="0" err="1"/>
              <a:t>противопоказанием</a:t>
            </a:r>
            <a:r>
              <a:rPr dirty="0"/>
              <a:t> к </a:t>
            </a:r>
            <a:r>
              <a:rPr dirty="0" err="1"/>
              <a:t>управлению</a:t>
            </a:r>
            <a:r>
              <a:rPr dirty="0"/>
              <a:t> </a:t>
            </a:r>
            <a:r>
              <a:rPr dirty="0" err="1"/>
              <a:t>транспортным</a:t>
            </a:r>
            <a:r>
              <a:rPr dirty="0"/>
              <a:t> </a:t>
            </a:r>
            <a:r>
              <a:rPr dirty="0" err="1"/>
              <a:t>средством</a:t>
            </a:r>
            <a:r>
              <a:rPr dirty="0"/>
              <a:t> </a:t>
            </a:r>
            <a:r>
              <a:rPr dirty="0" err="1"/>
              <a:t>после</a:t>
            </a:r>
            <a:r>
              <a:rPr dirty="0"/>
              <a:t> </a:t>
            </a:r>
            <a:r>
              <a:rPr dirty="0" err="1"/>
              <a:t>прекращения</a:t>
            </a:r>
            <a:r>
              <a:rPr dirty="0"/>
              <a:t> </a:t>
            </a:r>
            <a:r>
              <a:rPr dirty="0" err="1"/>
              <a:t>диспансерного</a:t>
            </a:r>
            <a:r>
              <a:rPr dirty="0"/>
              <a:t> </a:t>
            </a:r>
            <a:r>
              <a:rPr dirty="0" err="1"/>
              <a:t>наблюдения</a:t>
            </a:r>
            <a:r>
              <a:rPr dirty="0"/>
              <a:t> в </a:t>
            </a:r>
            <a:r>
              <a:rPr dirty="0" err="1"/>
              <a:t>связи</a:t>
            </a:r>
            <a:r>
              <a:rPr dirty="0"/>
              <a:t> </a:t>
            </a:r>
            <a:r>
              <a:rPr dirty="0" err="1"/>
              <a:t>со</a:t>
            </a:r>
            <a:r>
              <a:rPr dirty="0"/>
              <a:t> </a:t>
            </a:r>
            <a:r>
              <a:rPr dirty="0" err="1"/>
              <a:t>стойкой</a:t>
            </a:r>
            <a:r>
              <a:rPr dirty="0"/>
              <a:t> </a:t>
            </a:r>
            <a:r>
              <a:rPr dirty="0" err="1"/>
              <a:t>ремиссией</a:t>
            </a:r>
            <a:r>
              <a:rPr dirty="0"/>
              <a:t> (</a:t>
            </a:r>
            <a:r>
              <a:rPr dirty="0" err="1"/>
              <a:t>выздоровлением</a:t>
            </a:r>
            <a:r>
              <a:rPr dirty="0"/>
              <a:t>).</a:t>
            </a:r>
          </a:p>
        </p:txBody>
      </p:sp>
      <p:sp>
        <p:nvSpPr>
          <p:cNvPr id="248"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249"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250" name="Заголовок 1"/>
          <p:cNvSpPr txBox="1"/>
          <p:nvPr/>
        </p:nvSpPr>
        <p:spPr>
          <a:xfrm>
            <a:off x="1245991" y="357302"/>
            <a:ext cx="7382003" cy="3260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defTabSz="850391">
              <a:spcBef>
                <a:spcPts val="300"/>
              </a:spcBef>
              <a:defRPr sz="1400" b="1" cap="all">
                <a:solidFill>
                  <a:srgbClr val="FFFFFF"/>
                </a:solidFill>
                <a:latin typeface="AvantGardeGothicC"/>
                <a:ea typeface="AvantGardeGothicC"/>
                <a:cs typeface="AvantGardeGothicC"/>
                <a:sym typeface="AvantGardeGothicC"/>
              </a:defRPr>
            </a:lvl1pPr>
          </a:lstStyle>
          <a:p>
            <a:r>
              <a:t>УПРАВЛЕНИЕ ТРАНСПОРТНЫМИ СРЕДСТВАМИ.</a:t>
            </a:r>
          </a:p>
        </p:txBody>
      </p:sp>
      <p:sp>
        <p:nvSpPr>
          <p:cNvPr id="251" name="Фигура"/>
          <p:cNvSpPr/>
          <p:nvPr/>
        </p:nvSpPr>
        <p:spPr>
          <a:xfrm rot="5400000">
            <a:off x="8186106" y="5087105"/>
            <a:ext cx="216026" cy="329139"/>
          </a:xfrm>
          <a:custGeom>
            <a:avLst/>
            <a:gdLst/>
            <a:ahLst/>
            <a:cxnLst>
              <a:cxn ang="0">
                <a:pos x="wd2" y="hd2"/>
              </a:cxn>
              <a:cxn ang="5400000">
                <a:pos x="wd2" y="hd2"/>
              </a:cxn>
              <a:cxn ang="10800000">
                <a:pos x="wd2" y="hd2"/>
              </a:cxn>
              <a:cxn ang="16200000">
                <a:pos x="wd2" y="hd2"/>
              </a:cxn>
            </a:cxnLst>
            <a:rect l="0" t="0" r="r" b="b"/>
            <a:pathLst>
              <a:path w="21589" h="21508" extrusionOk="0">
                <a:moveTo>
                  <a:pt x="6851" y="2"/>
                </a:moveTo>
                <a:cubicBezTo>
                  <a:pt x="6743" y="16"/>
                  <a:pt x="6673" y="93"/>
                  <a:pt x="6673" y="230"/>
                </a:cubicBezTo>
                <a:lnTo>
                  <a:pt x="6673" y="2728"/>
                </a:lnTo>
                <a:cubicBezTo>
                  <a:pt x="6673" y="2997"/>
                  <a:pt x="6187" y="3225"/>
                  <a:pt x="5582" y="3225"/>
                </a:cubicBezTo>
                <a:lnTo>
                  <a:pt x="1091" y="3225"/>
                </a:lnTo>
                <a:cubicBezTo>
                  <a:pt x="497" y="3225"/>
                  <a:pt x="0" y="3446"/>
                  <a:pt x="0" y="3721"/>
                </a:cubicBezTo>
                <a:lnTo>
                  <a:pt x="0" y="17783"/>
                </a:lnTo>
                <a:cubicBezTo>
                  <a:pt x="0" y="18053"/>
                  <a:pt x="485" y="18281"/>
                  <a:pt x="1091" y="18281"/>
                </a:cubicBezTo>
                <a:lnTo>
                  <a:pt x="5582" y="18281"/>
                </a:lnTo>
                <a:cubicBezTo>
                  <a:pt x="6175" y="18281"/>
                  <a:pt x="6673" y="18501"/>
                  <a:pt x="6673" y="18777"/>
                </a:cubicBezTo>
                <a:lnTo>
                  <a:pt x="6673" y="21276"/>
                </a:lnTo>
                <a:cubicBezTo>
                  <a:pt x="6673" y="21551"/>
                  <a:pt x="6934" y="21589"/>
                  <a:pt x="7267" y="21352"/>
                </a:cubicBezTo>
                <a:lnTo>
                  <a:pt x="21351" y="11180"/>
                </a:lnTo>
                <a:cubicBezTo>
                  <a:pt x="21517" y="11061"/>
                  <a:pt x="21588" y="10909"/>
                  <a:pt x="21588" y="10753"/>
                </a:cubicBezTo>
                <a:cubicBezTo>
                  <a:pt x="21600" y="10602"/>
                  <a:pt x="21517" y="10445"/>
                  <a:pt x="21351" y="10326"/>
                </a:cubicBezTo>
                <a:lnTo>
                  <a:pt x="7267" y="154"/>
                </a:lnTo>
                <a:cubicBezTo>
                  <a:pt x="7106" y="38"/>
                  <a:pt x="6959" y="-11"/>
                  <a:pt x="6851" y="2"/>
                </a:cubicBezTo>
                <a:close/>
              </a:path>
            </a:pathLst>
          </a:custGeom>
          <a:solidFill>
            <a:schemeClr val="accent2">
              <a:satOff val="-4966"/>
              <a:lumOff val="-10549"/>
            </a:schemeClr>
          </a:solidFill>
          <a:ln w="12700">
            <a:miter lim="400000"/>
          </a:ln>
        </p:spPr>
        <p:txBody>
          <a:bodyPr lIns="45718" tIns="45718" rIns="45718" bIns="45718" anchor="ctr"/>
          <a:lstStyle/>
          <a:p>
            <a:endParaRPr/>
          </a:p>
        </p:txBody>
      </p:sp>
      <p:sp>
        <p:nvSpPr>
          <p:cNvPr id="252" name="Фигура"/>
          <p:cNvSpPr/>
          <p:nvPr/>
        </p:nvSpPr>
        <p:spPr>
          <a:xfrm rot="5400000">
            <a:off x="4463984" y="5087105"/>
            <a:ext cx="216027" cy="329139"/>
          </a:xfrm>
          <a:custGeom>
            <a:avLst/>
            <a:gdLst/>
            <a:ahLst/>
            <a:cxnLst>
              <a:cxn ang="0">
                <a:pos x="wd2" y="hd2"/>
              </a:cxn>
              <a:cxn ang="5400000">
                <a:pos x="wd2" y="hd2"/>
              </a:cxn>
              <a:cxn ang="10800000">
                <a:pos x="wd2" y="hd2"/>
              </a:cxn>
              <a:cxn ang="16200000">
                <a:pos x="wd2" y="hd2"/>
              </a:cxn>
            </a:cxnLst>
            <a:rect l="0" t="0" r="r" b="b"/>
            <a:pathLst>
              <a:path w="21589" h="21508" extrusionOk="0">
                <a:moveTo>
                  <a:pt x="6851" y="2"/>
                </a:moveTo>
                <a:cubicBezTo>
                  <a:pt x="6743" y="16"/>
                  <a:pt x="6673" y="93"/>
                  <a:pt x="6673" y="230"/>
                </a:cubicBezTo>
                <a:lnTo>
                  <a:pt x="6673" y="2728"/>
                </a:lnTo>
                <a:cubicBezTo>
                  <a:pt x="6673" y="2997"/>
                  <a:pt x="6187" y="3225"/>
                  <a:pt x="5582" y="3225"/>
                </a:cubicBezTo>
                <a:lnTo>
                  <a:pt x="1091" y="3225"/>
                </a:lnTo>
                <a:cubicBezTo>
                  <a:pt x="497" y="3225"/>
                  <a:pt x="0" y="3446"/>
                  <a:pt x="0" y="3721"/>
                </a:cubicBezTo>
                <a:lnTo>
                  <a:pt x="0" y="17783"/>
                </a:lnTo>
                <a:cubicBezTo>
                  <a:pt x="0" y="18053"/>
                  <a:pt x="485" y="18281"/>
                  <a:pt x="1091" y="18281"/>
                </a:cubicBezTo>
                <a:lnTo>
                  <a:pt x="5582" y="18281"/>
                </a:lnTo>
                <a:cubicBezTo>
                  <a:pt x="6175" y="18281"/>
                  <a:pt x="6673" y="18501"/>
                  <a:pt x="6673" y="18777"/>
                </a:cubicBezTo>
                <a:lnTo>
                  <a:pt x="6673" y="21276"/>
                </a:lnTo>
                <a:cubicBezTo>
                  <a:pt x="6673" y="21551"/>
                  <a:pt x="6934" y="21589"/>
                  <a:pt x="7267" y="21352"/>
                </a:cubicBezTo>
                <a:lnTo>
                  <a:pt x="21351" y="11180"/>
                </a:lnTo>
                <a:cubicBezTo>
                  <a:pt x="21517" y="11061"/>
                  <a:pt x="21588" y="10909"/>
                  <a:pt x="21588" y="10753"/>
                </a:cubicBezTo>
                <a:cubicBezTo>
                  <a:pt x="21600" y="10602"/>
                  <a:pt x="21517" y="10445"/>
                  <a:pt x="21351" y="10326"/>
                </a:cubicBezTo>
                <a:lnTo>
                  <a:pt x="7267" y="154"/>
                </a:lnTo>
                <a:cubicBezTo>
                  <a:pt x="7106" y="38"/>
                  <a:pt x="6959" y="-11"/>
                  <a:pt x="6851" y="2"/>
                </a:cubicBezTo>
                <a:close/>
              </a:path>
            </a:pathLst>
          </a:custGeom>
          <a:solidFill>
            <a:schemeClr val="accent2">
              <a:satOff val="-4966"/>
              <a:lumOff val="-10549"/>
            </a:schemeClr>
          </a:solidFill>
          <a:ln w="12700">
            <a:miter lim="400000"/>
          </a:ln>
        </p:spPr>
        <p:txBody>
          <a:bodyPr lIns="45718" tIns="45718" rIns="45718" bIns="45718" anchor="ctr"/>
          <a:lstStyle/>
          <a:p>
            <a:endParaRPr/>
          </a:p>
        </p:txBody>
      </p:sp>
      <p:sp>
        <p:nvSpPr>
          <p:cNvPr id="253" name="Фигура"/>
          <p:cNvSpPr/>
          <p:nvPr/>
        </p:nvSpPr>
        <p:spPr>
          <a:xfrm rot="5400000">
            <a:off x="646625" y="5087105"/>
            <a:ext cx="216027" cy="329139"/>
          </a:xfrm>
          <a:custGeom>
            <a:avLst/>
            <a:gdLst/>
            <a:ahLst/>
            <a:cxnLst>
              <a:cxn ang="0">
                <a:pos x="wd2" y="hd2"/>
              </a:cxn>
              <a:cxn ang="5400000">
                <a:pos x="wd2" y="hd2"/>
              </a:cxn>
              <a:cxn ang="10800000">
                <a:pos x="wd2" y="hd2"/>
              </a:cxn>
              <a:cxn ang="16200000">
                <a:pos x="wd2" y="hd2"/>
              </a:cxn>
            </a:cxnLst>
            <a:rect l="0" t="0" r="r" b="b"/>
            <a:pathLst>
              <a:path w="21589" h="21508" extrusionOk="0">
                <a:moveTo>
                  <a:pt x="6851" y="2"/>
                </a:moveTo>
                <a:cubicBezTo>
                  <a:pt x="6743" y="16"/>
                  <a:pt x="6673" y="93"/>
                  <a:pt x="6673" y="230"/>
                </a:cubicBezTo>
                <a:lnTo>
                  <a:pt x="6673" y="2728"/>
                </a:lnTo>
                <a:cubicBezTo>
                  <a:pt x="6673" y="2997"/>
                  <a:pt x="6187" y="3225"/>
                  <a:pt x="5582" y="3225"/>
                </a:cubicBezTo>
                <a:lnTo>
                  <a:pt x="1091" y="3225"/>
                </a:lnTo>
                <a:cubicBezTo>
                  <a:pt x="497" y="3225"/>
                  <a:pt x="0" y="3446"/>
                  <a:pt x="0" y="3721"/>
                </a:cubicBezTo>
                <a:lnTo>
                  <a:pt x="0" y="17783"/>
                </a:lnTo>
                <a:cubicBezTo>
                  <a:pt x="0" y="18053"/>
                  <a:pt x="485" y="18281"/>
                  <a:pt x="1091" y="18281"/>
                </a:cubicBezTo>
                <a:lnTo>
                  <a:pt x="5582" y="18281"/>
                </a:lnTo>
                <a:cubicBezTo>
                  <a:pt x="6175" y="18281"/>
                  <a:pt x="6673" y="18501"/>
                  <a:pt x="6673" y="18777"/>
                </a:cubicBezTo>
                <a:lnTo>
                  <a:pt x="6673" y="21276"/>
                </a:lnTo>
                <a:cubicBezTo>
                  <a:pt x="6673" y="21551"/>
                  <a:pt x="6934" y="21589"/>
                  <a:pt x="7267" y="21352"/>
                </a:cubicBezTo>
                <a:lnTo>
                  <a:pt x="21351" y="11180"/>
                </a:lnTo>
                <a:cubicBezTo>
                  <a:pt x="21517" y="11061"/>
                  <a:pt x="21588" y="10909"/>
                  <a:pt x="21588" y="10753"/>
                </a:cubicBezTo>
                <a:cubicBezTo>
                  <a:pt x="21600" y="10602"/>
                  <a:pt x="21517" y="10445"/>
                  <a:pt x="21351" y="10326"/>
                </a:cubicBezTo>
                <a:lnTo>
                  <a:pt x="7267" y="154"/>
                </a:lnTo>
                <a:cubicBezTo>
                  <a:pt x="7106" y="38"/>
                  <a:pt x="6959" y="-11"/>
                  <a:pt x="6851" y="2"/>
                </a:cubicBezTo>
                <a:close/>
              </a:path>
            </a:pathLst>
          </a:custGeom>
          <a:solidFill>
            <a:schemeClr val="accent2">
              <a:satOff val="-4966"/>
              <a:lumOff val="-10549"/>
            </a:schemeClr>
          </a:solidFill>
          <a:ln w="12700">
            <a:miter lim="400000"/>
          </a:ln>
        </p:spPr>
        <p:txBody>
          <a:bodyPr lIns="45718" tIns="45718" rIns="45718" bIns="45718" anchor="ctr"/>
          <a:lstStyle/>
          <a:p>
            <a:endParaRPr/>
          </a:p>
        </p:txBody>
      </p:sp>
      <p:pic>
        <p:nvPicPr>
          <p:cNvPr id="254" name="warning.png" descr="warning.png"/>
          <p:cNvPicPr>
            <a:picLocks noChangeAspect="1"/>
          </p:cNvPicPr>
          <p:nvPr/>
        </p:nvPicPr>
        <p:blipFill>
          <a:blip r:embed="rId3">
            <a:extLst/>
          </a:blip>
          <a:stretch>
            <a:fillRect/>
          </a:stretch>
        </p:blipFill>
        <p:spPr>
          <a:xfrm>
            <a:off x="7975140" y="5802186"/>
            <a:ext cx="637965" cy="637965"/>
          </a:xfrm>
          <a:prstGeom prst="rect">
            <a:avLst/>
          </a:prstGeom>
          <a:ln w="12700">
            <a:miter lim="400000"/>
          </a:ln>
          <a:effectLst>
            <a:outerShdw blurRad="355600" rotWithShape="0">
              <a:srgbClr val="000000">
                <a:alpha val="75000"/>
              </a:srgbClr>
            </a:outerShdw>
          </a:effectLst>
        </p:spPr>
      </p:pic>
      <p:pic>
        <p:nvPicPr>
          <p:cNvPr id="255" name="warning.png" descr="warning.png"/>
          <p:cNvPicPr>
            <a:picLocks noChangeAspect="1"/>
          </p:cNvPicPr>
          <p:nvPr/>
        </p:nvPicPr>
        <p:blipFill>
          <a:blip r:embed="rId3">
            <a:extLst/>
          </a:blip>
          <a:stretch>
            <a:fillRect/>
          </a:stretch>
        </p:blipFill>
        <p:spPr>
          <a:xfrm>
            <a:off x="435659" y="5802186"/>
            <a:ext cx="637965" cy="637965"/>
          </a:xfrm>
          <a:prstGeom prst="rect">
            <a:avLst/>
          </a:prstGeom>
          <a:ln w="12700">
            <a:miter lim="400000"/>
          </a:ln>
          <a:effectLst>
            <a:outerShdw blurRad="355600" rotWithShape="0">
              <a:srgbClr val="000000">
                <a:alpha val="75000"/>
              </a:srgbClr>
            </a:outerShdw>
          </a:effectLst>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257" name="Прямоугольник"/>
          <p:cNvSpPr/>
          <p:nvPr/>
        </p:nvSpPr>
        <p:spPr>
          <a:xfrm>
            <a:off x="703" y="940585"/>
            <a:ext cx="9142594" cy="4675314"/>
          </a:xfrm>
          <a:prstGeom prst="rect">
            <a:avLst/>
          </a:prstGeom>
          <a:solidFill>
            <a:srgbClr val="FFFFFF"/>
          </a:solidFill>
          <a:ln w="12700">
            <a:solidFill>
              <a:srgbClr val="5B9BD5"/>
            </a:solidFill>
            <a:miter/>
          </a:ln>
        </p:spPr>
        <p:txBody>
          <a:bodyPr lIns="45719" rIns="45719" anchor="ctr"/>
          <a:lstStyle/>
          <a:p>
            <a:endParaRPr/>
          </a:p>
        </p:txBody>
      </p:sp>
      <p:pic>
        <p:nvPicPr>
          <p:cNvPr id="258"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259" name="Заголовок 1"/>
          <p:cNvSpPr txBox="1"/>
          <p:nvPr/>
        </p:nvSpPr>
        <p:spPr>
          <a:xfrm>
            <a:off x="1094388" y="209035"/>
            <a:ext cx="7188719"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Служба в армии </a:t>
            </a:r>
          </a:p>
        </p:txBody>
      </p:sp>
      <p:sp>
        <p:nvSpPr>
          <p:cNvPr id="260" name="Прямоугольник"/>
          <p:cNvSpPr/>
          <p:nvPr/>
        </p:nvSpPr>
        <p:spPr>
          <a:xfrm>
            <a:off x="-8733" y="978199"/>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61" name="Постановление Правительства РФ от 4 июля 2013 года № 565…"/>
          <p:cNvSpPr txBox="1"/>
          <p:nvPr/>
        </p:nvSpPr>
        <p:spPr>
          <a:xfrm>
            <a:off x="1113246" y="453932"/>
            <a:ext cx="7817091"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100">
                <a:solidFill>
                  <a:srgbClr val="FFFFFF"/>
                </a:solidFill>
              </a:defRPr>
            </a:pPr>
            <a:r>
              <a:rPr dirty="0" err="1"/>
              <a:t>Постановление</a:t>
            </a:r>
            <a:r>
              <a:rPr dirty="0"/>
              <a:t> </a:t>
            </a:r>
            <a:r>
              <a:rPr dirty="0" err="1"/>
              <a:t>Правительства</a:t>
            </a:r>
            <a:r>
              <a:rPr dirty="0"/>
              <a:t> РФ </a:t>
            </a:r>
            <a:r>
              <a:rPr dirty="0" err="1"/>
              <a:t>от</a:t>
            </a:r>
            <a:r>
              <a:rPr dirty="0"/>
              <a:t> 4 </a:t>
            </a:r>
            <a:r>
              <a:rPr dirty="0" err="1"/>
              <a:t>июля</a:t>
            </a:r>
            <a:r>
              <a:rPr dirty="0"/>
              <a:t> 2013 </a:t>
            </a:r>
            <a:r>
              <a:rPr dirty="0" err="1"/>
              <a:t>года</a:t>
            </a:r>
            <a:r>
              <a:rPr dirty="0"/>
              <a:t> № 565 </a:t>
            </a:r>
            <a:r>
              <a:rPr lang="ru-RU" dirty="0" smtClean="0"/>
              <a:t> (ред. От 24.03.2026)</a:t>
            </a:r>
            <a:endParaRPr dirty="0"/>
          </a:p>
          <a:p>
            <a:pPr>
              <a:defRPr sz="1100">
                <a:solidFill>
                  <a:srgbClr val="FFFFFF"/>
                </a:solidFill>
              </a:defRPr>
            </a:pPr>
            <a:r>
              <a:rPr dirty="0"/>
              <a:t>«</a:t>
            </a:r>
            <a:r>
              <a:rPr dirty="0" err="1"/>
              <a:t>Об</a:t>
            </a:r>
            <a:r>
              <a:rPr dirty="0"/>
              <a:t> </a:t>
            </a:r>
            <a:r>
              <a:rPr dirty="0" err="1"/>
              <a:t>утверждении</a:t>
            </a:r>
            <a:r>
              <a:rPr dirty="0"/>
              <a:t> </a:t>
            </a:r>
            <a:r>
              <a:rPr dirty="0" err="1"/>
              <a:t>Положения</a:t>
            </a:r>
            <a:r>
              <a:rPr dirty="0"/>
              <a:t> о </a:t>
            </a:r>
            <a:r>
              <a:rPr dirty="0" err="1"/>
              <a:t>военно-врачебной</a:t>
            </a:r>
            <a:r>
              <a:rPr dirty="0"/>
              <a:t> </a:t>
            </a:r>
            <a:r>
              <a:rPr dirty="0" err="1"/>
              <a:t>экспертизе</a:t>
            </a:r>
            <a:r>
              <a:rPr dirty="0" smtClean="0"/>
              <a:t>» </a:t>
            </a:r>
            <a:endParaRPr dirty="0"/>
          </a:p>
        </p:txBody>
      </p:sp>
      <p:sp>
        <p:nvSpPr>
          <p:cNvPr id="262" name="Прямоугольник"/>
          <p:cNvSpPr/>
          <p:nvPr/>
        </p:nvSpPr>
        <p:spPr>
          <a:xfrm>
            <a:off x="-5647" y="5552861"/>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63" name="I - граждане при первоначальной постановке на воинский учет.…"/>
          <p:cNvSpPr txBox="1"/>
          <p:nvPr/>
        </p:nvSpPr>
        <p:spPr>
          <a:xfrm>
            <a:off x="5435523" y="1682815"/>
            <a:ext cx="2839743" cy="17116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100"/>
            </a:pPr>
            <a:r>
              <a:t>I - граждане при первоначальной постановке на воинский учет.</a:t>
            </a:r>
          </a:p>
          <a:p>
            <a:pPr>
              <a:defRPr sz="1100"/>
            </a:pPr>
            <a:endParaRPr/>
          </a:p>
          <a:p>
            <a:pPr>
              <a:defRPr sz="1100"/>
            </a:pPr>
            <a:r>
              <a:t>II - военнослужащие, не имеющие воинского звания офицера, проходящие или прошедшие военную службу по призыву.</a:t>
            </a:r>
          </a:p>
          <a:p>
            <a:pPr>
              <a:defRPr sz="1100"/>
            </a:pPr>
            <a:endParaRPr/>
          </a:p>
          <a:p>
            <a:pPr>
              <a:defRPr sz="1100"/>
            </a:pPr>
            <a:r>
              <a:t>III графа - граждане, проходящие или прошедшие военную службу по контракту, офицеры запаса. </a:t>
            </a:r>
          </a:p>
        </p:txBody>
      </p:sp>
      <p:sp>
        <p:nvSpPr>
          <p:cNvPr id="264" name="Д - не годен к военной службе…"/>
          <p:cNvSpPr txBox="1"/>
          <p:nvPr/>
        </p:nvSpPr>
        <p:spPr>
          <a:xfrm>
            <a:off x="471714" y="3576609"/>
            <a:ext cx="8327573" cy="16158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defRPr sz="1100" spc="-22"/>
            </a:pPr>
            <a:r>
              <a:rPr b="1"/>
              <a:t>Д</a:t>
            </a:r>
            <a:r>
              <a:t> - не годен к военной службе</a:t>
            </a:r>
          </a:p>
          <a:p>
            <a:pPr>
              <a:lnSpc>
                <a:spcPct val="90000"/>
              </a:lnSpc>
              <a:defRPr sz="1100" spc="-22"/>
            </a:pPr>
            <a:r>
              <a:rPr b="1"/>
              <a:t>В</a:t>
            </a:r>
            <a:r>
              <a:t> - ограниченно годен к военной службе - молодой человек освобождается от призыва с последующим оформлением военного билета и зачислением в запас вооруженных сил РФ. В военное время (введении в стране  военного положения) призывники категории годности "В", подлежат призыву на военную службу.</a:t>
            </a:r>
          </a:p>
          <a:p>
            <a:pPr>
              <a:lnSpc>
                <a:spcPct val="90000"/>
              </a:lnSpc>
              <a:defRPr sz="1100" spc="-22"/>
            </a:pPr>
            <a:r>
              <a:rPr b="1"/>
              <a:t>Б</a:t>
            </a:r>
            <a:r>
              <a:t> - годен к военной службе с незначительными ограничениями – означает, что призывник будет проходить военную службу, только в определенных родах войск</a:t>
            </a:r>
            <a:r>
              <a:rPr/>
              <a:t>. </a:t>
            </a:r>
            <a:r>
              <a:rPr lang="ru-RU" dirty="0" smtClean="0"/>
              <a:t> </a:t>
            </a:r>
            <a:r>
              <a:rPr smtClean="0"/>
              <a:t>Данная </a:t>
            </a:r>
            <a:r>
              <a:t>категория призывников признаны негодными для службы</a:t>
            </a:r>
            <a:r>
              <a:rPr/>
              <a:t>: </a:t>
            </a:r>
            <a:r>
              <a:rPr lang="ru-RU" dirty="0" smtClean="0"/>
              <a:t> </a:t>
            </a:r>
            <a:r>
              <a:rPr smtClean="0"/>
              <a:t>1 </a:t>
            </a:r>
            <a:r>
              <a:t>– в воинских частях специального назначения, морской пехоты, ВДВ, десантно штурмовых воинских частей; 2 – на подводных лодках и надводных кораблях; 3 – в качестве водителей и членов экипажей танков, самоходно-артиллерийских установок, инженерных машин на базе танков и тягачей; 4 – в качестве водителей и членов экипажей БМП, БТР и пусковых установок ракетных частей;  5 – других воинских частях войск национальной гвардии РФ, караульных частях; 6 – химических войсках, а также в качестве специалистов заправки и хранения горючего.</a:t>
            </a:r>
          </a:p>
        </p:txBody>
      </p:sp>
      <p:graphicFrame>
        <p:nvGraphicFramePr>
          <p:cNvPr id="265" name="Объект 3"/>
          <p:cNvGraphicFramePr/>
          <p:nvPr/>
        </p:nvGraphicFramePr>
        <p:xfrm>
          <a:off x="487536" y="1138832"/>
          <a:ext cx="4790909" cy="2467890"/>
        </p:xfrm>
        <a:graphic>
          <a:graphicData uri="http://schemas.openxmlformats.org/drawingml/2006/table">
            <a:tbl>
              <a:tblPr bandRow="1">
                <a:tableStyleId>{4C3C2611-4C71-4FC5-86AE-919BDF0F9419}</a:tableStyleId>
              </a:tblPr>
              <a:tblGrid>
                <a:gridCol w="3499937"/>
                <a:gridCol w="418983"/>
                <a:gridCol w="434660"/>
                <a:gridCol w="437329"/>
              </a:tblGrid>
              <a:tr h="490891">
                <a:tc rowSpan="2">
                  <a:txBody>
                    <a:bodyPr/>
                    <a:lstStyle/>
                    <a:p>
                      <a:pPr algn="ctr" defTabSz="685800">
                        <a:lnSpc>
                          <a:spcPct val="115000"/>
                        </a:lnSpc>
                        <a:defRPr sz="1800"/>
                      </a:pPr>
                      <a:r>
                        <a:rPr sz="1100" b="1">
                          <a:solidFill>
                            <a:srgbClr val="FFFFFF"/>
                          </a:solidFill>
                        </a:rPr>
                        <a:t>Наименования болезней, 
степень нарушения функции</a:t>
                      </a:r>
                    </a:p>
                  </a:txBody>
                  <a:tcPr marL="0" marR="0" marT="0" marB="0" anchor="ctr" horzOverflow="overflow">
                    <a:lnB w="38100">
                      <a:solidFill>
                        <a:srgbClr val="FFFFFF"/>
                      </a:solidFill>
                    </a:lnB>
                    <a:solidFill>
                      <a:srgbClr val="4C2E5E"/>
                    </a:solidFill>
                  </a:tcPr>
                </a:tc>
                <a:tc gridSpan="3">
                  <a:txBody>
                    <a:bodyPr/>
                    <a:lstStyle/>
                    <a:p>
                      <a:pPr algn="ctr" defTabSz="685800">
                        <a:lnSpc>
                          <a:spcPct val="115000"/>
                        </a:lnSpc>
                        <a:defRPr sz="1800"/>
                      </a:pPr>
                      <a:r>
                        <a:rPr sz="1100" b="1">
                          <a:solidFill>
                            <a:srgbClr val="FFFFFF"/>
                          </a:solidFill>
                        </a:rPr>
                        <a:t>Категория годности к службе</a:t>
                      </a:r>
                    </a:p>
                  </a:txBody>
                  <a:tcPr marL="0" marR="0" marT="0" marB="0" anchor="ctr" horzOverflow="overflow">
                    <a:lnB w="38100">
                      <a:solidFill>
                        <a:srgbClr val="FFFFFF"/>
                      </a:solidFill>
                    </a:lnB>
                    <a:solidFill>
                      <a:srgbClr val="4C2E5F"/>
                    </a:solidFill>
                  </a:tcPr>
                </a:tc>
                <a:tc hMerge="1">
                  <a:txBody>
                    <a:bodyPr/>
                    <a:lstStyle/>
                    <a:p>
                      <a:endParaRPr lang="ru-RU"/>
                    </a:p>
                  </a:txBody>
                  <a:tcPr/>
                </a:tc>
                <a:tc hMerge="1">
                  <a:txBody>
                    <a:bodyPr/>
                    <a:lstStyle/>
                    <a:p>
                      <a:endParaRPr lang="ru-RU"/>
                    </a:p>
                  </a:txBody>
                  <a:tcPr/>
                </a:tc>
              </a:tr>
              <a:tr h="241925">
                <a:tc vMerge="1">
                  <a:txBody>
                    <a:bodyPr/>
                    <a:lstStyle/>
                    <a:p>
                      <a:endParaRPr lang="ru-RU"/>
                    </a:p>
                  </a:txBody>
                  <a:tcPr/>
                </a:tc>
                <a:tc>
                  <a:txBody>
                    <a:bodyPr/>
                    <a:lstStyle/>
                    <a:p>
                      <a:pPr algn="ctr" defTabSz="685800">
                        <a:lnSpc>
                          <a:spcPct val="115000"/>
                        </a:lnSpc>
                        <a:defRPr sz="1800"/>
                      </a:pPr>
                      <a:r>
                        <a:rPr sz="1100"/>
                        <a:t>I</a:t>
                      </a:r>
                    </a:p>
                  </a:txBody>
                  <a:tcPr marL="0" marR="0" marT="0" marB="0" anchor="ctr" horzOverflow="overflow">
                    <a:lnL w="38100">
                      <a:solidFill>
                        <a:srgbClr val="FFFFFF"/>
                      </a:solidFill>
                    </a:lnL>
                    <a:lnT w="38100">
                      <a:solidFill>
                        <a:srgbClr val="FFFFFF"/>
                      </a:solidFill>
                    </a:lnT>
                    <a:solidFill>
                      <a:srgbClr val="E8D3FA"/>
                    </a:solidFill>
                  </a:tcPr>
                </a:tc>
                <a:tc>
                  <a:txBody>
                    <a:bodyPr/>
                    <a:lstStyle/>
                    <a:p>
                      <a:pPr algn="ctr" defTabSz="685800">
                        <a:lnSpc>
                          <a:spcPct val="115000"/>
                        </a:lnSpc>
                        <a:defRPr sz="1800"/>
                      </a:pPr>
                      <a:r>
                        <a:rPr sz="1100"/>
                        <a:t>II</a:t>
                      </a:r>
                    </a:p>
                  </a:txBody>
                  <a:tcPr marL="0" marR="0" marT="0" marB="0" anchor="ctr" horzOverflow="overflow">
                    <a:lnT w="38100">
                      <a:solidFill>
                        <a:srgbClr val="FFFFFF"/>
                      </a:solidFill>
                    </a:lnT>
                    <a:solidFill>
                      <a:srgbClr val="E8D3FA"/>
                    </a:solidFill>
                  </a:tcPr>
                </a:tc>
                <a:tc>
                  <a:txBody>
                    <a:bodyPr/>
                    <a:lstStyle/>
                    <a:p>
                      <a:pPr algn="ctr" defTabSz="685800">
                        <a:lnSpc>
                          <a:spcPct val="115000"/>
                        </a:lnSpc>
                        <a:defRPr sz="1800"/>
                      </a:pPr>
                      <a:r>
                        <a:rPr sz="1100"/>
                        <a:t>III</a:t>
                      </a:r>
                    </a:p>
                  </a:txBody>
                  <a:tcPr marL="0" marR="0" marT="0" marB="0" anchor="ctr" horzOverflow="overflow">
                    <a:lnT w="38100">
                      <a:solidFill>
                        <a:srgbClr val="FFFFFF"/>
                      </a:solidFill>
                    </a:lnT>
                    <a:solidFill>
                      <a:srgbClr val="E8D3FA"/>
                    </a:solidFill>
                  </a:tcPr>
                </a:tc>
              </a:tr>
              <a:tr h="357607">
                <a:tc>
                  <a:txBody>
                    <a:bodyPr/>
                    <a:lstStyle/>
                    <a:p>
                      <a:pPr indent="50800" algn="l" defTabSz="685800">
                        <a:lnSpc>
                          <a:spcPct val="115000"/>
                        </a:lnSpc>
                        <a:defRPr sz="1800"/>
                      </a:pPr>
                      <a:r>
                        <a:rPr sz="1100"/>
                        <a:t> а) при эпилептических приступах с частотой 5 и более раз/год</a:t>
                      </a:r>
                    </a:p>
                  </a:txBody>
                  <a:tcPr marL="0" marR="0" marT="0" marB="0" anchor="ctr" horzOverflow="overflow">
                    <a:lnT w="38100">
                      <a:solidFill>
                        <a:srgbClr val="FFFFFF"/>
                      </a:solidFill>
                    </a:lnT>
                    <a:lnB w="38100">
                      <a:solidFill>
                        <a:srgbClr val="FFFFFF"/>
                      </a:solidFill>
                    </a:lnB>
                    <a:solidFill>
                      <a:srgbClr val="AF65EE">
                        <a:alpha val="28166"/>
                      </a:srgbClr>
                    </a:solidFill>
                  </a:tcPr>
                </a:tc>
                <a:tc>
                  <a:txBody>
                    <a:bodyPr/>
                    <a:lstStyle/>
                    <a:p>
                      <a:pPr algn="ctr" defTabSz="685800">
                        <a:lnSpc>
                          <a:spcPct val="115000"/>
                        </a:lnSpc>
                        <a:defRPr sz="1800"/>
                      </a:pPr>
                      <a:r>
                        <a:rPr sz="1100"/>
                        <a:t>Д</a:t>
                      </a:r>
                    </a:p>
                  </a:txBody>
                  <a:tcPr marL="0" marR="0" marT="0" marB="0" anchor="ctr" horzOverflow="overflow">
                    <a:solidFill>
                      <a:srgbClr val="AF65EE">
                        <a:alpha val="28166"/>
                      </a:srgbClr>
                    </a:solidFill>
                  </a:tcPr>
                </a:tc>
                <a:tc>
                  <a:txBody>
                    <a:bodyPr/>
                    <a:lstStyle/>
                    <a:p>
                      <a:pPr algn="ctr" defTabSz="685800">
                        <a:lnSpc>
                          <a:spcPct val="115000"/>
                        </a:lnSpc>
                        <a:defRPr sz="1800"/>
                      </a:pPr>
                      <a:r>
                        <a:rPr sz="1100"/>
                        <a:t>Д</a:t>
                      </a:r>
                    </a:p>
                  </a:txBody>
                  <a:tcPr marL="0" marR="0" marT="0" marB="0" anchor="ctr" horzOverflow="overflow">
                    <a:solidFill>
                      <a:srgbClr val="AF65EE">
                        <a:alpha val="28166"/>
                      </a:srgbClr>
                    </a:solidFill>
                  </a:tcPr>
                </a:tc>
                <a:tc>
                  <a:txBody>
                    <a:bodyPr/>
                    <a:lstStyle/>
                    <a:p>
                      <a:pPr algn="ctr" defTabSz="685800">
                        <a:lnSpc>
                          <a:spcPct val="115000"/>
                        </a:lnSpc>
                        <a:defRPr sz="1800"/>
                      </a:pPr>
                      <a:r>
                        <a:rPr sz="1100"/>
                        <a:t>Д</a:t>
                      </a:r>
                    </a:p>
                  </a:txBody>
                  <a:tcPr marL="0" marR="0" marT="0" marB="0" anchor="ctr" horzOverflow="overflow">
                    <a:solidFill>
                      <a:srgbClr val="AF65EE">
                        <a:alpha val="28166"/>
                      </a:srgbClr>
                    </a:solidFill>
                  </a:tcPr>
                </a:tc>
              </a:tr>
              <a:tr h="367627">
                <a:tc>
                  <a:txBody>
                    <a:bodyPr/>
                    <a:lstStyle/>
                    <a:p>
                      <a:pPr indent="50800" algn="l" defTabSz="685800">
                        <a:lnSpc>
                          <a:spcPct val="115000"/>
                        </a:lnSpc>
                        <a:defRPr sz="1800"/>
                      </a:pPr>
                      <a:r>
                        <a:rPr sz="1100"/>
                        <a:t>б) при однократном эпилептическом  приступе в анамнезе в течение последних 5 лет, или редких  эпилептических  приступах с частотой менее 5 раз/год</a:t>
                      </a:r>
                    </a:p>
                  </a:txBody>
                  <a:tcPr marL="0" marR="0" marT="0" marB="0" anchor="ctr" horzOverflow="overflow">
                    <a:lnT w="38100">
                      <a:solidFill>
                        <a:srgbClr val="FFFFFF"/>
                      </a:solidFill>
                    </a:lnT>
                    <a:lnB w="38100">
                      <a:solidFill>
                        <a:srgbClr val="FFFFFF"/>
                      </a:solidFill>
                    </a:lnB>
                    <a:solidFill>
                      <a:srgbClr val="AF65EE">
                        <a:alpha val="28166"/>
                      </a:srgbClr>
                    </a:solidFill>
                  </a:tcPr>
                </a:tc>
                <a:tc>
                  <a:txBody>
                    <a:bodyPr/>
                    <a:lstStyle/>
                    <a:p>
                      <a:pPr algn="ctr" defTabSz="685800">
                        <a:lnSpc>
                          <a:spcPct val="115000"/>
                        </a:lnSpc>
                        <a:defRPr sz="1800"/>
                      </a:pPr>
                      <a:r>
                        <a:rPr sz="1100"/>
                        <a:t>В</a:t>
                      </a:r>
                    </a:p>
                  </a:txBody>
                  <a:tcPr marL="0" marR="0" marT="0" marB="0" anchor="ctr" horzOverflow="overflow">
                    <a:solidFill>
                      <a:srgbClr val="AF65EE">
                        <a:alpha val="28166"/>
                      </a:srgbClr>
                    </a:solidFill>
                  </a:tcPr>
                </a:tc>
                <a:tc>
                  <a:txBody>
                    <a:bodyPr/>
                    <a:lstStyle/>
                    <a:p>
                      <a:pPr algn="ctr" defTabSz="685800">
                        <a:lnSpc>
                          <a:spcPct val="115000"/>
                        </a:lnSpc>
                        <a:defRPr sz="1800"/>
                      </a:pPr>
                      <a:r>
                        <a:rPr sz="1100"/>
                        <a:t>В</a:t>
                      </a:r>
                    </a:p>
                  </a:txBody>
                  <a:tcPr marL="0" marR="0" marT="0" marB="0" anchor="ctr" horzOverflow="overflow">
                    <a:solidFill>
                      <a:srgbClr val="AF65EE">
                        <a:alpha val="28166"/>
                      </a:srgbClr>
                    </a:solidFill>
                  </a:tcPr>
                </a:tc>
                <a:tc>
                  <a:txBody>
                    <a:bodyPr/>
                    <a:lstStyle/>
                    <a:p>
                      <a:pPr algn="ctr" defTabSz="685800">
                        <a:lnSpc>
                          <a:spcPct val="115000"/>
                        </a:lnSpc>
                        <a:defRPr sz="1800"/>
                      </a:pPr>
                      <a:r>
                        <a:rPr sz="1100"/>
                        <a:t>Б (В - инд.)</a:t>
                      </a:r>
                    </a:p>
                  </a:txBody>
                  <a:tcPr marL="0" marR="0" marT="0" marB="0" anchor="ctr" horzOverflow="overflow">
                    <a:solidFill>
                      <a:srgbClr val="AF65EE">
                        <a:alpha val="28166"/>
                      </a:srgbClr>
                    </a:solidFill>
                  </a:tcPr>
                </a:tc>
              </a:tr>
              <a:tr h="367627">
                <a:tc>
                  <a:txBody>
                    <a:bodyPr/>
                    <a:lstStyle/>
                    <a:p>
                      <a:pPr indent="50800" algn="l" defTabSz="685800">
                        <a:lnSpc>
                          <a:spcPct val="115000"/>
                        </a:lnSpc>
                        <a:defRPr sz="1800"/>
                      </a:pPr>
                      <a:r>
                        <a:rPr sz="1100"/>
                        <a:t>в) при однократном эпилептическом  приступе в анамнезе (более 5 лет) или наличии эпилептиформной активности, выявленной по результатам ЭЭГ, без клинических проявлений</a:t>
                      </a:r>
                    </a:p>
                  </a:txBody>
                  <a:tcPr marL="0" marR="0" marT="0" marB="0" anchor="ctr" horzOverflow="overflow">
                    <a:lnT w="38100">
                      <a:solidFill>
                        <a:srgbClr val="FFFFFF"/>
                      </a:solidFill>
                    </a:lnT>
                    <a:solidFill>
                      <a:srgbClr val="AF65EE">
                        <a:alpha val="28166"/>
                      </a:srgbClr>
                    </a:solidFill>
                  </a:tcPr>
                </a:tc>
                <a:tc>
                  <a:txBody>
                    <a:bodyPr/>
                    <a:lstStyle/>
                    <a:p>
                      <a:pPr algn="ctr" defTabSz="685800">
                        <a:lnSpc>
                          <a:spcPct val="115000"/>
                        </a:lnSpc>
                        <a:defRPr sz="1800"/>
                      </a:pPr>
                      <a:r>
                        <a:rPr sz="1100"/>
                        <a:t>Б-4</a:t>
                      </a:r>
                    </a:p>
                  </a:txBody>
                  <a:tcPr marL="0" marR="0" marT="0" marB="0" anchor="ctr" horzOverflow="overflow">
                    <a:solidFill>
                      <a:srgbClr val="AF65EE">
                        <a:alpha val="28166"/>
                      </a:srgbClr>
                    </a:solidFill>
                  </a:tcPr>
                </a:tc>
                <a:tc>
                  <a:txBody>
                    <a:bodyPr/>
                    <a:lstStyle/>
                    <a:p>
                      <a:pPr algn="ctr" defTabSz="685800">
                        <a:lnSpc>
                          <a:spcPct val="115000"/>
                        </a:lnSpc>
                        <a:defRPr sz="1800"/>
                      </a:pPr>
                      <a:r>
                        <a:rPr sz="1100"/>
                        <a:t>Б</a:t>
                      </a:r>
                    </a:p>
                  </a:txBody>
                  <a:tcPr marL="0" marR="0" marT="0" marB="0" anchor="ctr" horzOverflow="overflow">
                    <a:solidFill>
                      <a:srgbClr val="AF65EE">
                        <a:alpha val="28166"/>
                      </a:srgbClr>
                    </a:solidFill>
                  </a:tcPr>
                </a:tc>
                <a:tc>
                  <a:txBody>
                    <a:bodyPr/>
                    <a:lstStyle/>
                    <a:p>
                      <a:pPr algn="ctr" defTabSz="685800">
                        <a:lnSpc>
                          <a:spcPct val="115000"/>
                        </a:lnSpc>
                        <a:defRPr sz="1800"/>
                      </a:pPr>
                      <a:r>
                        <a:rPr sz="1100"/>
                        <a:t>Б</a:t>
                      </a:r>
                    </a:p>
                  </a:txBody>
                  <a:tcPr marL="0" marR="0" marT="0" marB="0" anchor="ctr" horzOverflow="overflow">
                    <a:solidFill>
                      <a:srgbClr val="AF65EE">
                        <a:alpha val="28166"/>
                      </a:srgbClr>
                    </a:solidFill>
                  </a:tcPr>
                </a:tc>
              </a:tr>
            </a:tbl>
          </a:graphicData>
        </a:graphic>
      </p:graphicFrame>
      <p:sp>
        <p:nvSpPr>
          <p:cNvPr id="266" name="Статья расписания болезней №21*"/>
          <p:cNvSpPr txBox="1"/>
          <p:nvPr/>
        </p:nvSpPr>
        <p:spPr>
          <a:xfrm rot="16200000">
            <a:off x="-819393" y="2211080"/>
            <a:ext cx="2309954" cy="2257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100" b="1"/>
            </a:pPr>
            <a:r>
              <a:t>Статья расписания болезней </a:t>
            </a:r>
            <a:r>
              <a:rPr>
                <a:solidFill>
                  <a:srgbClr val="D20000"/>
                </a:solidFill>
              </a:rPr>
              <a:t>№21*</a:t>
            </a:r>
          </a:p>
        </p:txBody>
      </p:sp>
      <p:sp>
        <p:nvSpPr>
          <p:cNvPr id="267" name="* - К ст. 21 расписания болезней не относятся приступы: связанные с отменой алкоголя, развившиеся сразу после или в раннем…"/>
          <p:cNvSpPr txBox="1"/>
          <p:nvPr/>
        </p:nvSpPr>
        <p:spPr>
          <a:xfrm>
            <a:off x="267935" y="5826083"/>
            <a:ext cx="8506530" cy="8198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200">
                <a:solidFill>
                  <a:srgbClr val="FFFFFF"/>
                </a:solidFill>
              </a:defRPr>
            </a:pPr>
            <a:r>
              <a:rPr b="1" u="sng"/>
              <a:t>* - К ст. 21 расписания болезней не относятся приступы: </a:t>
            </a:r>
            <a:r>
              <a:t>связанные с отменой алкоголя, развившиеся сразу после или в раннем </a:t>
            </a:r>
          </a:p>
          <a:p>
            <a:pPr>
              <a:defRPr sz="1200">
                <a:solidFill>
                  <a:srgbClr val="FFFFFF"/>
                </a:solidFill>
              </a:defRPr>
            </a:pPr>
            <a:r>
              <a:t>периоде (до 10 недель) ЧМТ, вызванные опухолью головного мозга, лекарственными препаратами или другими химическими </a:t>
            </a:r>
          </a:p>
          <a:p>
            <a:pPr>
              <a:defRPr sz="1200">
                <a:solidFill>
                  <a:srgbClr val="FFFFFF"/>
                </a:solidFill>
              </a:defRPr>
            </a:pPr>
            <a:r>
              <a:t>агентами, возникшие при соматогенно обусловленных метаболических энцефалопатиях, энцефалопатиях, вызванных </a:t>
            </a:r>
          </a:p>
          <a:p>
            <a:pPr>
              <a:defRPr sz="1200">
                <a:solidFill>
                  <a:srgbClr val="FFFFFF"/>
                </a:solidFill>
              </a:defRPr>
            </a:pPr>
            <a:r>
              <a:t>воздействием неблагоприятных физических факторов, фебрильные судороги.</a:t>
            </a: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257" name="Прямоугольник"/>
          <p:cNvSpPr/>
          <p:nvPr/>
        </p:nvSpPr>
        <p:spPr>
          <a:xfrm>
            <a:off x="703" y="940584"/>
            <a:ext cx="9142594" cy="5774563"/>
          </a:xfrm>
          <a:prstGeom prst="rect">
            <a:avLst/>
          </a:prstGeom>
          <a:solidFill>
            <a:srgbClr val="FFFFFF"/>
          </a:solidFill>
          <a:ln w="12700">
            <a:solidFill>
              <a:srgbClr val="5B9BD5"/>
            </a:solidFill>
            <a:miter/>
          </a:ln>
        </p:spPr>
        <p:txBody>
          <a:bodyPr lIns="45719" rIns="45719" anchor="ctr"/>
          <a:lstStyle/>
          <a:p>
            <a:endParaRPr/>
          </a:p>
        </p:txBody>
      </p:sp>
      <p:pic>
        <p:nvPicPr>
          <p:cNvPr id="258"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259" name="Заголовок 1"/>
          <p:cNvSpPr txBox="1"/>
          <p:nvPr/>
        </p:nvSpPr>
        <p:spPr>
          <a:xfrm>
            <a:off x="1094388" y="209035"/>
            <a:ext cx="7188719"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Служба в армии </a:t>
            </a:r>
          </a:p>
        </p:txBody>
      </p:sp>
      <p:sp>
        <p:nvSpPr>
          <p:cNvPr id="260" name="Прямоугольник"/>
          <p:cNvSpPr/>
          <p:nvPr/>
        </p:nvSpPr>
        <p:spPr>
          <a:xfrm>
            <a:off x="-8733" y="978199"/>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61" name="Постановление Правительства РФ от 4 июля 2013 года № 565…"/>
          <p:cNvSpPr txBox="1"/>
          <p:nvPr/>
        </p:nvSpPr>
        <p:spPr>
          <a:xfrm>
            <a:off x="1113246" y="453932"/>
            <a:ext cx="7817091"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100">
                <a:solidFill>
                  <a:srgbClr val="FFFFFF"/>
                </a:solidFill>
              </a:defRPr>
            </a:pPr>
            <a:r>
              <a:t>Постановление Правительства РФ от 4 июля 2013 года № 565 </a:t>
            </a:r>
          </a:p>
          <a:p>
            <a:pPr>
              <a:defRPr sz="1100">
                <a:solidFill>
                  <a:srgbClr val="FFFFFF"/>
                </a:solidFill>
              </a:defRPr>
            </a:pPr>
            <a:r>
              <a:t>«Об утверждении Положения о военно-врачебной </a:t>
            </a:r>
            <a:r>
              <a:rPr/>
              <a:t>экспертизе</a:t>
            </a:r>
            <a:r>
              <a:rPr smtClean="0"/>
              <a:t>» </a:t>
            </a:r>
            <a:endParaRPr/>
          </a:p>
        </p:txBody>
      </p:sp>
      <p:sp>
        <p:nvSpPr>
          <p:cNvPr id="262" name="Прямоугольник"/>
          <p:cNvSpPr/>
          <p:nvPr/>
        </p:nvSpPr>
        <p:spPr>
          <a:xfrm>
            <a:off x="-5647" y="6643710"/>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67" name="* - К ст. 21 расписания болезней не относятся приступы: связанные с отменой алкоголя, развившиеся сразу после или в раннем…"/>
          <p:cNvSpPr txBox="1"/>
          <p:nvPr/>
        </p:nvSpPr>
        <p:spPr>
          <a:xfrm>
            <a:off x="0" y="1565397"/>
            <a:ext cx="9144000" cy="50783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1200">
                <a:solidFill>
                  <a:srgbClr val="FFFFFF"/>
                </a:solidFill>
              </a:defRPr>
            </a:pPr>
            <a:r>
              <a:rPr lang="ru-RU" dirty="0" smtClean="0">
                <a:solidFill>
                  <a:schemeClr val="tx1"/>
                </a:solidFill>
              </a:rPr>
              <a:t>Эпилепсия - состояние, характеризующееся повторными (2 и/или более) эпилептическими приступами, не спровоцированными какими-либо немедленно определяемыми причинами. Эпилептический приступ - клиническое проявление аномального или избыточного разряда нейронов мозга. Клиническая картина представлена внезапными и транзиторными патологическими феноменами (изменения сознания, двигательные, чувствительные, вегетативные, психические симптомы, отмеченные пациентом или наблюдателем).</a:t>
            </a:r>
          </a:p>
          <a:p>
            <a:pPr>
              <a:defRPr sz="1200">
                <a:solidFill>
                  <a:srgbClr val="FFFFFF"/>
                </a:solidFill>
              </a:defRPr>
            </a:pPr>
            <a:endParaRPr lang="ru-RU" dirty="0" smtClean="0">
              <a:solidFill>
                <a:schemeClr val="tx1"/>
              </a:solidFill>
            </a:endParaRPr>
          </a:p>
          <a:p>
            <a:pPr>
              <a:defRPr sz="1200">
                <a:solidFill>
                  <a:srgbClr val="FFFFFF"/>
                </a:solidFill>
              </a:defRPr>
            </a:pPr>
            <a:r>
              <a:rPr lang="ru-RU" dirty="0" smtClean="0">
                <a:solidFill>
                  <a:schemeClr val="tx1"/>
                </a:solidFill>
              </a:rPr>
              <a:t>Наличие приступа должно быть подтверждено врачебным наблюдением, также могут быть приняты во внимание другие медицинские документы, подтверждающие эпилептический приступ. Для подтверждения наличия приступа эпилепсии могут приниматься во внимание письменные свидетельства очевидцев, если описание приступа дает основание считать его эпилептическим. При этом подлинность подписей очевидцев эпилептических приступов должна быть нотариально удостоверена или заверена подписью командира воинской части и печатью воинской части.</a:t>
            </a:r>
          </a:p>
          <a:p>
            <a:pPr>
              <a:defRPr sz="1200">
                <a:solidFill>
                  <a:srgbClr val="FFFFFF"/>
                </a:solidFill>
              </a:defRPr>
            </a:pPr>
            <a:endParaRPr lang="ru-RU" dirty="0" smtClean="0">
              <a:solidFill>
                <a:schemeClr val="tx1"/>
              </a:solidFill>
            </a:endParaRPr>
          </a:p>
          <a:p>
            <a:pPr>
              <a:defRPr sz="1200">
                <a:solidFill>
                  <a:srgbClr val="FFFFFF"/>
                </a:solidFill>
              </a:defRPr>
            </a:pPr>
            <a:r>
              <a:rPr lang="ru-RU" dirty="0" smtClean="0">
                <a:solidFill>
                  <a:schemeClr val="tx1"/>
                </a:solidFill>
              </a:rPr>
              <a:t>Лица, перенесшие эпилептический статус с подтвержденным стационарно диагнозом эпилепсии, освидетельствуются по пункту "а" независимо от частоты эпилептических приступов.</a:t>
            </a:r>
          </a:p>
          <a:p>
            <a:pPr>
              <a:defRPr sz="1200">
                <a:solidFill>
                  <a:srgbClr val="FFFFFF"/>
                </a:solidFill>
              </a:defRPr>
            </a:pPr>
            <a:endParaRPr lang="ru-RU" dirty="0" smtClean="0">
              <a:solidFill>
                <a:schemeClr val="tx1"/>
              </a:solidFill>
            </a:endParaRPr>
          </a:p>
          <a:p>
            <a:pPr>
              <a:defRPr sz="1200">
                <a:solidFill>
                  <a:srgbClr val="FFFFFF"/>
                </a:solidFill>
              </a:defRPr>
            </a:pPr>
            <a:r>
              <a:rPr lang="ru-RU" dirty="0" smtClean="0">
                <a:solidFill>
                  <a:schemeClr val="tx1"/>
                </a:solidFill>
              </a:rPr>
              <a:t>В случаях, когда документами медицинской организации подтверждается установленный диагноз эпилепсии в прошлом, но за последние 5 лет эпилептические приступы не наблюдались, освидетельствование проводится по пункту "б" независимо от результатов электроэнцефалографии при обследовании.</a:t>
            </a:r>
          </a:p>
          <a:p>
            <a:pPr>
              <a:defRPr sz="1200">
                <a:solidFill>
                  <a:srgbClr val="FFFFFF"/>
                </a:solidFill>
              </a:defRPr>
            </a:pPr>
            <a:endParaRPr lang="ru-RU" dirty="0" smtClean="0">
              <a:solidFill>
                <a:schemeClr val="tx1"/>
              </a:solidFill>
            </a:endParaRPr>
          </a:p>
          <a:p>
            <a:pPr>
              <a:defRPr sz="1200">
                <a:solidFill>
                  <a:srgbClr val="FFFFFF"/>
                </a:solidFill>
              </a:defRPr>
            </a:pPr>
            <a:r>
              <a:rPr lang="ru-RU" dirty="0" smtClean="0">
                <a:solidFill>
                  <a:schemeClr val="tx1"/>
                </a:solidFill>
              </a:rPr>
              <a:t>При эпилепсии, проявляющейся только фокальными приступами без нарушения сознания или эпилептическими приступами, развивающимися только во сне, освидетельствование проводится по пункту "б" вне зависимости от частоты приступов.</a:t>
            </a:r>
          </a:p>
          <a:p>
            <a:pPr>
              <a:defRPr sz="1200">
                <a:solidFill>
                  <a:srgbClr val="FFFFFF"/>
                </a:solidFill>
              </a:defRPr>
            </a:pPr>
            <a:endParaRPr lang="ru-RU" dirty="0" smtClean="0">
              <a:solidFill>
                <a:schemeClr val="tx1"/>
              </a:solidFill>
            </a:endParaRPr>
          </a:p>
          <a:p>
            <a:pPr>
              <a:defRPr sz="1200">
                <a:solidFill>
                  <a:srgbClr val="FFFFFF"/>
                </a:solidFill>
              </a:defRPr>
            </a:pPr>
            <a:r>
              <a:rPr lang="ru-RU" dirty="0" smtClean="0">
                <a:solidFill>
                  <a:schemeClr val="tx1"/>
                </a:solidFill>
              </a:rPr>
              <a:t>При наличии </a:t>
            </a:r>
            <a:r>
              <a:rPr lang="ru-RU" dirty="0" err="1" smtClean="0">
                <a:solidFill>
                  <a:schemeClr val="tx1"/>
                </a:solidFill>
              </a:rPr>
              <a:t>эпилептиформной</a:t>
            </a:r>
            <a:r>
              <a:rPr lang="ru-RU" dirty="0" smtClean="0">
                <a:solidFill>
                  <a:schemeClr val="tx1"/>
                </a:solidFill>
              </a:rPr>
              <a:t> активности, выявленной по результатам электроэнцефалографии (пики, острые волны, все виды комплексов пик-волна, </a:t>
            </a:r>
            <a:r>
              <a:rPr lang="ru-RU" dirty="0" err="1" smtClean="0">
                <a:solidFill>
                  <a:schemeClr val="tx1"/>
                </a:solidFill>
              </a:rPr>
              <a:t>полиспайки</a:t>
            </a:r>
            <a:r>
              <a:rPr lang="ru-RU" dirty="0" smtClean="0">
                <a:solidFill>
                  <a:schemeClr val="tx1"/>
                </a:solidFill>
              </a:rPr>
              <a:t>, </a:t>
            </a:r>
            <a:r>
              <a:rPr lang="ru-RU" dirty="0" err="1" smtClean="0">
                <a:solidFill>
                  <a:schemeClr val="tx1"/>
                </a:solidFill>
              </a:rPr>
              <a:t>фотопароксизмальная</a:t>
            </a:r>
            <a:r>
              <a:rPr lang="ru-RU" dirty="0" smtClean="0">
                <a:solidFill>
                  <a:schemeClr val="tx1"/>
                </a:solidFill>
              </a:rPr>
              <a:t> реакция), без клинических проявлений освидетельствование проводится по пункту "в".</a:t>
            </a:r>
          </a:p>
          <a:p>
            <a:pPr>
              <a:defRPr sz="1200">
                <a:solidFill>
                  <a:srgbClr val="FFFFFF"/>
                </a:solidFill>
              </a:defRPr>
            </a:pPr>
            <a:endParaRPr lang="ru-RU" dirty="0" smtClean="0">
              <a:solidFill>
                <a:schemeClr val="tx1"/>
              </a:solidFill>
            </a:endParaRPr>
          </a:p>
          <a:p>
            <a:pPr>
              <a:defRPr sz="1200">
                <a:solidFill>
                  <a:srgbClr val="FFFFFF"/>
                </a:solidFill>
              </a:defRPr>
            </a:pPr>
            <a:r>
              <a:rPr lang="ru-RU" dirty="0" smtClean="0">
                <a:solidFill>
                  <a:schemeClr val="tx1"/>
                </a:solidFill>
              </a:rPr>
              <a:t>Лица с эпилептическими приступами не годны к управлению транспортными средствами, к работе на высоте, у движущихся механизмов, огня и воды.</a:t>
            </a: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269" name="Прямоугольник"/>
          <p:cNvSpPr/>
          <p:nvPr/>
        </p:nvSpPr>
        <p:spPr>
          <a:xfrm>
            <a:off x="703" y="1021145"/>
            <a:ext cx="9142594" cy="5648311"/>
          </a:xfrm>
          <a:prstGeom prst="rect">
            <a:avLst/>
          </a:prstGeom>
          <a:solidFill>
            <a:srgbClr val="FFFFFF"/>
          </a:solidFill>
          <a:ln w="12700">
            <a:solidFill>
              <a:srgbClr val="5B9BD5"/>
            </a:solidFill>
            <a:miter/>
          </a:ln>
        </p:spPr>
        <p:txBody>
          <a:bodyPr lIns="45719" rIns="45719" anchor="ctr"/>
          <a:lstStyle/>
          <a:p>
            <a:endParaRPr/>
          </a:p>
        </p:txBody>
      </p:sp>
      <p:pic>
        <p:nvPicPr>
          <p:cNvPr id="270"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271" name="Заголовок 1"/>
          <p:cNvSpPr txBox="1"/>
          <p:nvPr/>
        </p:nvSpPr>
        <p:spPr>
          <a:xfrm>
            <a:off x="1111322" y="281001"/>
            <a:ext cx="7188718" cy="478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defTabSz="731335">
              <a:spcBef>
                <a:spcPts val="200"/>
              </a:spcBef>
              <a:defRPr sz="1300" b="1" cap="all">
                <a:solidFill>
                  <a:srgbClr val="FFFFFF"/>
                </a:solidFill>
                <a:latin typeface="AvantGardeGothicC"/>
                <a:ea typeface="AvantGardeGothicC"/>
                <a:cs typeface="AvantGardeGothicC"/>
                <a:sym typeface="AvantGardeGothicC"/>
              </a:defRPr>
            </a:pPr>
            <a:r>
              <a:t>Профессии к которым ни прямых, ни косвенных запретов </a:t>
            </a:r>
          </a:p>
          <a:p>
            <a:pPr defTabSz="731335">
              <a:spcBef>
                <a:spcPts val="200"/>
              </a:spcBef>
              <a:defRPr sz="1300" b="1" cap="all">
                <a:solidFill>
                  <a:srgbClr val="FFFFFF"/>
                </a:solidFill>
                <a:latin typeface="AvantGardeGothicC"/>
                <a:ea typeface="AvantGardeGothicC"/>
                <a:cs typeface="AvantGardeGothicC"/>
                <a:sym typeface="AvantGardeGothicC"/>
              </a:defRPr>
            </a:pPr>
            <a:r>
              <a:t>для пациентов страдающих эпилепсией нет.</a:t>
            </a:r>
          </a:p>
        </p:txBody>
      </p:sp>
      <p:sp>
        <p:nvSpPr>
          <p:cNvPr id="272" name="Прямоугольник"/>
          <p:cNvSpPr/>
          <p:nvPr/>
        </p:nvSpPr>
        <p:spPr>
          <a:xfrm>
            <a:off x="-8733" y="1071783"/>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73" name="Аниматор.…"/>
          <p:cNvSpPr txBox="1"/>
          <p:nvPr/>
        </p:nvSpPr>
        <p:spPr>
          <a:xfrm>
            <a:off x="757051" y="1250374"/>
            <a:ext cx="1770369" cy="49318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300"/>
            </a:pPr>
            <a:r>
              <a:rPr dirty="0" err="1"/>
              <a:t>Аниматор</a:t>
            </a:r>
            <a:r>
              <a:rPr dirty="0"/>
              <a:t>. </a:t>
            </a:r>
          </a:p>
          <a:p>
            <a:pPr>
              <a:defRPr sz="1300"/>
            </a:pPr>
            <a:r>
              <a:rPr dirty="0" err="1"/>
              <a:t>Астролог</a:t>
            </a:r>
            <a:r>
              <a:rPr dirty="0"/>
              <a:t>. </a:t>
            </a:r>
          </a:p>
          <a:p>
            <a:pPr>
              <a:defRPr sz="1300"/>
            </a:pPr>
            <a:r>
              <a:rPr dirty="0" err="1"/>
              <a:t>Астроном</a:t>
            </a:r>
            <a:r>
              <a:rPr dirty="0"/>
              <a:t>. </a:t>
            </a:r>
          </a:p>
          <a:p>
            <a:pPr>
              <a:defRPr sz="1300"/>
            </a:pPr>
            <a:r>
              <a:rPr dirty="0" err="1"/>
              <a:t>Бальзамировщик</a:t>
            </a:r>
            <a:r>
              <a:rPr dirty="0"/>
              <a:t>. </a:t>
            </a:r>
          </a:p>
          <a:p>
            <a:pPr>
              <a:defRPr sz="1300"/>
            </a:pPr>
            <a:r>
              <a:rPr dirty="0" err="1"/>
              <a:t>Библиотекарь</a:t>
            </a:r>
            <a:r>
              <a:rPr dirty="0"/>
              <a:t>. </a:t>
            </a:r>
          </a:p>
          <a:p>
            <a:pPr>
              <a:defRPr sz="1300"/>
            </a:pPr>
            <a:r>
              <a:rPr dirty="0" err="1"/>
              <a:t>Бизнес-аналитик</a:t>
            </a:r>
            <a:r>
              <a:rPr dirty="0"/>
              <a:t>. </a:t>
            </a:r>
          </a:p>
          <a:p>
            <a:pPr>
              <a:defRPr sz="1300"/>
            </a:pPr>
            <a:r>
              <a:rPr dirty="0" err="1"/>
              <a:t>Бизнес-консультант</a:t>
            </a:r>
            <a:r>
              <a:rPr dirty="0"/>
              <a:t>. </a:t>
            </a:r>
          </a:p>
          <a:p>
            <a:pPr>
              <a:defRPr sz="1300"/>
            </a:pPr>
            <a:r>
              <a:rPr dirty="0" err="1"/>
              <a:t>Бизнес-тренер</a:t>
            </a:r>
            <a:r>
              <a:rPr dirty="0"/>
              <a:t>. </a:t>
            </a:r>
          </a:p>
          <a:p>
            <a:pPr>
              <a:defRPr sz="1300"/>
            </a:pPr>
            <a:r>
              <a:rPr dirty="0" err="1"/>
              <a:t>Бизнесмен</a:t>
            </a:r>
            <a:r>
              <a:rPr dirty="0"/>
              <a:t>. </a:t>
            </a:r>
          </a:p>
          <a:p>
            <a:pPr>
              <a:defRPr sz="1300"/>
            </a:pPr>
            <a:r>
              <a:rPr dirty="0" err="1"/>
              <a:t>Брокер</a:t>
            </a:r>
            <a:r>
              <a:rPr dirty="0"/>
              <a:t>. </a:t>
            </a:r>
          </a:p>
          <a:p>
            <a:pPr>
              <a:defRPr sz="1300"/>
            </a:pPr>
            <a:r>
              <a:rPr dirty="0" err="1"/>
              <a:t>Букмекер</a:t>
            </a:r>
            <a:r>
              <a:rPr dirty="0"/>
              <a:t>. </a:t>
            </a:r>
          </a:p>
          <a:p>
            <a:pPr>
              <a:defRPr sz="1300"/>
            </a:pPr>
            <a:r>
              <a:rPr dirty="0" err="1"/>
              <a:t>Веб-аналитик</a:t>
            </a:r>
            <a:r>
              <a:rPr dirty="0"/>
              <a:t>. </a:t>
            </a:r>
          </a:p>
          <a:p>
            <a:pPr>
              <a:defRPr sz="1300"/>
            </a:pPr>
            <a:r>
              <a:rPr dirty="0" err="1"/>
              <a:t>Веб-мастер</a:t>
            </a:r>
            <a:r>
              <a:rPr dirty="0"/>
              <a:t>. </a:t>
            </a:r>
          </a:p>
          <a:p>
            <a:pPr>
              <a:defRPr sz="1300"/>
            </a:pPr>
            <a:r>
              <a:rPr dirty="0" err="1"/>
              <a:t>Веб-программист</a:t>
            </a:r>
            <a:r>
              <a:rPr dirty="0"/>
              <a:t>. </a:t>
            </a:r>
          </a:p>
          <a:p>
            <a:pPr>
              <a:defRPr sz="1300"/>
            </a:pPr>
            <a:r>
              <a:rPr dirty="0" err="1"/>
              <a:t>Веб-разработчик</a:t>
            </a:r>
            <a:r>
              <a:rPr dirty="0"/>
              <a:t>. </a:t>
            </a:r>
          </a:p>
          <a:p>
            <a:pPr>
              <a:defRPr sz="1300"/>
            </a:pPr>
            <a:r>
              <a:rPr dirty="0" err="1"/>
              <a:t>Винодел</a:t>
            </a:r>
            <a:r>
              <a:rPr dirty="0"/>
              <a:t>. </a:t>
            </a:r>
          </a:p>
          <a:p>
            <a:pPr>
              <a:defRPr sz="1300"/>
            </a:pPr>
            <a:r>
              <a:rPr dirty="0" err="1"/>
              <a:t>Востоковед</a:t>
            </a:r>
            <a:r>
              <a:rPr dirty="0"/>
              <a:t>. </a:t>
            </a:r>
          </a:p>
          <a:p>
            <a:pPr>
              <a:defRPr sz="1300"/>
            </a:pPr>
            <a:r>
              <a:rPr dirty="0" err="1"/>
              <a:t>Генеалог</a:t>
            </a:r>
            <a:r>
              <a:rPr dirty="0"/>
              <a:t>. </a:t>
            </a:r>
          </a:p>
          <a:p>
            <a:pPr>
              <a:defRPr sz="1300"/>
            </a:pPr>
            <a:r>
              <a:rPr dirty="0" err="1"/>
              <a:t>Дизайнер</a:t>
            </a:r>
            <a:r>
              <a:rPr dirty="0"/>
              <a:t>. </a:t>
            </a:r>
          </a:p>
          <a:p>
            <a:pPr>
              <a:defRPr sz="1300"/>
            </a:pPr>
            <a:r>
              <a:rPr dirty="0" err="1"/>
              <a:t>Дизайнер</a:t>
            </a:r>
            <a:r>
              <a:rPr dirty="0"/>
              <a:t> </a:t>
            </a:r>
            <a:r>
              <a:rPr dirty="0" err="1"/>
              <a:t>интерьеров</a:t>
            </a:r>
            <a:r>
              <a:rPr dirty="0"/>
              <a:t>. </a:t>
            </a:r>
          </a:p>
          <a:p>
            <a:pPr>
              <a:defRPr sz="1300"/>
            </a:pPr>
            <a:r>
              <a:rPr dirty="0" err="1"/>
              <a:t>Дизайнер</a:t>
            </a:r>
            <a:r>
              <a:rPr dirty="0"/>
              <a:t> </a:t>
            </a:r>
            <a:r>
              <a:rPr dirty="0" err="1"/>
              <a:t>ландшафта</a:t>
            </a:r>
            <a:r>
              <a:rPr dirty="0"/>
              <a:t>. </a:t>
            </a:r>
          </a:p>
          <a:p>
            <a:pPr>
              <a:defRPr sz="1300"/>
            </a:pPr>
            <a:r>
              <a:rPr dirty="0" err="1"/>
              <a:t>Дизайнер</a:t>
            </a:r>
            <a:r>
              <a:rPr dirty="0"/>
              <a:t> </a:t>
            </a:r>
            <a:r>
              <a:rPr dirty="0" err="1"/>
              <a:t>одежды</a:t>
            </a:r>
            <a:r>
              <a:rPr dirty="0"/>
              <a:t>. </a:t>
            </a:r>
          </a:p>
          <a:p>
            <a:pPr>
              <a:defRPr sz="1300"/>
            </a:pPr>
            <a:r>
              <a:rPr dirty="0" err="1"/>
              <a:t>Дизайнер</a:t>
            </a:r>
            <a:r>
              <a:rPr dirty="0"/>
              <a:t> </a:t>
            </a:r>
            <a:r>
              <a:rPr dirty="0" err="1"/>
              <a:t>рекламы</a:t>
            </a:r>
            <a:r>
              <a:rPr dirty="0"/>
              <a:t>. </a:t>
            </a:r>
          </a:p>
          <a:p>
            <a:pPr>
              <a:defRPr sz="1300"/>
            </a:pPr>
            <a:r>
              <a:rPr dirty="0" err="1"/>
              <a:t>Дизайнер-модельер</a:t>
            </a:r>
            <a:r>
              <a:rPr dirty="0"/>
              <a:t>. </a:t>
            </a:r>
          </a:p>
        </p:txBody>
      </p:sp>
      <p:sp>
        <p:nvSpPr>
          <p:cNvPr id="274" name="Прямоугольник"/>
          <p:cNvSpPr/>
          <p:nvPr/>
        </p:nvSpPr>
        <p:spPr>
          <a:xfrm>
            <a:off x="-16925" y="6604749"/>
            <a:ext cx="9155295"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275" name="Драматург.…"/>
          <p:cNvSpPr txBox="1"/>
          <p:nvPr/>
        </p:nvSpPr>
        <p:spPr>
          <a:xfrm>
            <a:off x="3534416" y="1250374"/>
            <a:ext cx="1770369" cy="49318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300"/>
            </a:pPr>
            <a:r>
              <a:t>Драматург. </a:t>
            </a:r>
          </a:p>
          <a:p>
            <a:pPr>
              <a:defRPr sz="1300"/>
            </a:pPr>
            <a:r>
              <a:t>Египтолог. </a:t>
            </a:r>
          </a:p>
          <a:p>
            <a:pPr>
              <a:defRPr sz="1300"/>
            </a:pPr>
            <a:r>
              <a:t>Издатель. </a:t>
            </a:r>
          </a:p>
          <a:p>
            <a:pPr>
              <a:defRPr sz="1300"/>
            </a:pPr>
            <a:r>
              <a:t>Изобретатель. </a:t>
            </a:r>
          </a:p>
          <a:p>
            <a:pPr>
              <a:defRPr sz="1300"/>
            </a:pPr>
            <a:r>
              <a:t>Иконописец. </a:t>
            </a:r>
          </a:p>
          <a:p>
            <a:pPr>
              <a:defRPr sz="1300"/>
            </a:pPr>
            <a:r>
              <a:t>Иллюзионист. </a:t>
            </a:r>
          </a:p>
          <a:p>
            <a:pPr>
              <a:defRPr sz="1300"/>
            </a:pPr>
            <a:r>
              <a:t>Иллюстратор. Имиджмейкер. Искусствовед. </a:t>
            </a:r>
          </a:p>
          <a:p>
            <a:pPr>
              <a:defRPr sz="1300"/>
            </a:pPr>
            <a:r>
              <a:t>Историк. </a:t>
            </a:r>
          </a:p>
          <a:p>
            <a:pPr>
              <a:defRPr sz="1300"/>
            </a:pPr>
            <a:r>
              <a:t>Карикатурист. Киберспортсмен. </a:t>
            </a:r>
          </a:p>
          <a:p>
            <a:pPr>
              <a:defRPr sz="1300"/>
            </a:pPr>
            <a:r>
              <a:t>Клакёр. </a:t>
            </a:r>
          </a:p>
          <a:p>
            <a:pPr>
              <a:defRPr sz="1300"/>
            </a:pPr>
            <a:r>
              <a:t>Колорист. </a:t>
            </a:r>
          </a:p>
          <a:p>
            <a:pPr>
              <a:defRPr sz="1300"/>
            </a:pPr>
            <a:r>
              <a:t>Композитор. </a:t>
            </a:r>
          </a:p>
          <a:p>
            <a:pPr>
              <a:defRPr sz="1300"/>
            </a:pPr>
            <a:r>
              <a:t>Коневод. </a:t>
            </a:r>
          </a:p>
          <a:p>
            <a:pPr>
              <a:defRPr sz="1300"/>
            </a:pPr>
            <a:r>
              <a:t>Корректор. </a:t>
            </a:r>
          </a:p>
          <a:p>
            <a:pPr>
              <a:defRPr sz="1300"/>
            </a:pPr>
            <a:r>
              <a:t>Критик. </a:t>
            </a:r>
          </a:p>
          <a:p>
            <a:pPr>
              <a:defRPr sz="1300"/>
            </a:pPr>
            <a:r>
              <a:t>Культуролог. </a:t>
            </a:r>
          </a:p>
          <a:p>
            <a:pPr>
              <a:defRPr sz="1300"/>
            </a:pPr>
            <a:r>
              <a:t>Лингвист. </a:t>
            </a:r>
          </a:p>
          <a:p>
            <a:pPr>
              <a:defRPr sz="1300"/>
            </a:pPr>
            <a:r>
              <a:t>Литературный агент. Музыкант. Музыкант-исполнитель. Переводчик.</a:t>
            </a:r>
          </a:p>
        </p:txBody>
      </p:sp>
      <p:sp>
        <p:nvSpPr>
          <p:cNvPr id="276" name="Писатель.…"/>
          <p:cNvSpPr txBox="1"/>
          <p:nvPr/>
        </p:nvSpPr>
        <p:spPr>
          <a:xfrm>
            <a:off x="6311780" y="1250374"/>
            <a:ext cx="2173032" cy="49318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300"/>
            </a:pPr>
            <a:r>
              <a:t>Писатель. </a:t>
            </a:r>
          </a:p>
          <a:p>
            <a:pPr>
              <a:defRPr sz="1300"/>
            </a:pPr>
            <a:r>
              <a:t>Политолог. </a:t>
            </a:r>
          </a:p>
          <a:p>
            <a:pPr>
              <a:defRPr sz="1300"/>
            </a:pPr>
            <a:r>
              <a:t>Правовед. Предприниматель. Публицист. </a:t>
            </a:r>
          </a:p>
          <a:p>
            <a:pPr>
              <a:defRPr sz="1300"/>
            </a:pPr>
            <a:r>
              <a:t>Разработчик видеоигр. Священник. Священнослужитель. Скрипач. </a:t>
            </a:r>
          </a:p>
          <a:p>
            <a:pPr>
              <a:defRPr sz="1300"/>
            </a:pPr>
            <a:r>
              <a:t>Скрипичный мастер. Скульптор. </a:t>
            </a:r>
          </a:p>
          <a:p>
            <a:pPr>
              <a:defRPr sz="1300"/>
            </a:pPr>
            <a:r>
              <a:t>Социолог. </a:t>
            </a:r>
          </a:p>
          <a:p>
            <a:pPr>
              <a:defRPr sz="1300"/>
            </a:pPr>
            <a:r>
              <a:t>Спичрайтер. </a:t>
            </a:r>
          </a:p>
          <a:p>
            <a:pPr>
              <a:defRPr sz="1300"/>
            </a:pPr>
            <a:r>
              <a:t>Стилист. </a:t>
            </a:r>
          </a:p>
          <a:p>
            <a:pPr>
              <a:defRPr sz="1300"/>
            </a:pPr>
            <a:r>
              <a:t>Творческий работник. </a:t>
            </a:r>
          </a:p>
          <a:p>
            <a:pPr>
              <a:defRPr sz="1300"/>
            </a:pPr>
            <a:r>
              <a:t>Теолог. </a:t>
            </a:r>
          </a:p>
          <a:p>
            <a:pPr>
              <a:defRPr sz="1300"/>
            </a:pPr>
            <a:r>
              <a:t>Художник. </a:t>
            </a:r>
          </a:p>
          <a:p>
            <a:pPr>
              <a:defRPr sz="1300"/>
            </a:pPr>
            <a:r>
              <a:t>Художник по костюму. Художник по текстурам. Художник-живописец. Художник-мультипликатор. Цветовод. </a:t>
            </a:r>
          </a:p>
          <a:p>
            <a:pPr>
              <a:defRPr sz="1300"/>
            </a:pPr>
            <a:r>
              <a:t>Юморист. </a:t>
            </a:r>
          </a:p>
          <a:p>
            <a:pPr>
              <a:defRPr sz="1300"/>
            </a:pPr>
            <a:r>
              <a:t>Юрисконсульт.</a:t>
            </a:r>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278" name="Прямоугольник"/>
          <p:cNvSpPr/>
          <p:nvPr/>
        </p:nvSpPr>
        <p:spPr>
          <a:xfrm>
            <a:off x="703" y="1021145"/>
            <a:ext cx="9142594" cy="4815709"/>
          </a:xfrm>
          <a:prstGeom prst="rect">
            <a:avLst/>
          </a:prstGeom>
          <a:solidFill>
            <a:srgbClr val="FFFFFF"/>
          </a:solidFill>
          <a:ln w="12700">
            <a:solidFill>
              <a:srgbClr val="5B9BD5"/>
            </a:solidFill>
            <a:miter/>
          </a:ln>
        </p:spPr>
        <p:txBody>
          <a:bodyPr lIns="45719" rIns="45719" anchor="ctr"/>
          <a:lstStyle/>
          <a:p>
            <a:endParaRPr/>
          </a:p>
        </p:txBody>
      </p:sp>
      <p:sp>
        <p:nvSpPr>
          <p:cNvPr id="279" name="Прямоугольник"/>
          <p:cNvSpPr/>
          <p:nvPr/>
        </p:nvSpPr>
        <p:spPr>
          <a:xfrm>
            <a:off x="-9920" y="4313463"/>
            <a:ext cx="9163841" cy="1526719"/>
          </a:xfrm>
          <a:prstGeom prst="rect">
            <a:avLst/>
          </a:prstGeom>
          <a:solidFill>
            <a:srgbClr val="472653">
              <a:alpha val="19908"/>
            </a:srgbClr>
          </a:solidFill>
          <a:ln w="12700">
            <a:miter lim="400000"/>
          </a:ln>
        </p:spPr>
        <p:txBody>
          <a:bodyPr lIns="45719" rIns="45719" anchor="ctr"/>
          <a:lstStyle/>
          <a:p>
            <a:pPr>
              <a:defRPr>
                <a:latin typeface="Arial"/>
                <a:ea typeface="Arial"/>
                <a:cs typeface="Arial"/>
                <a:sym typeface="Arial"/>
              </a:defRPr>
            </a:pPr>
            <a:endParaRPr/>
          </a:p>
        </p:txBody>
      </p:sp>
      <p:pic>
        <p:nvPicPr>
          <p:cNvPr id="280"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281" name="Заголовок 1"/>
          <p:cNvSpPr txBox="1"/>
          <p:nvPr/>
        </p:nvSpPr>
        <p:spPr>
          <a:xfrm>
            <a:off x="1111322" y="395301"/>
            <a:ext cx="7188718"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Получение образования</a:t>
            </a:r>
          </a:p>
        </p:txBody>
      </p:sp>
      <p:sp>
        <p:nvSpPr>
          <p:cNvPr id="282" name="Прямоугольник"/>
          <p:cNvSpPr/>
          <p:nvPr/>
        </p:nvSpPr>
        <p:spPr>
          <a:xfrm>
            <a:off x="-8733" y="1499072"/>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pic>
        <p:nvPicPr>
          <p:cNvPr id="283" name="701px-Coat_of_Arms_of_the_Russian_Federation_bw2.svg.png" descr="701px-Coat_of_Arms_of_the_Russian_Federation_bw2.svg.png"/>
          <p:cNvPicPr>
            <a:picLocks noChangeAspect="1"/>
          </p:cNvPicPr>
          <p:nvPr/>
        </p:nvPicPr>
        <p:blipFill>
          <a:blip r:embed="rId3" cstate="print">
            <a:alphaModFix amt="13638"/>
            <a:extLst/>
          </a:blip>
          <a:stretch>
            <a:fillRect/>
          </a:stretch>
        </p:blipFill>
        <p:spPr>
          <a:xfrm>
            <a:off x="4282268" y="5895427"/>
            <a:ext cx="579464" cy="634848"/>
          </a:xfrm>
          <a:prstGeom prst="rect">
            <a:avLst/>
          </a:prstGeom>
          <a:ln w="12700">
            <a:miter lim="400000"/>
          </a:ln>
        </p:spPr>
      </p:pic>
      <p:sp>
        <p:nvSpPr>
          <p:cNvPr id="284" name="Вышеизложенные противопоказания распространяются не только на трудовые правоотношения:…"/>
          <p:cNvSpPr txBox="1"/>
          <p:nvPr/>
        </p:nvSpPr>
        <p:spPr>
          <a:xfrm>
            <a:off x="300446" y="1147331"/>
            <a:ext cx="8520552" cy="52937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300" i="1"/>
            </a:pPr>
            <a:r>
              <a:rPr dirty="0" err="1"/>
              <a:t>Вышеизложенные</a:t>
            </a:r>
            <a:r>
              <a:rPr dirty="0"/>
              <a:t> </a:t>
            </a:r>
            <a:r>
              <a:rPr dirty="0" err="1"/>
              <a:t>противопоказания</a:t>
            </a:r>
            <a:r>
              <a:rPr dirty="0"/>
              <a:t> </a:t>
            </a:r>
            <a:r>
              <a:rPr dirty="0" err="1"/>
              <a:t>распространяются</a:t>
            </a:r>
            <a:r>
              <a:rPr dirty="0"/>
              <a:t> </a:t>
            </a:r>
            <a:r>
              <a:rPr dirty="0" err="1"/>
              <a:t>не</a:t>
            </a:r>
            <a:r>
              <a:rPr dirty="0"/>
              <a:t> </a:t>
            </a:r>
            <a:r>
              <a:rPr dirty="0" err="1"/>
              <a:t>только</a:t>
            </a:r>
            <a:r>
              <a:rPr dirty="0"/>
              <a:t> </a:t>
            </a:r>
            <a:r>
              <a:rPr dirty="0" err="1"/>
              <a:t>на</a:t>
            </a:r>
            <a:r>
              <a:rPr dirty="0"/>
              <a:t> </a:t>
            </a:r>
            <a:r>
              <a:rPr dirty="0" err="1"/>
              <a:t>трудовые</a:t>
            </a:r>
            <a:r>
              <a:rPr dirty="0"/>
              <a:t> </a:t>
            </a:r>
            <a:r>
              <a:rPr dirty="0" err="1"/>
              <a:t>правоотношения</a:t>
            </a:r>
            <a:r>
              <a:rPr dirty="0"/>
              <a:t>:</a:t>
            </a:r>
          </a:p>
          <a:p>
            <a:pPr>
              <a:defRPr sz="1300"/>
            </a:pPr>
            <a:endParaRPr dirty="0"/>
          </a:p>
          <a:p>
            <a:pPr>
              <a:defRPr sz="1300"/>
            </a:pPr>
            <a:endParaRPr dirty="0"/>
          </a:p>
          <a:p>
            <a:pPr>
              <a:defRPr sz="1300"/>
            </a:pPr>
            <a:r>
              <a:rPr dirty="0" err="1"/>
              <a:t>Согласно</a:t>
            </a:r>
            <a:r>
              <a:rPr dirty="0"/>
              <a:t> </a:t>
            </a:r>
            <a:r>
              <a:rPr b="1" dirty="0" err="1"/>
              <a:t>части</a:t>
            </a:r>
            <a:r>
              <a:rPr b="1" dirty="0"/>
              <a:t> 1 </a:t>
            </a:r>
            <a:r>
              <a:rPr b="1" dirty="0" err="1"/>
              <a:t>статьи</a:t>
            </a:r>
            <a:r>
              <a:rPr b="1" dirty="0"/>
              <a:t> 43 </a:t>
            </a:r>
            <a:r>
              <a:rPr b="1" dirty="0" err="1"/>
              <a:t>Конституции</a:t>
            </a:r>
            <a:r>
              <a:rPr b="1" dirty="0"/>
              <a:t> РФ</a:t>
            </a:r>
            <a:r>
              <a:rPr dirty="0"/>
              <a:t> </a:t>
            </a:r>
            <a:r>
              <a:rPr b="1" dirty="0" err="1">
                <a:solidFill>
                  <a:schemeClr val="accent2"/>
                </a:solidFill>
              </a:rPr>
              <a:t>каждый</a:t>
            </a:r>
            <a:r>
              <a:rPr b="1" dirty="0">
                <a:solidFill>
                  <a:schemeClr val="accent2"/>
                </a:solidFill>
              </a:rPr>
              <a:t> </a:t>
            </a:r>
            <a:r>
              <a:rPr b="1" dirty="0" err="1">
                <a:solidFill>
                  <a:schemeClr val="accent2"/>
                </a:solidFill>
              </a:rPr>
              <a:t>имеет</a:t>
            </a:r>
            <a:r>
              <a:rPr b="1" dirty="0">
                <a:solidFill>
                  <a:schemeClr val="accent2"/>
                </a:solidFill>
              </a:rPr>
              <a:t> </a:t>
            </a:r>
            <a:r>
              <a:rPr b="1" dirty="0" err="1">
                <a:solidFill>
                  <a:schemeClr val="accent2"/>
                </a:solidFill>
              </a:rPr>
              <a:t>право</a:t>
            </a:r>
            <a:r>
              <a:rPr b="1" dirty="0">
                <a:solidFill>
                  <a:schemeClr val="accent2"/>
                </a:solidFill>
              </a:rPr>
              <a:t> </a:t>
            </a:r>
            <a:r>
              <a:rPr b="1" dirty="0" err="1">
                <a:solidFill>
                  <a:schemeClr val="accent2"/>
                </a:solidFill>
              </a:rPr>
              <a:t>на</a:t>
            </a:r>
            <a:r>
              <a:rPr b="1" dirty="0">
                <a:solidFill>
                  <a:schemeClr val="accent2"/>
                </a:solidFill>
              </a:rPr>
              <a:t> </a:t>
            </a:r>
            <a:r>
              <a:rPr b="1" dirty="0" err="1">
                <a:solidFill>
                  <a:schemeClr val="accent2"/>
                </a:solidFill>
              </a:rPr>
              <a:t>образование</a:t>
            </a:r>
            <a:r>
              <a:rPr b="1" dirty="0">
                <a:solidFill>
                  <a:schemeClr val="accent2"/>
                </a:solidFill>
              </a:rPr>
              <a:t>.</a:t>
            </a:r>
            <a:r>
              <a:rPr dirty="0"/>
              <a:t> </a:t>
            </a:r>
          </a:p>
          <a:p>
            <a:pPr>
              <a:defRPr sz="1300"/>
            </a:pPr>
            <a:endParaRPr dirty="0"/>
          </a:p>
          <a:p>
            <a:pPr>
              <a:defRPr sz="1300"/>
            </a:pPr>
            <a:r>
              <a:rPr dirty="0"/>
              <a:t>В </a:t>
            </a:r>
            <a:r>
              <a:rPr dirty="0" err="1"/>
              <a:t>соответствии</a:t>
            </a:r>
            <a:r>
              <a:rPr dirty="0"/>
              <a:t> </a:t>
            </a:r>
            <a:r>
              <a:rPr b="1" dirty="0"/>
              <a:t>с </a:t>
            </a:r>
            <a:r>
              <a:rPr b="1" dirty="0" err="1"/>
              <a:t>подпунктом</a:t>
            </a:r>
            <a:r>
              <a:rPr b="1" dirty="0"/>
              <a:t> 2 </a:t>
            </a:r>
            <a:r>
              <a:rPr b="1" dirty="0" err="1"/>
              <a:t>части</a:t>
            </a:r>
            <a:r>
              <a:rPr b="1" dirty="0"/>
              <a:t> 1 </a:t>
            </a:r>
            <a:r>
              <a:rPr b="1" dirty="0" err="1"/>
              <a:t>статьи</a:t>
            </a:r>
            <a:r>
              <a:rPr b="1" dirty="0"/>
              <a:t> 3 </a:t>
            </a:r>
            <a:r>
              <a:rPr b="1" dirty="0" err="1"/>
              <a:t>Федерального</a:t>
            </a:r>
            <a:r>
              <a:rPr b="1" dirty="0"/>
              <a:t> </a:t>
            </a:r>
            <a:r>
              <a:rPr b="1" dirty="0" err="1"/>
              <a:t>закона</a:t>
            </a:r>
            <a:r>
              <a:rPr b="1" dirty="0"/>
              <a:t> «</a:t>
            </a:r>
            <a:r>
              <a:rPr b="1" dirty="0" err="1"/>
              <a:t>Об</a:t>
            </a:r>
            <a:r>
              <a:rPr b="1" dirty="0"/>
              <a:t> </a:t>
            </a:r>
            <a:r>
              <a:rPr b="1" dirty="0" err="1"/>
              <a:t>образовании</a:t>
            </a:r>
            <a:r>
              <a:rPr b="1" dirty="0"/>
              <a:t> в </a:t>
            </a:r>
            <a:r>
              <a:rPr b="1" dirty="0" err="1"/>
              <a:t>Российской</a:t>
            </a:r>
            <a:r>
              <a:rPr b="1" dirty="0"/>
              <a:t> </a:t>
            </a:r>
            <a:r>
              <a:rPr b="1" dirty="0" err="1"/>
              <a:t>Федерации</a:t>
            </a:r>
            <a:r>
              <a:rPr b="1" dirty="0"/>
              <a:t>» </a:t>
            </a:r>
            <a:r>
              <a:rPr b="1" dirty="0" err="1"/>
              <a:t>от</a:t>
            </a:r>
            <a:r>
              <a:rPr b="1" dirty="0"/>
              <a:t> 29.12.2012 № 273-ФЗ</a:t>
            </a:r>
            <a:r>
              <a:rPr dirty="0"/>
              <a:t> </a:t>
            </a:r>
            <a:r>
              <a:rPr dirty="0" err="1"/>
              <a:t>одним</a:t>
            </a:r>
            <a:r>
              <a:rPr dirty="0"/>
              <a:t> </a:t>
            </a:r>
            <a:r>
              <a:rPr dirty="0" err="1"/>
              <a:t>из</a:t>
            </a:r>
            <a:r>
              <a:rPr dirty="0"/>
              <a:t> </a:t>
            </a:r>
            <a:r>
              <a:rPr dirty="0" err="1"/>
              <a:t>принципов</a:t>
            </a:r>
            <a:r>
              <a:rPr dirty="0"/>
              <a:t> </a:t>
            </a:r>
            <a:r>
              <a:rPr dirty="0" err="1"/>
              <a:t>государственной</a:t>
            </a:r>
            <a:r>
              <a:rPr dirty="0"/>
              <a:t> </a:t>
            </a:r>
            <a:r>
              <a:rPr dirty="0" err="1"/>
              <a:t>политики</a:t>
            </a:r>
            <a:r>
              <a:rPr dirty="0"/>
              <a:t> в </a:t>
            </a:r>
            <a:r>
              <a:rPr dirty="0" err="1"/>
              <a:t>сфере</a:t>
            </a:r>
            <a:r>
              <a:rPr dirty="0"/>
              <a:t> </a:t>
            </a:r>
            <a:r>
              <a:rPr dirty="0" err="1"/>
              <a:t>образования</a:t>
            </a:r>
            <a:r>
              <a:rPr dirty="0"/>
              <a:t> </a:t>
            </a:r>
            <a:r>
              <a:rPr dirty="0" err="1"/>
              <a:t>является</a:t>
            </a:r>
            <a:r>
              <a:rPr dirty="0"/>
              <a:t> </a:t>
            </a:r>
            <a:r>
              <a:rPr dirty="0" err="1"/>
              <a:t>обеспечение</a:t>
            </a:r>
            <a:r>
              <a:rPr dirty="0"/>
              <a:t> </a:t>
            </a:r>
            <a:r>
              <a:rPr dirty="0" err="1"/>
              <a:t>права</a:t>
            </a:r>
            <a:r>
              <a:rPr dirty="0"/>
              <a:t> </a:t>
            </a:r>
            <a:r>
              <a:rPr dirty="0" err="1"/>
              <a:t>каждого</a:t>
            </a:r>
            <a:r>
              <a:rPr dirty="0"/>
              <a:t> </a:t>
            </a:r>
            <a:r>
              <a:rPr dirty="0" err="1"/>
              <a:t>человека</a:t>
            </a:r>
            <a:r>
              <a:rPr dirty="0"/>
              <a:t> </a:t>
            </a:r>
            <a:r>
              <a:rPr dirty="0" err="1"/>
              <a:t>на</a:t>
            </a:r>
            <a:r>
              <a:rPr dirty="0"/>
              <a:t> </a:t>
            </a:r>
            <a:r>
              <a:rPr dirty="0" err="1"/>
              <a:t>образование</a:t>
            </a:r>
            <a:r>
              <a:rPr dirty="0"/>
              <a:t> и </a:t>
            </a:r>
            <a:r>
              <a:rPr dirty="0" err="1"/>
              <a:t>недопустимость</a:t>
            </a:r>
            <a:r>
              <a:rPr dirty="0"/>
              <a:t> </a:t>
            </a:r>
            <a:r>
              <a:rPr dirty="0" err="1"/>
              <a:t>дискриминации</a:t>
            </a:r>
            <a:r>
              <a:rPr dirty="0"/>
              <a:t> в </a:t>
            </a:r>
            <a:r>
              <a:rPr dirty="0" err="1"/>
              <a:t>сфере</a:t>
            </a:r>
            <a:r>
              <a:rPr dirty="0"/>
              <a:t> </a:t>
            </a:r>
            <a:r>
              <a:rPr dirty="0" err="1"/>
              <a:t>образования</a:t>
            </a:r>
            <a:r>
              <a:rPr dirty="0"/>
              <a:t>. </a:t>
            </a:r>
          </a:p>
          <a:p>
            <a:pPr>
              <a:defRPr sz="1300"/>
            </a:pPr>
            <a:endParaRPr dirty="0"/>
          </a:p>
          <a:p>
            <a:pPr>
              <a:defRPr sz="1300"/>
            </a:pPr>
            <a:r>
              <a:rPr dirty="0" err="1"/>
              <a:t>При</a:t>
            </a:r>
            <a:r>
              <a:rPr dirty="0"/>
              <a:t> </a:t>
            </a:r>
            <a:r>
              <a:rPr dirty="0" err="1"/>
              <a:t>этом</a:t>
            </a:r>
            <a:r>
              <a:rPr dirty="0"/>
              <a:t> </a:t>
            </a:r>
            <a:r>
              <a:rPr b="1" dirty="0"/>
              <a:t>в </a:t>
            </a:r>
            <a:r>
              <a:rPr b="1" dirty="0" err="1"/>
              <a:t>части</a:t>
            </a:r>
            <a:r>
              <a:rPr b="1" dirty="0"/>
              <a:t> 7 </a:t>
            </a:r>
            <a:r>
              <a:rPr b="1" dirty="0" err="1"/>
              <a:t>статьи</a:t>
            </a:r>
            <a:r>
              <a:rPr b="1" dirty="0"/>
              <a:t> 55 </a:t>
            </a:r>
            <a:r>
              <a:rPr b="1" dirty="0" err="1"/>
              <a:t>Федерального</a:t>
            </a:r>
            <a:r>
              <a:rPr b="1" dirty="0"/>
              <a:t> </a:t>
            </a:r>
            <a:r>
              <a:rPr b="1" dirty="0" err="1"/>
              <a:t>закона</a:t>
            </a:r>
            <a:r>
              <a:rPr b="1" dirty="0"/>
              <a:t> № 273-ФЗ</a:t>
            </a:r>
            <a:r>
              <a:rPr dirty="0"/>
              <a:t> </a:t>
            </a:r>
            <a:r>
              <a:rPr dirty="0" err="1"/>
              <a:t>содержится</a:t>
            </a:r>
            <a:r>
              <a:rPr dirty="0"/>
              <a:t> </a:t>
            </a:r>
            <a:r>
              <a:rPr dirty="0" err="1"/>
              <a:t>норма</a:t>
            </a:r>
            <a:r>
              <a:rPr dirty="0"/>
              <a:t>, </a:t>
            </a:r>
            <a:r>
              <a:rPr dirty="0" err="1"/>
              <a:t>согласно</a:t>
            </a:r>
            <a:r>
              <a:rPr dirty="0"/>
              <a:t> </a:t>
            </a:r>
            <a:r>
              <a:rPr dirty="0" err="1"/>
              <a:t>которой</a:t>
            </a:r>
            <a:r>
              <a:rPr dirty="0"/>
              <a:t> </a:t>
            </a:r>
            <a:r>
              <a:rPr dirty="0" err="1"/>
              <a:t>при</a:t>
            </a:r>
            <a:r>
              <a:rPr dirty="0"/>
              <a:t> </a:t>
            </a:r>
            <a:r>
              <a:rPr dirty="0" err="1"/>
              <a:t>приеме</a:t>
            </a:r>
            <a:r>
              <a:rPr dirty="0"/>
              <a:t> </a:t>
            </a:r>
            <a:r>
              <a:rPr dirty="0" err="1"/>
              <a:t>на</a:t>
            </a:r>
            <a:r>
              <a:rPr dirty="0"/>
              <a:t> </a:t>
            </a:r>
            <a:r>
              <a:rPr dirty="0" err="1"/>
              <a:t>обучение</a:t>
            </a:r>
            <a:r>
              <a:rPr dirty="0"/>
              <a:t> </a:t>
            </a:r>
            <a:r>
              <a:rPr dirty="0" err="1"/>
              <a:t>по</a:t>
            </a:r>
            <a:r>
              <a:rPr dirty="0"/>
              <a:t> </a:t>
            </a:r>
            <a:r>
              <a:rPr dirty="0" err="1"/>
              <a:t>основным</a:t>
            </a:r>
            <a:r>
              <a:rPr dirty="0"/>
              <a:t> </a:t>
            </a:r>
            <a:r>
              <a:rPr dirty="0" err="1"/>
              <a:t>профессиональным</a:t>
            </a:r>
            <a:r>
              <a:rPr dirty="0"/>
              <a:t> </a:t>
            </a:r>
            <a:r>
              <a:rPr dirty="0" err="1"/>
              <a:t>образовательным</a:t>
            </a:r>
            <a:r>
              <a:rPr dirty="0"/>
              <a:t> </a:t>
            </a:r>
            <a:r>
              <a:rPr dirty="0" err="1"/>
              <a:t>программам</a:t>
            </a:r>
            <a:r>
              <a:rPr dirty="0"/>
              <a:t> </a:t>
            </a:r>
            <a:r>
              <a:rPr dirty="0" err="1"/>
              <a:t>по</a:t>
            </a:r>
            <a:r>
              <a:rPr dirty="0"/>
              <a:t> </a:t>
            </a:r>
            <a:r>
              <a:rPr dirty="0" err="1"/>
              <a:t>профессиям</a:t>
            </a:r>
            <a:r>
              <a:rPr dirty="0"/>
              <a:t>, </a:t>
            </a:r>
            <a:r>
              <a:rPr dirty="0" err="1"/>
              <a:t>специальностям</a:t>
            </a:r>
            <a:r>
              <a:rPr dirty="0"/>
              <a:t>, </a:t>
            </a:r>
            <a:r>
              <a:rPr dirty="0" err="1"/>
              <a:t>направлениям</a:t>
            </a:r>
            <a:r>
              <a:rPr dirty="0"/>
              <a:t> </a:t>
            </a:r>
            <a:r>
              <a:rPr dirty="0" err="1"/>
              <a:t>подготовки</a:t>
            </a:r>
            <a:r>
              <a:rPr dirty="0"/>
              <a:t>, </a:t>
            </a:r>
            <a:r>
              <a:rPr dirty="0" err="1"/>
              <a:t>перечень</a:t>
            </a:r>
            <a:r>
              <a:rPr dirty="0"/>
              <a:t> </a:t>
            </a:r>
            <a:r>
              <a:rPr dirty="0" err="1"/>
              <a:t>которых</a:t>
            </a:r>
            <a:r>
              <a:rPr dirty="0"/>
              <a:t> </a:t>
            </a:r>
            <a:r>
              <a:rPr u="sng" dirty="0" err="1"/>
              <a:t>утверждается</a:t>
            </a:r>
            <a:r>
              <a:rPr u="sng" dirty="0"/>
              <a:t> </a:t>
            </a:r>
            <a:r>
              <a:rPr u="sng" dirty="0" err="1"/>
              <a:t>Правительством</a:t>
            </a:r>
            <a:r>
              <a:rPr u="sng" dirty="0"/>
              <a:t> </a:t>
            </a:r>
            <a:r>
              <a:rPr u="sng" dirty="0" err="1"/>
              <a:t>Российской</a:t>
            </a:r>
            <a:r>
              <a:rPr u="sng" dirty="0"/>
              <a:t> </a:t>
            </a:r>
            <a:r>
              <a:rPr u="sng" dirty="0" err="1"/>
              <a:t>Федерации</a:t>
            </a:r>
            <a:r>
              <a:rPr dirty="0"/>
              <a:t>, </a:t>
            </a:r>
            <a:r>
              <a:rPr dirty="0" err="1"/>
              <a:t>поступающие</a:t>
            </a:r>
            <a:r>
              <a:rPr dirty="0"/>
              <a:t> </a:t>
            </a:r>
            <a:r>
              <a:rPr dirty="0" err="1"/>
              <a:t>проходят</a:t>
            </a:r>
            <a:r>
              <a:rPr dirty="0"/>
              <a:t> </a:t>
            </a:r>
            <a:r>
              <a:rPr dirty="0" err="1"/>
              <a:t>обязательные</a:t>
            </a:r>
            <a:r>
              <a:rPr dirty="0"/>
              <a:t> </a:t>
            </a:r>
            <a:r>
              <a:rPr dirty="0" err="1"/>
              <a:t>предварительные</a:t>
            </a:r>
            <a:r>
              <a:rPr dirty="0"/>
              <a:t> </a:t>
            </a:r>
            <a:r>
              <a:rPr dirty="0" err="1"/>
              <a:t>медицинские</a:t>
            </a:r>
            <a:r>
              <a:rPr dirty="0"/>
              <a:t> </a:t>
            </a:r>
            <a:r>
              <a:rPr dirty="0" err="1"/>
              <a:t>осмотры</a:t>
            </a:r>
            <a:r>
              <a:rPr dirty="0"/>
              <a:t> (</a:t>
            </a:r>
            <a:r>
              <a:rPr dirty="0" err="1"/>
              <a:t>обследования</a:t>
            </a:r>
            <a:r>
              <a:rPr dirty="0"/>
              <a:t>) в </a:t>
            </a:r>
            <a:r>
              <a:rPr dirty="0" err="1"/>
              <a:t>порядке</a:t>
            </a:r>
            <a:r>
              <a:rPr dirty="0"/>
              <a:t>, </a:t>
            </a:r>
            <a:r>
              <a:rPr dirty="0" err="1"/>
              <a:t>установленном</a:t>
            </a:r>
            <a:r>
              <a:rPr dirty="0"/>
              <a:t> </a:t>
            </a:r>
            <a:r>
              <a:rPr dirty="0" err="1"/>
              <a:t>при</a:t>
            </a:r>
            <a:r>
              <a:rPr dirty="0"/>
              <a:t> </a:t>
            </a:r>
            <a:r>
              <a:rPr dirty="0" err="1"/>
              <a:t>заключении</a:t>
            </a:r>
            <a:r>
              <a:rPr dirty="0"/>
              <a:t> </a:t>
            </a:r>
            <a:r>
              <a:rPr dirty="0" err="1"/>
              <a:t>трудового</a:t>
            </a:r>
            <a:r>
              <a:rPr dirty="0"/>
              <a:t> </a:t>
            </a:r>
            <a:r>
              <a:rPr dirty="0" err="1"/>
              <a:t>договора</a:t>
            </a:r>
            <a:r>
              <a:rPr dirty="0"/>
              <a:t> </a:t>
            </a:r>
            <a:r>
              <a:rPr dirty="0" err="1"/>
              <a:t>или</a:t>
            </a:r>
            <a:r>
              <a:rPr dirty="0"/>
              <a:t> </a:t>
            </a:r>
            <a:r>
              <a:rPr dirty="0" err="1"/>
              <a:t>служебного</a:t>
            </a:r>
            <a:r>
              <a:rPr dirty="0"/>
              <a:t> </a:t>
            </a:r>
            <a:r>
              <a:rPr dirty="0" err="1"/>
              <a:t>контракта</a:t>
            </a:r>
            <a:r>
              <a:rPr dirty="0"/>
              <a:t> </a:t>
            </a:r>
            <a:r>
              <a:rPr dirty="0" err="1"/>
              <a:t>по</a:t>
            </a:r>
            <a:r>
              <a:rPr dirty="0"/>
              <a:t> </a:t>
            </a:r>
            <a:r>
              <a:rPr dirty="0" err="1"/>
              <a:t>соответствующим</a:t>
            </a:r>
            <a:r>
              <a:rPr dirty="0"/>
              <a:t> </a:t>
            </a:r>
            <a:r>
              <a:rPr dirty="0" err="1"/>
              <a:t>должности</a:t>
            </a:r>
            <a:r>
              <a:rPr dirty="0"/>
              <a:t>, </a:t>
            </a:r>
            <a:r>
              <a:rPr dirty="0" err="1"/>
              <a:t>профессии</a:t>
            </a:r>
            <a:r>
              <a:rPr dirty="0"/>
              <a:t> </a:t>
            </a:r>
            <a:r>
              <a:rPr dirty="0" err="1"/>
              <a:t>или</a:t>
            </a:r>
            <a:r>
              <a:rPr dirty="0"/>
              <a:t> </a:t>
            </a:r>
            <a:r>
              <a:rPr dirty="0" err="1"/>
              <a:t>специальности</a:t>
            </a:r>
            <a:r>
              <a:rPr dirty="0"/>
              <a:t>.</a:t>
            </a:r>
          </a:p>
          <a:p>
            <a:pPr>
              <a:defRPr sz="1300"/>
            </a:pPr>
            <a:endParaRPr dirty="0"/>
          </a:p>
          <a:p>
            <a:pPr>
              <a:defRPr sz="1300"/>
            </a:pPr>
            <a:r>
              <a:rPr dirty="0"/>
              <a:t>В </a:t>
            </a:r>
            <a:r>
              <a:rPr dirty="0" err="1"/>
              <a:t>настоящее</a:t>
            </a:r>
            <a:r>
              <a:rPr dirty="0"/>
              <a:t> </a:t>
            </a:r>
            <a:r>
              <a:rPr dirty="0" err="1"/>
              <a:t>время</a:t>
            </a:r>
            <a:r>
              <a:rPr dirty="0"/>
              <a:t>, </a:t>
            </a:r>
            <a:r>
              <a:rPr b="1" dirty="0" err="1"/>
              <a:t>действует</a:t>
            </a:r>
            <a:r>
              <a:rPr b="1" dirty="0"/>
              <a:t> </a:t>
            </a:r>
            <a:r>
              <a:rPr b="1" dirty="0" err="1"/>
              <a:t>Перечень</a:t>
            </a:r>
            <a:r>
              <a:rPr dirty="0"/>
              <a:t> </a:t>
            </a:r>
            <a:r>
              <a:rPr dirty="0" err="1"/>
              <a:t>специальностей</a:t>
            </a:r>
            <a:r>
              <a:rPr dirty="0"/>
              <a:t> и </a:t>
            </a:r>
            <a:r>
              <a:rPr dirty="0" err="1"/>
              <a:t>направлений</a:t>
            </a:r>
            <a:r>
              <a:rPr dirty="0"/>
              <a:t> </a:t>
            </a:r>
            <a:r>
              <a:rPr dirty="0" err="1"/>
              <a:t>подготовки</a:t>
            </a:r>
            <a:r>
              <a:rPr dirty="0"/>
              <a:t>, </a:t>
            </a:r>
            <a:r>
              <a:rPr dirty="0" err="1"/>
              <a:t>при</a:t>
            </a:r>
            <a:r>
              <a:rPr dirty="0"/>
              <a:t> </a:t>
            </a:r>
            <a:r>
              <a:rPr dirty="0" err="1"/>
              <a:t>приеме</a:t>
            </a:r>
            <a:r>
              <a:rPr dirty="0"/>
              <a:t> </a:t>
            </a:r>
            <a:r>
              <a:rPr dirty="0" err="1"/>
              <a:t>на</a:t>
            </a:r>
            <a:r>
              <a:rPr dirty="0"/>
              <a:t> </a:t>
            </a:r>
            <a:r>
              <a:rPr dirty="0" err="1"/>
              <a:t>обучение</a:t>
            </a:r>
            <a:r>
              <a:rPr dirty="0"/>
              <a:t> </a:t>
            </a:r>
            <a:r>
              <a:rPr dirty="0" err="1"/>
              <a:t>по</a:t>
            </a:r>
            <a:r>
              <a:rPr dirty="0"/>
              <a:t> </a:t>
            </a:r>
            <a:r>
              <a:rPr dirty="0" err="1"/>
              <a:t>которым</a:t>
            </a:r>
            <a:r>
              <a:rPr dirty="0"/>
              <a:t> </a:t>
            </a:r>
            <a:r>
              <a:rPr dirty="0" err="1"/>
              <a:t>поступающие</a:t>
            </a:r>
            <a:r>
              <a:rPr dirty="0"/>
              <a:t> </a:t>
            </a:r>
            <a:r>
              <a:rPr dirty="0" err="1"/>
              <a:t>проходят</a:t>
            </a:r>
            <a:r>
              <a:rPr dirty="0"/>
              <a:t> </a:t>
            </a:r>
            <a:r>
              <a:rPr dirty="0" err="1"/>
              <a:t>обязательные</a:t>
            </a:r>
            <a:r>
              <a:rPr dirty="0"/>
              <a:t> </a:t>
            </a:r>
            <a:r>
              <a:rPr dirty="0" err="1"/>
              <a:t>предварительные</a:t>
            </a:r>
            <a:r>
              <a:rPr dirty="0"/>
              <a:t> </a:t>
            </a:r>
            <a:r>
              <a:rPr dirty="0" err="1"/>
              <a:t>медицинские</a:t>
            </a:r>
            <a:r>
              <a:rPr dirty="0"/>
              <a:t> </a:t>
            </a:r>
            <a:r>
              <a:rPr dirty="0" err="1"/>
              <a:t>осмотры</a:t>
            </a:r>
            <a:r>
              <a:rPr dirty="0"/>
              <a:t> (</a:t>
            </a:r>
            <a:r>
              <a:rPr dirty="0" err="1"/>
              <a:t>обследования</a:t>
            </a:r>
            <a:r>
              <a:rPr dirty="0"/>
              <a:t>) в </a:t>
            </a:r>
            <a:r>
              <a:rPr dirty="0" err="1"/>
              <a:t>порядке</a:t>
            </a:r>
            <a:r>
              <a:rPr dirty="0"/>
              <a:t>, </a:t>
            </a:r>
            <a:r>
              <a:rPr dirty="0" err="1"/>
              <a:t>установленном</a:t>
            </a:r>
            <a:r>
              <a:rPr dirty="0"/>
              <a:t> </a:t>
            </a:r>
            <a:r>
              <a:rPr dirty="0" err="1"/>
              <a:t>при</a:t>
            </a:r>
            <a:r>
              <a:rPr dirty="0"/>
              <a:t> </a:t>
            </a:r>
            <a:r>
              <a:rPr dirty="0" err="1"/>
              <a:t>заключении</a:t>
            </a:r>
            <a:r>
              <a:rPr dirty="0"/>
              <a:t> </a:t>
            </a:r>
            <a:r>
              <a:rPr dirty="0" err="1"/>
              <a:t>трудового</a:t>
            </a:r>
            <a:r>
              <a:rPr dirty="0"/>
              <a:t> </a:t>
            </a:r>
            <a:r>
              <a:rPr dirty="0" err="1"/>
              <a:t>договора</a:t>
            </a:r>
            <a:r>
              <a:rPr dirty="0"/>
              <a:t> </a:t>
            </a:r>
            <a:r>
              <a:rPr dirty="0" err="1"/>
              <a:t>или</a:t>
            </a:r>
            <a:r>
              <a:rPr dirty="0"/>
              <a:t> </a:t>
            </a:r>
            <a:r>
              <a:rPr dirty="0" err="1"/>
              <a:t>служебного</a:t>
            </a:r>
            <a:r>
              <a:rPr dirty="0"/>
              <a:t> </a:t>
            </a:r>
            <a:r>
              <a:rPr dirty="0" err="1"/>
              <a:t>контракта</a:t>
            </a:r>
            <a:r>
              <a:rPr dirty="0"/>
              <a:t> </a:t>
            </a:r>
            <a:r>
              <a:rPr dirty="0" err="1"/>
              <a:t>по</a:t>
            </a:r>
            <a:r>
              <a:rPr dirty="0"/>
              <a:t> </a:t>
            </a:r>
            <a:r>
              <a:rPr dirty="0" err="1"/>
              <a:t>соответствующей</a:t>
            </a:r>
            <a:r>
              <a:rPr dirty="0"/>
              <a:t> </a:t>
            </a:r>
            <a:r>
              <a:rPr dirty="0" err="1"/>
              <a:t>должности</a:t>
            </a:r>
            <a:r>
              <a:rPr dirty="0"/>
              <a:t> </a:t>
            </a:r>
            <a:r>
              <a:rPr dirty="0" err="1"/>
              <a:t>или</a:t>
            </a:r>
            <a:r>
              <a:rPr dirty="0"/>
              <a:t> </a:t>
            </a:r>
            <a:r>
              <a:rPr dirty="0" err="1"/>
              <a:t>специальности</a:t>
            </a:r>
            <a:r>
              <a:rPr dirty="0"/>
              <a:t>, </a:t>
            </a:r>
            <a:r>
              <a:rPr b="1" dirty="0" err="1"/>
              <a:t>утвержденный</a:t>
            </a:r>
            <a:r>
              <a:rPr b="1" dirty="0"/>
              <a:t> </a:t>
            </a:r>
            <a:r>
              <a:rPr b="1" dirty="0" err="1"/>
              <a:t>Постановлением</a:t>
            </a:r>
            <a:r>
              <a:rPr b="1" dirty="0"/>
              <a:t> </a:t>
            </a:r>
            <a:r>
              <a:rPr b="1" dirty="0" err="1"/>
              <a:t>Правительства</a:t>
            </a:r>
            <a:r>
              <a:rPr b="1" dirty="0"/>
              <a:t> РФ </a:t>
            </a:r>
            <a:r>
              <a:rPr b="1" dirty="0" err="1"/>
              <a:t>от</a:t>
            </a:r>
            <a:r>
              <a:rPr b="1" dirty="0"/>
              <a:t> 14.08.2013 № 697</a:t>
            </a:r>
            <a:r>
              <a:rPr dirty="0"/>
              <a:t>. </a:t>
            </a:r>
            <a:r>
              <a:rPr dirty="0" err="1"/>
              <a:t>Данный</a:t>
            </a:r>
            <a:r>
              <a:rPr dirty="0"/>
              <a:t> </a:t>
            </a:r>
            <a:r>
              <a:rPr dirty="0" err="1"/>
              <a:t>документ</a:t>
            </a:r>
            <a:r>
              <a:rPr dirty="0"/>
              <a:t> </a:t>
            </a:r>
            <a:r>
              <a:rPr dirty="0" err="1"/>
              <a:t>содержит</a:t>
            </a:r>
            <a:r>
              <a:rPr dirty="0"/>
              <a:t> </a:t>
            </a:r>
            <a:r>
              <a:rPr dirty="0" err="1"/>
              <a:t>исчерпывающий</a:t>
            </a:r>
            <a:r>
              <a:rPr dirty="0"/>
              <a:t> </a:t>
            </a:r>
            <a:r>
              <a:rPr dirty="0" err="1"/>
              <a:t>перечень</a:t>
            </a:r>
            <a:r>
              <a:rPr dirty="0"/>
              <a:t> </a:t>
            </a:r>
            <a:r>
              <a:rPr dirty="0" err="1"/>
              <a:t>специальностей</a:t>
            </a:r>
            <a:r>
              <a:rPr dirty="0"/>
              <a:t> и </a:t>
            </a:r>
            <a:r>
              <a:rPr dirty="0" err="1"/>
              <a:t>направлений</a:t>
            </a:r>
            <a:r>
              <a:rPr dirty="0"/>
              <a:t> </a:t>
            </a:r>
            <a:r>
              <a:rPr dirty="0" err="1"/>
              <a:t>подготовки</a:t>
            </a:r>
            <a:r>
              <a:rPr dirty="0"/>
              <a:t>, </a:t>
            </a:r>
            <a:r>
              <a:rPr dirty="0" err="1"/>
              <a:t>при</a:t>
            </a:r>
            <a:r>
              <a:rPr dirty="0"/>
              <a:t> </a:t>
            </a:r>
            <a:r>
              <a:rPr dirty="0" err="1"/>
              <a:t>приеме</a:t>
            </a:r>
            <a:r>
              <a:rPr dirty="0"/>
              <a:t> </a:t>
            </a:r>
            <a:r>
              <a:rPr dirty="0" err="1"/>
              <a:t>на</a:t>
            </a:r>
            <a:r>
              <a:rPr dirty="0"/>
              <a:t> </a:t>
            </a:r>
            <a:r>
              <a:rPr dirty="0" err="1"/>
              <a:t>обучение</a:t>
            </a:r>
            <a:r>
              <a:rPr dirty="0"/>
              <a:t> </a:t>
            </a:r>
            <a:r>
              <a:rPr dirty="0" err="1"/>
              <a:t>по</a:t>
            </a:r>
            <a:r>
              <a:rPr dirty="0"/>
              <a:t> </a:t>
            </a:r>
            <a:r>
              <a:rPr dirty="0" err="1"/>
              <a:t>которым</a:t>
            </a:r>
            <a:r>
              <a:rPr dirty="0"/>
              <a:t> </a:t>
            </a:r>
            <a:r>
              <a:rPr dirty="0" err="1"/>
              <a:t>поступающие</a:t>
            </a:r>
            <a:r>
              <a:rPr dirty="0"/>
              <a:t> </a:t>
            </a:r>
            <a:r>
              <a:rPr dirty="0" err="1"/>
              <a:t>проходят</a:t>
            </a:r>
            <a:r>
              <a:rPr dirty="0"/>
              <a:t> </a:t>
            </a:r>
            <a:r>
              <a:rPr dirty="0" err="1"/>
              <a:t>обязательные</a:t>
            </a:r>
            <a:r>
              <a:rPr dirty="0"/>
              <a:t> </a:t>
            </a:r>
            <a:r>
              <a:rPr dirty="0" err="1"/>
              <a:t>предварительные</a:t>
            </a:r>
            <a:r>
              <a:rPr dirty="0"/>
              <a:t> </a:t>
            </a:r>
            <a:r>
              <a:rPr dirty="0" err="1"/>
              <a:t>медицинские</a:t>
            </a:r>
            <a:r>
              <a:rPr dirty="0"/>
              <a:t> </a:t>
            </a:r>
            <a:r>
              <a:rPr dirty="0" err="1"/>
              <a:t>осмотры</a:t>
            </a:r>
            <a:r>
              <a:rPr dirty="0"/>
              <a:t> (</a:t>
            </a:r>
            <a:r>
              <a:rPr dirty="0" err="1"/>
              <a:t>обследования</a:t>
            </a:r>
            <a:r>
              <a:rPr dirty="0"/>
              <a:t>).</a:t>
            </a:r>
          </a:p>
          <a:p>
            <a:pPr>
              <a:defRPr sz="1300"/>
            </a:pPr>
            <a:endParaRPr dirty="0"/>
          </a:p>
          <a:p>
            <a:pPr>
              <a:defRPr sz="1300"/>
            </a:pPr>
            <a:endParaRPr dirty="0"/>
          </a:p>
          <a:p>
            <a:pPr algn="ctr">
              <a:defRPr sz="1300" b="1">
                <a:solidFill>
                  <a:srgbClr val="FFFFFF"/>
                </a:solidFill>
              </a:defRPr>
            </a:pPr>
            <a:r>
              <a:rPr dirty="0" err="1"/>
              <a:t>Это</a:t>
            </a:r>
            <a:r>
              <a:rPr dirty="0"/>
              <a:t> </a:t>
            </a:r>
            <a:r>
              <a:rPr dirty="0" err="1"/>
              <a:t>значит</a:t>
            </a:r>
            <a:r>
              <a:rPr dirty="0"/>
              <a:t>, </a:t>
            </a:r>
            <a:r>
              <a:rPr dirty="0" err="1" smtClean="0"/>
              <a:t>что</a:t>
            </a:r>
            <a:r>
              <a:rPr dirty="0" smtClean="0"/>
              <a:t> </a:t>
            </a:r>
            <a:r>
              <a:rPr dirty="0" err="1"/>
              <a:t>невозможно</a:t>
            </a:r>
            <a:r>
              <a:rPr dirty="0"/>
              <a:t> </a:t>
            </a:r>
            <a:r>
              <a:rPr dirty="0" err="1"/>
              <a:t>получить</a:t>
            </a:r>
            <a:r>
              <a:rPr dirty="0"/>
              <a:t> </a:t>
            </a:r>
            <a:r>
              <a:rPr dirty="0" err="1"/>
              <a:t>образование</a:t>
            </a:r>
            <a:r>
              <a:rPr dirty="0"/>
              <a:t> </a:t>
            </a:r>
            <a:r>
              <a:rPr dirty="0" err="1"/>
              <a:t>по</a:t>
            </a:r>
            <a:r>
              <a:rPr dirty="0"/>
              <a:t> </a:t>
            </a:r>
            <a:r>
              <a:rPr dirty="0" err="1"/>
              <a:t>желаемой</a:t>
            </a:r>
            <a:r>
              <a:rPr dirty="0"/>
              <a:t> </a:t>
            </a:r>
            <a:r>
              <a:rPr dirty="0" err="1"/>
              <a:t>профессии</a:t>
            </a:r>
            <a:r>
              <a:rPr dirty="0"/>
              <a:t>, </a:t>
            </a:r>
            <a:r>
              <a:rPr dirty="0" err="1"/>
              <a:t>если</a:t>
            </a:r>
            <a:r>
              <a:rPr dirty="0"/>
              <a:t> </a:t>
            </a:r>
            <a:r>
              <a:rPr dirty="0" err="1"/>
              <a:t>она</a:t>
            </a:r>
            <a:r>
              <a:rPr dirty="0"/>
              <a:t> </a:t>
            </a:r>
            <a:r>
              <a:rPr dirty="0" err="1"/>
              <a:t>входит</a:t>
            </a:r>
            <a:r>
              <a:rPr dirty="0"/>
              <a:t> в </a:t>
            </a:r>
            <a:r>
              <a:rPr dirty="0" err="1"/>
              <a:t>установленный</a:t>
            </a:r>
            <a:r>
              <a:rPr dirty="0"/>
              <a:t> </a:t>
            </a:r>
            <a:r>
              <a:rPr dirty="0" err="1"/>
              <a:t>перечень</a:t>
            </a:r>
            <a:r>
              <a:rPr dirty="0"/>
              <a:t> </a:t>
            </a:r>
            <a:r>
              <a:rPr dirty="0" err="1"/>
              <a:t>противопоказаний</a:t>
            </a:r>
            <a:r>
              <a:rPr dirty="0"/>
              <a:t>.</a:t>
            </a:r>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 name="logo эпилепсия56.png" descr="logo эпилепсия56.png"/>
          <p:cNvPicPr>
            <a:picLocks noChangeAspect="1"/>
          </p:cNvPicPr>
          <p:nvPr/>
        </p:nvPicPr>
        <p:blipFill>
          <a:blip r:embed="rId2">
            <a:extLst/>
          </a:blip>
          <a:stretch>
            <a:fillRect/>
          </a:stretch>
        </p:blipFill>
        <p:spPr>
          <a:xfrm>
            <a:off x="465123" y="420305"/>
            <a:ext cx="2330726" cy="604527"/>
          </a:xfrm>
          <a:prstGeom prst="rect">
            <a:avLst/>
          </a:prstGeom>
          <a:ln w="12700">
            <a:miter lim="400000"/>
          </a:ln>
        </p:spPr>
      </p:pic>
      <p:sp>
        <p:nvSpPr>
          <p:cNvPr id="287" name="Прямоугольник"/>
          <p:cNvSpPr/>
          <p:nvPr/>
        </p:nvSpPr>
        <p:spPr>
          <a:xfrm>
            <a:off x="1156605" y="3154516"/>
            <a:ext cx="6830788" cy="441462"/>
          </a:xfrm>
          <a:prstGeom prst="rect">
            <a:avLst/>
          </a:prstGeom>
          <a:solidFill>
            <a:srgbClr val="622E6D"/>
          </a:solidFill>
          <a:ln w="12700">
            <a:miter lim="400000"/>
          </a:ln>
        </p:spPr>
        <p:txBody>
          <a:bodyPr lIns="45718" tIns="45718" rIns="45718" bIns="45718" anchor="ctr"/>
          <a:lstStyle/>
          <a:p>
            <a:endParaRPr/>
          </a:p>
        </p:txBody>
      </p:sp>
      <p:sp>
        <p:nvSpPr>
          <p:cNvPr id="288" name="Заголовок 1"/>
          <p:cNvSpPr txBox="1"/>
          <p:nvPr/>
        </p:nvSpPr>
        <p:spPr>
          <a:xfrm>
            <a:off x="1192181" y="3170626"/>
            <a:ext cx="6759638" cy="4346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a:lnSpc>
                <a:spcPct val="135000"/>
              </a:lnSpc>
              <a:defRPr sz="1500" b="1" cap="all">
                <a:solidFill>
                  <a:srgbClr val="FFFFFF"/>
                </a:solidFill>
                <a:latin typeface="AvantGardeGothicC"/>
                <a:ea typeface="AvantGardeGothicC"/>
                <a:cs typeface="AvantGardeGothicC"/>
                <a:sym typeface="AvantGardeGothicC"/>
              </a:defRPr>
            </a:lvl1pPr>
          </a:lstStyle>
          <a:p>
            <a:r>
              <a:t>Выздоровление при эпилепсии в правовой точки зрения.</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A2970"/>
        </a:solidFill>
        <a:effectLst/>
      </p:bgPr>
    </p:bg>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C0230C9C-E7E6-2652-CD7F-3695D8A5BF10}"/>
              </a:ext>
            </a:extLst>
          </p:cNvPr>
          <p:cNvSpPr/>
          <p:nvPr/>
        </p:nvSpPr>
        <p:spPr>
          <a:xfrm>
            <a:off x="599229" y="1160341"/>
            <a:ext cx="8095129" cy="4716000"/>
          </a:xfrm>
          <a:prstGeom prst="rect">
            <a:avLst/>
          </a:prstGeom>
          <a:solidFill>
            <a:srgbClr val="3E184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ru-RU">
              <a:latin typeface="Calibri"/>
              <a:ea typeface="+mn-ea"/>
              <a:cs typeface="Calibri"/>
            </a:endParaRPr>
          </a:p>
        </p:txBody>
      </p:sp>
      <p:pic>
        <p:nvPicPr>
          <p:cNvPr id="2" name="аватарка.png" descr="аватарка.png">
            <a:extLst>
              <a:ext uri="{FF2B5EF4-FFF2-40B4-BE49-F238E27FC236}">
                <a16:creationId xmlns="" xmlns:a16="http://schemas.microsoft.com/office/drawing/2014/main" id="{D4F2A000-D2E3-4C5F-E972-14C8086067DB}"/>
              </a:ext>
            </a:extLst>
          </p:cNvPr>
          <p:cNvPicPr>
            <a:picLocks noChangeAspect="1"/>
          </p:cNvPicPr>
          <p:nvPr/>
        </p:nvPicPr>
        <p:blipFill>
          <a:blip r:embed="rId3"/>
          <a:srcRect l="5976" t="6168" r="5912" b="6151"/>
          <a:stretch>
            <a:fillRect/>
          </a:stretch>
        </p:blipFill>
        <p:spPr>
          <a:xfrm>
            <a:off x="193958" y="202911"/>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3" name="Текст 2"/>
          <p:cNvSpPr>
            <a:spLocks noGrp="1"/>
          </p:cNvSpPr>
          <p:nvPr>
            <p:ph type="body" sz="quarter" idx="1"/>
          </p:nvPr>
        </p:nvSpPr>
        <p:spPr>
          <a:xfrm>
            <a:off x="840367" y="1278158"/>
            <a:ext cx="7612855" cy="4756882"/>
          </a:xfrm>
        </p:spPr>
        <p:txBody>
          <a:bodyPr anchor="t">
            <a:noAutofit/>
          </a:bodyPr>
          <a:lstStyle/>
          <a:p>
            <a:r>
              <a:rPr lang="ru-RU" sz="1400" dirty="0">
                <a:solidFill>
                  <a:srgbClr val="EBEBEB"/>
                </a:solidFill>
              </a:rPr>
              <a:t>Так, в случае выявления у водителя транспортного средства при проведении медицинского осмотра, медицинского освидетельствования либо </a:t>
            </a:r>
            <a:r>
              <a:rPr lang="ru-RU" sz="1400" b="1" dirty="0">
                <a:solidFill>
                  <a:srgbClr val="FF0000"/>
                </a:solidFill>
              </a:rPr>
              <a:t>при оказании медицинской помощи заболеваний (состояний), являющимися медицинскими противопоказаниями либо ранее </a:t>
            </a:r>
            <a:br>
              <a:rPr lang="ru-RU" sz="1400" b="1" dirty="0">
                <a:solidFill>
                  <a:srgbClr val="FF0000"/>
                </a:solidFill>
              </a:rPr>
            </a:br>
            <a:r>
              <a:rPr lang="ru-RU" sz="1400" b="1" dirty="0">
                <a:solidFill>
                  <a:srgbClr val="FF0000"/>
                </a:solidFill>
              </a:rPr>
              <a:t>не выявлявшимися медицинскими показаниями или медицинскими ограничениями </a:t>
            </a:r>
            <a:br>
              <a:rPr lang="ru-RU" sz="1400" b="1" dirty="0">
                <a:solidFill>
                  <a:srgbClr val="FF0000"/>
                </a:solidFill>
              </a:rPr>
            </a:br>
            <a:r>
              <a:rPr lang="ru-RU" sz="1400" b="1" dirty="0">
                <a:solidFill>
                  <a:srgbClr val="FF0000"/>
                </a:solidFill>
              </a:rPr>
              <a:t>к управлению транспортным средством, информация об этом фиксируется в федеральном реестре документов, содержащем сведения о результатах медицинского освидетельствования, который ведется в ЕГИСЗ (далее – реестр), а водитель направляется для прохождения внеочередного обязательного медицинского освидетельствования, которое проводится врачом-специалистом по профилю выявленного заболевания (состояния), являющегося медицинским противопоказанием или ранее не выявлявшимся медицинским показанием или медицинским ограничением к управлению транспортным средством.</a:t>
            </a:r>
          </a:p>
          <a:p>
            <a:endParaRPr lang="ru-RU" sz="1400" b="1" dirty="0">
              <a:solidFill>
                <a:srgbClr val="FF0000"/>
              </a:solidFill>
            </a:endParaRPr>
          </a:p>
          <a:p>
            <a:r>
              <a:rPr lang="ru-RU" sz="1400" b="1" dirty="0">
                <a:solidFill>
                  <a:srgbClr val="FF0000"/>
                </a:solidFill>
              </a:rPr>
              <a:t>В случае подтверждения наличия у водителя транспортного средства заболеваний (состояний), являющихся медицинскими противопоказаниями либо ранее не выявлявшимися медицинскими показаниями или медицинскими ограничениями к управлению транспортным средством, ранее выданное медицинское заключение аннулируется, информация об этом размещается в реестре, </a:t>
            </a:r>
            <a:r>
              <a:rPr lang="ru-RU" sz="1400" dirty="0">
                <a:solidFill>
                  <a:schemeClr val="bg1"/>
                </a:solidFill>
              </a:rPr>
              <a:t>при этом выдается новое медицинское заключение, о чем информируется федеральный орган исполнительной власти, осуществляющий функции </a:t>
            </a:r>
            <a:br>
              <a:rPr lang="ru-RU" sz="1400" dirty="0">
                <a:solidFill>
                  <a:schemeClr val="bg1"/>
                </a:solidFill>
              </a:rPr>
            </a:br>
            <a:r>
              <a:rPr lang="ru-RU" sz="1400" dirty="0">
                <a:solidFill>
                  <a:schemeClr val="bg1"/>
                </a:solidFill>
              </a:rPr>
              <a:t>по выработке и реализации государственной политики и нормативно-правовому регулированию </a:t>
            </a:r>
            <a:br>
              <a:rPr lang="ru-RU" sz="1400" dirty="0">
                <a:solidFill>
                  <a:schemeClr val="bg1"/>
                </a:solidFill>
              </a:rPr>
            </a:br>
            <a:r>
              <a:rPr lang="ru-RU" sz="1400" dirty="0">
                <a:solidFill>
                  <a:schemeClr val="bg1"/>
                </a:solidFill>
              </a:rPr>
              <a:t>в сфере внутренних дел</a:t>
            </a:r>
            <a:r>
              <a:rPr lang="ru-RU" sz="1400" dirty="0" smtClean="0">
                <a:solidFill>
                  <a:schemeClr val="bg1"/>
                </a:solidFill>
              </a:rPr>
              <a:t>.</a:t>
            </a:r>
          </a:p>
          <a:p>
            <a:endParaRPr lang="ru-RU" sz="1400" dirty="0">
              <a:solidFill>
                <a:schemeClr val="bg1"/>
              </a:solidFill>
            </a:endParaRPr>
          </a:p>
        </p:txBody>
      </p:sp>
      <p:sp>
        <p:nvSpPr>
          <p:cNvPr id="5" name="Прямоугольник"/>
          <p:cNvSpPr/>
          <p:nvPr/>
        </p:nvSpPr>
        <p:spPr>
          <a:xfrm>
            <a:off x="0" y="6309360"/>
            <a:ext cx="9144000" cy="290145"/>
          </a:xfrm>
          <a:prstGeom prst="rect">
            <a:avLst/>
          </a:prstGeom>
          <a:solidFill>
            <a:srgbClr val="321D3C"/>
          </a:solidFill>
          <a:ln w="12700">
            <a:miter lim="400000"/>
          </a:ln>
        </p:spPr>
        <p:txBody>
          <a:bodyPr lIns="45719" rIns="45719" anchor="ctr"/>
          <a:lstStyle/>
          <a:p>
            <a:pPr hangingPunct="1">
              <a:spcBef>
                <a:spcPts val="400"/>
              </a:spcBef>
            </a:pPr>
            <a:r>
              <a:rPr lang="ru-RU" sz="1400">
                <a:solidFill>
                  <a:srgbClr val="FFFFFF"/>
                </a:solidFill>
                <a:latin typeface="Calibri"/>
                <a:cs typeface="Calibri"/>
              </a:rPr>
              <a:t>Все документы по этому закону по ссылке: https://sozd.duma.gov.ru/bill/149503-8</a:t>
            </a:r>
            <a:endParaRPr lang="ru-RU" sz="1400" dirty="0">
              <a:solidFill>
                <a:srgbClr val="FFFFFF"/>
              </a:solidFill>
              <a:latin typeface="Calibri"/>
              <a:cs typeface="Calibri"/>
            </a:endParaRPr>
          </a:p>
        </p:txBody>
      </p:sp>
    </p:spTree>
    <p:extLst>
      <p:ext uri="{BB962C8B-B14F-4D97-AF65-F5344CB8AC3E}">
        <p14:creationId xmlns:p14="http://schemas.microsoft.com/office/powerpoint/2010/main" val="3072036663"/>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Заголовок 1"/>
          <p:cNvSpPr txBox="1">
            <a:spLocks noGrp="1"/>
          </p:cNvSpPr>
          <p:nvPr>
            <p:ph type="title"/>
          </p:nvPr>
        </p:nvSpPr>
        <p:spPr>
          <a:xfrm>
            <a:off x="457200" y="274638"/>
            <a:ext cx="8229600" cy="1143001"/>
          </a:xfrm>
          <a:prstGeom prst="rect">
            <a:avLst/>
          </a:prstGeom>
        </p:spPr>
        <p:txBody>
          <a:bodyPr/>
          <a:lstStyle/>
          <a:p>
            <a:endParaRPr/>
          </a:p>
        </p:txBody>
      </p:sp>
      <p:sp>
        <p:nvSpPr>
          <p:cNvPr id="291" name="Содержимое 4"/>
          <p:cNvSpPr txBox="1">
            <a:spLocks noGrp="1"/>
          </p:cNvSpPr>
          <p:nvPr>
            <p:ph type="body" idx="1"/>
          </p:nvPr>
        </p:nvSpPr>
        <p:spPr>
          <a:xfrm>
            <a:off x="457200" y="1600200"/>
            <a:ext cx="8229600" cy="4525963"/>
          </a:xfrm>
          <a:prstGeom prst="rect">
            <a:avLst/>
          </a:prstGeom>
        </p:spPr>
        <p:txBody>
          <a:bodyPr/>
          <a:lstStyle/>
          <a:p>
            <a:endParaRPr/>
          </a:p>
        </p:txBody>
      </p:sp>
      <p:pic>
        <p:nvPicPr>
          <p:cNvPr id="292" name="Picture 2" descr="Picture 2"/>
          <p:cNvPicPr>
            <a:picLocks noChangeAspect="1"/>
          </p:cNvPicPr>
          <p:nvPr/>
        </p:nvPicPr>
        <p:blipFill>
          <a:blip r:embed="rId2">
            <a:extLst/>
          </a:blip>
          <a:stretch>
            <a:fillRect/>
          </a:stretch>
        </p:blipFill>
        <p:spPr>
          <a:xfrm>
            <a:off x="0" y="0"/>
            <a:ext cx="9142415" cy="6856412"/>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Прямоугольник"/>
          <p:cNvSpPr/>
          <p:nvPr/>
        </p:nvSpPr>
        <p:spPr>
          <a:xfrm>
            <a:off x="-13022" y="2926670"/>
            <a:ext cx="9155295" cy="2299436"/>
          </a:xfrm>
          <a:prstGeom prst="rect">
            <a:avLst/>
          </a:prstGeom>
          <a:solidFill>
            <a:srgbClr val="784791">
              <a:alpha val="19609"/>
            </a:srgbClr>
          </a:solidFill>
          <a:ln w="12700">
            <a:miter lim="400000"/>
          </a:ln>
        </p:spPr>
        <p:txBody>
          <a:bodyPr lIns="45718" tIns="45718" rIns="45718" bIns="45718" anchor="ctr"/>
          <a:lstStyle/>
          <a:p>
            <a:endParaRPr/>
          </a:p>
        </p:txBody>
      </p:sp>
      <p:sp>
        <p:nvSpPr>
          <p:cNvPr id="295" name="Несмотря на многолетнюю ремиссию (медикаментозную или немедикаментозную) граждане подпадают под те же законодательные ограничения, что и люди с некурабельной формой эпилепсии. Исходя из этого, очень важна точность первоначальной диагностики при первичном"/>
          <p:cNvSpPr txBox="1"/>
          <p:nvPr/>
        </p:nvSpPr>
        <p:spPr>
          <a:xfrm>
            <a:off x="397809" y="1407504"/>
            <a:ext cx="8348382" cy="34783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500"/>
            </a:pPr>
            <a:r>
              <a:t>Несмотря на многолетнюю ремиссию (медикаментозную или немедикаментозную) граждане подпадают под те же законодательные ограничения, что и люди с некурабельной формой эпилепсии. Исходя из этого, очень важна точность первоначальной диагностики при первичном обращении с симптомами, похожими на эпилепсию.</a:t>
            </a:r>
          </a:p>
          <a:p>
            <a:pPr defTabSz="457200">
              <a:spcBef>
                <a:spcPts val="1200"/>
              </a:spcBef>
              <a:defRPr sz="1500"/>
            </a:pPr>
            <a:endParaRPr/>
          </a:p>
          <a:p>
            <a:pPr defTabSz="457200">
              <a:spcBef>
                <a:spcPts val="1200"/>
              </a:spcBef>
              <a:defRPr sz="1500"/>
            </a:pPr>
            <a:endParaRPr/>
          </a:p>
          <a:p>
            <a:pPr defTabSz="457200">
              <a:spcBef>
                <a:spcPts val="1200"/>
              </a:spcBef>
              <a:defRPr sz="1500"/>
            </a:pPr>
            <a:r>
              <a:t>Именно поэтому у родителей и опекунов должно быть верное понимание последствий поставленных  ребенку диагнозов и влияния их на взрослую жизнь. Необходимо очень внимательно подходить к официальному оформлению диагноза («эпилептический синдром», «фебрильные судороги», «впервые возникший судорожный приступ»), кодирующегося в рубриках G40.5, G40.6, G40.7, G40.8, G40.9. Нередко диагноз устанавливается формально, со слов родителей и родственников, не приводит к назначению лечения, но имеет колоссальные последствия во взрослой жизни пациента, в т.ч. даже после службы в армии.</a:t>
            </a:r>
          </a:p>
        </p:txBody>
      </p:sp>
      <p:sp>
        <p:nvSpPr>
          <p:cNvPr id="296"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297"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298" name="Заголовок 1"/>
          <p:cNvSpPr txBox="1"/>
          <p:nvPr/>
        </p:nvSpPr>
        <p:spPr>
          <a:xfrm>
            <a:off x="1245991" y="202909"/>
            <a:ext cx="7382003" cy="634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defTabSz="850391">
              <a:spcBef>
                <a:spcPts val="300"/>
              </a:spcBef>
              <a:defRPr sz="1400" b="1" cap="all">
                <a:solidFill>
                  <a:srgbClr val="FFFFFF"/>
                </a:solidFill>
                <a:latin typeface="AvantGardeGothicC"/>
                <a:ea typeface="AvantGardeGothicC"/>
                <a:cs typeface="AvantGardeGothicC"/>
                <a:sym typeface="AvantGardeGothicC"/>
              </a:defRPr>
            </a:lvl1pPr>
          </a:lstStyle>
          <a:p>
            <a:r>
              <a:t>Снятие диагноза</a:t>
            </a:r>
          </a:p>
        </p:txBody>
      </p:sp>
      <p:sp>
        <p:nvSpPr>
          <p:cNvPr id="299" name="Прямоугольник"/>
          <p:cNvSpPr/>
          <p:nvPr/>
        </p:nvSpPr>
        <p:spPr>
          <a:xfrm>
            <a:off x="-13022" y="5982075"/>
            <a:ext cx="9155295" cy="892716"/>
          </a:xfrm>
          <a:prstGeom prst="rect">
            <a:avLst/>
          </a:prstGeom>
          <a:solidFill>
            <a:srgbClr val="472653"/>
          </a:solidFill>
          <a:ln w="12700">
            <a:miter lim="400000"/>
          </a:ln>
        </p:spPr>
        <p:txBody>
          <a:bodyPr lIns="45718" tIns="45718" rIns="45718" bIns="45718" anchor="ctr"/>
          <a:lstStyle/>
          <a:p>
            <a:endParaRPr/>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422850"/>
        </a:solidFill>
        <a:effectLst/>
      </p:bgPr>
    </p:bg>
    <p:spTree>
      <p:nvGrpSpPr>
        <p:cNvPr id="1" name=""/>
        <p:cNvGrpSpPr/>
        <p:nvPr/>
      </p:nvGrpSpPr>
      <p:grpSpPr>
        <a:xfrm>
          <a:off x="0" y="0"/>
          <a:ext cx="0" cy="0"/>
          <a:chOff x="0" y="0"/>
          <a:chExt cx="0" cy="0"/>
        </a:xfrm>
      </p:grpSpPr>
      <p:pic>
        <p:nvPicPr>
          <p:cNvPr id="301"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pic>
        <p:nvPicPr>
          <p:cNvPr id="302" name="Picture 2" descr="Picture 2"/>
          <p:cNvPicPr>
            <a:picLocks noChangeAspect="1"/>
          </p:cNvPicPr>
          <p:nvPr/>
        </p:nvPicPr>
        <p:blipFill>
          <a:blip r:embed="rId3">
            <a:extLst/>
          </a:blip>
          <a:srcRect l="9885" t="11867" r="7526" b="8239"/>
          <a:stretch>
            <a:fillRect/>
          </a:stretch>
        </p:blipFill>
        <p:spPr>
          <a:xfrm>
            <a:off x="796725" y="993339"/>
            <a:ext cx="7550427" cy="5477737"/>
          </a:xfrm>
          <a:prstGeom prst="rect">
            <a:avLst/>
          </a:prstGeom>
          <a:ln w="12700">
            <a:miter lim="400000"/>
          </a:ln>
          <a:effectLst>
            <a:outerShdw blurRad="190500" dist="12700" dir="5400000" rotWithShape="0">
              <a:srgbClr val="000000"/>
            </a:outerShdw>
          </a:effectLst>
        </p:spPr>
      </p:pic>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422850"/>
        </a:solidFill>
        <a:effectLst/>
      </p:bgPr>
    </p:bg>
    <p:spTree>
      <p:nvGrpSpPr>
        <p:cNvPr id="1" name=""/>
        <p:cNvGrpSpPr/>
        <p:nvPr/>
      </p:nvGrpSpPr>
      <p:grpSpPr>
        <a:xfrm>
          <a:off x="0" y="0"/>
          <a:ext cx="0" cy="0"/>
          <a:chOff x="0" y="0"/>
          <a:chExt cx="0" cy="0"/>
        </a:xfrm>
      </p:grpSpPr>
      <p:pic>
        <p:nvPicPr>
          <p:cNvPr id="304"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pic>
        <p:nvPicPr>
          <p:cNvPr id="305" name="Picture 2" descr="Picture 2"/>
          <p:cNvPicPr>
            <a:picLocks noChangeAspect="1"/>
          </p:cNvPicPr>
          <p:nvPr/>
        </p:nvPicPr>
        <p:blipFill>
          <a:blip r:embed="rId3">
            <a:extLst/>
          </a:blip>
          <a:srcRect l="6445" t="22884" r="6445" b="29885"/>
          <a:stretch>
            <a:fillRect/>
          </a:stretch>
        </p:blipFill>
        <p:spPr>
          <a:xfrm>
            <a:off x="590840" y="1570624"/>
            <a:ext cx="7963907" cy="3238273"/>
          </a:xfrm>
          <a:prstGeom prst="rect">
            <a:avLst/>
          </a:prstGeom>
          <a:ln w="12700">
            <a:miter lim="400000"/>
          </a:ln>
          <a:effectLst>
            <a:outerShdw blurRad="190500" dist="12700" dir="5400000" rotWithShape="0">
              <a:srgbClr val="000000"/>
            </a:outerShdw>
          </a:effectLst>
        </p:spPr>
      </p:pic>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422850"/>
        </a:solidFill>
        <a:effectLst/>
      </p:bgPr>
    </p:bg>
    <p:spTree>
      <p:nvGrpSpPr>
        <p:cNvPr id="1" name=""/>
        <p:cNvGrpSpPr/>
        <p:nvPr/>
      </p:nvGrpSpPr>
      <p:grpSpPr>
        <a:xfrm>
          <a:off x="0" y="0"/>
          <a:ext cx="0" cy="0"/>
          <a:chOff x="0" y="0"/>
          <a:chExt cx="0" cy="0"/>
        </a:xfrm>
      </p:grpSpPr>
      <p:pic>
        <p:nvPicPr>
          <p:cNvPr id="307"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pic>
        <p:nvPicPr>
          <p:cNvPr id="308" name="Picture 2" descr="Picture 2"/>
          <p:cNvPicPr>
            <a:picLocks noChangeAspect="1"/>
          </p:cNvPicPr>
          <p:nvPr/>
        </p:nvPicPr>
        <p:blipFill>
          <a:blip r:embed="rId3">
            <a:extLst/>
          </a:blip>
          <a:srcRect l="4178" t="21794" r="4178" b="36041"/>
          <a:stretch>
            <a:fillRect/>
          </a:stretch>
        </p:blipFill>
        <p:spPr>
          <a:xfrm>
            <a:off x="382033" y="1494352"/>
            <a:ext cx="8378349" cy="2890865"/>
          </a:xfrm>
          <a:prstGeom prst="rect">
            <a:avLst/>
          </a:prstGeom>
          <a:ln w="12700">
            <a:miter lim="400000"/>
          </a:ln>
          <a:effectLst>
            <a:outerShdw blurRad="190500" dist="12700" dir="5400000" rotWithShape="0">
              <a:srgbClr val="000000"/>
            </a:outerShdw>
          </a:effectLst>
        </p:spPr>
      </p:pic>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422850"/>
        </a:solidFill>
        <a:effectLst/>
      </p:bgPr>
    </p:bg>
    <p:spTree>
      <p:nvGrpSpPr>
        <p:cNvPr id="1" name=""/>
        <p:cNvGrpSpPr/>
        <p:nvPr/>
      </p:nvGrpSpPr>
      <p:grpSpPr>
        <a:xfrm>
          <a:off x="0" y="0"/>
          <a:ext cx="0" cy="0"/>
          <a:chOff x="0" y="0"/>
          <a:chExt cx="0" cy="0"/>
        </a:xfrm>
      </p:grpSpPr>
      <p:pic>
        <p:nvPicPr>
          <p:cNvPr id="307" name="аватарка.png" descr="аватарка.png"/>
          <p:cNvPicPr>
            <a:picLocks noChangeAspect="1"/>
          </p:cNvPicPr>
          <p:nvPr/>
        </p:nvPicPr>
        <p:blipFill>
          <a:blip r:embed="rId3">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pic>
        <p:nvPicPr>
          <p:cNvPr id="2" name="Рисунок 1"/>
          <p:cNvPicPr>
            <a:picLocks noChangeAspect="1"/>
          </p:cNvPicPr>
          <p:nvPr/>
        </p:nvPicPr>
        <p:blipFill>
          <a:blip r:embed="rId4"/>
          <a:stretch>
            <a:fillRect/>
          </a:stretch>
        </p:blipFill>
        <p:spPr>
          <a:xfrm>
            <a:off x="570126" y="1628800"/>
            <a:ext cx="8115672" cy="4125122"/>
          </a:xfrm>
          <a:prstGeom prst="rect">
            <a:avLst/>
          </a:prstGeom>
        </p:spPr>
      </p:pic>
      <p:cxnSp>
        <p:nvCxnSpPr>
          <p:cNvPr id="7" name="Прямая соединительная линия 6"/>
          <p:cNvCxnSpPr/>
          <p:nvPr/>
        </p:nvCxnSpPr>
        <p:spPr>
          <a:xfrm>
            <a:off x="5364088" y="5445224"/>
            <a:ext cx="3168352" cy="0"/>
          </a:xfrm>
          <a:prstGeom prst="line">
            <a:avLst/>
          </a:prstGeom>
          <a:no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cxnSp>
        <p:nvCxnSpPr>
          <p:cNvPr id="9" name="Прямая соединительная линия 8"/>
          <p:cNvCxnSpPr/>
          <p:nvPr/>
        </p:nvCxnSpPr>
        <p:spPr>
          <a:xfrm>
            <a:off x="683568" y="5589240"/>
            <a:ext cx="2016224" cy="0"/>
          </a:xfrm>
          <a:prstGeom prst="line">
            <a:avLst/>
          </a:prstGeom>
          <a:no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443536061"/>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422850"/>
        </a:solidFill>
        <a:effectLst/>
      </p:bgPr>
    </p:bg>
    <p:spTree>
      <p:nvGrpSpPr>
        <p:cNvPr id="1" name=""/>
        <p:cNvGrpSpPr/>
        <p:nvPr/>
      </p:nvGrpSpPr>
      <p:grpSpPr>
        <a:xfrm>
          <a:off x="0" y="0"/>
          <a:ext cx="0" cy="0"/>
          <a:chOff x="0" y="0"/>
          <a:chExt cx="0" cy="0"/>
        </a:xfrm>
      </p:grpSpPr>
      <p:sp>
        <p:nvSpPr>
          <p:cNvPr id="310" name="Прямоугольник"/>
          <p:cNvSpPr/>
          <p:nvPr/>
        </p:nvSpPr>
        <p:spPr>
          <a:xfrm>
            <a:off x="-21550" y="5802093"/>
            <a:ext cx="9187100" cy="769818"/>
          </a:xfrm>
          <a:prstGeom prst="rect">
            <a:avLst/>
          </a:prstGeom>
          <a:solidFill>
            <a:schemeClr val="accent2">
              <a:satOff val="-4966"/>
              <a:lumOff val="-10549"/>
            </a:schemeClr>
          </a:solidFill>
          <a:ln w="12700">
            <a:miter lim="400000"/>
          </a:ln>
        </p:spPr>
        <p:txBody>
          <a:bodyPr lIns="45718" tIns="45718" rIns="45718" bIns="45718" anchor="ctr"/>
          <a:lstStyle/>
          <a:p>
            <a:pPr algn="ctr" defTabSz="457200">
              <a:lnSpc>
                <a:spcPct val="80000"/>
              </a:lnSpc>
              <a:spcBef>
                <a:spcPts val="1200"/>
              </a:spcBef>
              <a:defRPr b="1" spc="-18">
                <a:solidFill>
                  <a:srgbClr val="FFFFFF"/>
                </a:solidFill>
              </a:defRPr>
            </a:pPr>
            <a:endParaRPr/>
          </a:p>
        </p:txBody>
      </p:sp>
      <p:pic>
        <p:nvPicPr>
          <p:cNvPr id="311"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pic>
        <p:nvPicPr>
          <p:cNvPr id="312" name="4b578fe921bedd4f83e81d4616f6e9d1.png" descr="4b578fe921bedd4f83e81d4616f6e9d1.png"/>
          <p:cNvPicPr>
            <a:picLocks noChangeAspect="1"/>
          </p:cNvPicPr>
          <p:nvPr/>
        </p:nvPicPr>
        <p:blipFill>
          <a:blip r:embed="rId3">
            <a:extLst/>
          </a:blip>
          <a:stretch>
            <a:fillRect/>
          </a:stretch>
        </p:blipFill>
        <p:spPr>
          <a:xfrm>
            <a:off x="1701839" y="238836"/>
            <a:ext cx="5740322" cy="4297600"/>
          </a:xfrm>
          <a:prstGeom prst="rect">
            <a:avLst/>
          </a:prstGeom>
          <a:ln w="12700">
            <a:miter lim="400000"/>
          </a:ln>
          <a:effectLst>
            <a:outerShdw blurRad="190500" dist="12700" dir="5400000" rotWithShape="0">
              <a:srgbClr val="000000"/>
            </a:outerShdw>
          </a:effectLst>
        </p:spPr>
      </p:pic>
      <p:sp>
        <p:nvSpPr>
          <p:cNvPr id="313" name="Отказ врача «в снятии диагноза эпилепсия» не нарушает каких-либо положений действующего законодательства и, вследствие этого, не существует каких-то правомерных оснований для предъявления требований о восстановлении нарушенных гражданских прав в судебном"/>
          <p:cNvSpPr txBox="1"/>
          <p:nvPr/>
        </p:nvSpPr>
        <p:spPr>
          <a:xfrm>
            <a:off x="397809" y="4859283"/>
            <a:ext cx="8348382" cy="15733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500">
                <a:solidFill>
                  <a:srgbClr val="FFFFFF"/>
                </a:solidFill>
              </a:defRPr>
            </a:pPr>
            <a:r>
              <a:t>Отказ врача «в снятии диагноза эпилепсия» не нарушает каких-либо положений действующего законодательства и, вследствие этого, не существует каких-то правомерных оснований для предъявления требований о восстановлении нарушенных гражданских прав в судебном порядке.</a:t>
            </a:r>
          </a:p>
          <a:p>
            <a:pPr defTabSz="457200">
              <a:spcBef>
                <a:spcPts val="1200"/>
              </a:spcBef>
              <a:defRPr sz="1500" b="1">
                <a:solidFill>
                  <a:srgbClr val="FFFFFF"/>
                </a:solidFill>
              </a:defRPr>
            </a:pPr>
            <a:r>
              <a:t/>
            </a:r>
            <a:br/>
            <a:r>
              <a:t>«Эпилепсия» – это, в полном смысле слова, медицинский факт, не подлежащий каким-либо модификациям или аннигиляции.</a:t>
            </a:r>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После пяти лет, в течение которых не было приступов, можно начинать подготовку к снятию диагноза «эпилепсия». Врач назначает проведение электроэнцефалограммы и после этого постепенно и под чётким контролем отменяется лекарственная терапия. Если не возвра"/>
          <p:cNvSpPr txBox="1"/>
          <p:nvPr/>
        </p:nvSpPr>
        <p:spPr>
          <a:xfrm>
            <a:off x="397809" y="1309113"/>
            <a:ext cx="8348382" cy="5187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400"/>
            </a:pPr>
            <a:r>
              <a:t>После пяти лет, в течение которых не было приступов, можно начинать подготовку к снятию диагноза «эпилепсия». Врач назначает проведение электроэнцефалограммы и после этого постепенно и под чётким контролем отменяется лекарственная терапия. Если не возвращаются ни изменения личности, ни припадки, ни психозы, то можно снять диагноз эпилепсия. Таким образом, если никаких признаков эпилептической активности, в том числе обмороков и судорог, не происходило на протяжении 8–10 лет, то неврологический статус считается в норме. </a:t>
            </a:r>
            <a:br/>
            <a:r>
              <a:t>Для окончательного решения по снятию диагноза эпилепсия требуется:</a:t>
            </a:r>
          </a:p>
          <a:p>
            <a:pPr marL="179136" indent="-90236" defTabSz="457200">
              <a:lnSpc>
                <a:spcPct val="10000"/>
              </a:lnSpc>
              <a:spcBef>
                <a:spcPts val="1200"/>
              </a:spcBef>
              <a:buClr>
                <a:srgbClr val="422850"/>
              </a:buClr>
              <a:buSzPct val="100000"/>
              <a:buChar char="•"/>
              <a:defRPr sz="1400"/>
            </a:pPr>
            <a:r>
              <a:t> ЭЭГ;</a:t>
            </a:r>
          </a:p>
          <a:p>
            <a:pPr marL="179136" indent="-90236" defTabSz="457200">
              <a:lnSpc>
                <a:spcPct val="10000"/>
              </a:lnSpc>
              <a:spcBef>
                <a:spcPts val="1200"/>
              </a:spcBef>
              <a:buClr>
                <a:srgbClr val="422850"/>
              </a:buClr>
              <a:buSzPct val="100000"/>
              <a:buChar char="•"/>
              <a:defRPr sz="1400"/>
            </a:pPr>
            <a:r>
              <a:t> осмотреть глазное дно;</a:t>
            </a:r>
          </a:p>
          <a:p>
            <a:pPr marL="179136" indent="-90236" defTabSz="457200">
              <a:lnSpc>
                <a:spcPct val="10000"/>
              </a:lnSpc>
              <a:spcBef>
                <a:spcPts val="1200"/>
              </a:spcBef>
              <a:buClr>
                <a:srgbClr val="422850"/>
              </a:buClr>
              <a:buSzPct val="100000"/>
              <a:buChar char="•"/>
              <a:defRPr sz="1400"/>
            </a:pPr>
            <a:r>
              <a:t> сделать МРТ головного мозга;</a:t>
            </a:r>
          </a:p>
          <a:p>
            <a:pPr marL="179136" indent="-90236" defTabSz="457200">
              <a:lnSpc>
                <a:spcPct val="10000"/>
              </a:lnSpc>
              <a:spcBef>
                <a:spcPts val="1200"/>
              </a:spcBef>
              <a:buClr>
                <a:srgbClr val="422850"/>
              </a:buClr>
              <a:buSzPct val="100000"/>
              <a:buChar char="•"/>
              <a:defRPr sz="1400"/>
            </a:pPr>
            <a:r>
              <a:t> рентгенографию в двух проекциях;</a:t>
            </a:r>
          </a:p>
          <a:p>
            <a:pPr marL="179136" indent="-90236" defTabSz="457200">
              <a:lnSpc>
                <a:spcPct val="10000"/>
              </a:lnSpc>
              <a:spcBef>
                <a:spcPts val="1200"/>
              </a:spcBef>
              <a:buClr>
                <a:srgbClr val="422850"/>
              </a:buClr>
              <a:buSzPct val="100000"/>
              <a:buChar char="•"/>
              <a:defRPr sz="1400"/>
            </a:pPr>
            <a:r>
              <a:t> УЗИ головного мозга;</a:t>
            </a:r>
          </a:p>
          <a:p>
            <a:pPr marL="179136" indent="-90236" defTabSz="457200">
              <a:lnSpc>
                <a:spcPct val="10000"/>
              </a:lnSpc>
              <a:spcBef>
                <a:spcPts val="1200"/>
              </a:spcBef>
              <a:buClr>
                <a:srgbClr val="422850"/>
              </a:buClr>
              <a:buSzPct val="100000"/>
              <a:buChar char="•"/>
              <a:defRPr sz="1400"/>
            </a:pPr>
            <a:r>
              <a:t> некоторые другие исследования.</a:t>
            </a:r>
          </a:p>
          <a:p>
            <a:pPr defTabSz="457200">
              <a:lnSpc>
                <a:spcPct val="10000"/>
              </a:lnSpc>
              <a:spcBef>
                <a:spcPts val="1200"/>
              </a:spcBef>
              <a:defRPr sz="1400"/>
            </a:pPr>
            <a:endParaRPr/>
          </a:p>
          <a:p>
            <a:pPr defTabSz="457200">
              <a:spcBef>
                <a:spcPts val="1200"/>
              </a:spcBef>
              <a:defRPr sz="1400"/>
            </a:pPr>
            <a:r>
              <a:t>После этого диагноз должны пересмотреть на заседании врачебной комиссии. Все возможные спорные моменты и противоречия рассматриваются на консилиуме врачей, в котором принимают участие узкие следующие специалисты: </a:t>
            </a:r>
          </a:p>
          <a:p>
            <a:pPr marL="219241" indent="-130341" defTabSz="457200">
              <a:lnSpc>
                <a:spcPct val="10000"/>
              </a:lnSpc>
              <a:spcBef>
                <a:spcPts val="1200"/>
              </a:spcBef>
              <a:buSzPct val="100000"/>
              <a:buChar char="•"/>
              <a:defRPr sz="1400"/>
            </a:pPr>
            <a:r>
              <a:t>эпилептолог;</a:t>
            </a:r>
          </a:p>
          <a:p>
            <a:pPr marL="219241" indent="-130341" defTabSz="457200">
              <a:lnSpc>
                <a:spcPct val="10000"/>
              </a:lnSpc>
              <a:spcBef>
                <a:spcPts val="1200"/>
              </a:spcBef>
              <a:buSzPct val="100000"/>
              <a:buChar char="•"/>
              <a:defRPr sz="1400"/>
            </a:pPr>
            <a:r>
              <a:t>нейрохирург;</a:t>
            </a:r>
          </a:p>
          <a:p>
            <a:pPr marL="219241" indent="-130341" defTabSz="457200">
              <a:lnSpc>
                <a:spcPct val="10000"/>
              </a:lnSpc>
              <a:spcBef>
                <a:spcPts val="1200"/>
              </a:spcBef>
              <a:buSzPct val="100000"/>
              <a:buChar char="•"/>
              <a:defRPr sz="1400"/>
            </a:pPr>
            <a:r>
              <a:t>психиатр;</a:t>
            </a:r>
          </a:p>
          <a:p>
            <a:pPr marL="219241" indent="-130341" defTabSz="457200">
              <a:lnSpc>
                <a:spcPct val="10000"/>
              </a:lnSpc>
              <a:spcBef>
                <a:spcPts val="1200"/>
              </a:spcBef>
              <a:buSzPct val="100000"/>
              <a:buChar char="•"/>
              <a:defRPr sz="1400"/>
            </a:pPr>
            <a:r>
              <a:t>невролог; </a:t>
            </a:r>
          </a:p>
          <a:p>
            <a:pPr marL="219241" indent="-130341" defTabSz="457200">
              <a:lnSpc>
                <a:spcPct val="10000"/>
              </a:lnSpc>
              <a:spcBef>
                <a:spcPts val="1200"/>
              </a:spcBef>
              <a:buSzPct val="100000"/>
              <a:buChar char="•"/>
              <a:defRPr sz="1400"/>
            </a:pPr>
            <a:r>
              <a:t>председатель комиссии.</a:t>
            </a:r>
          </a:p>
        </p:txBody>
      </p:sp>
      <p:sp>
        <p:nvSpPr>
          <p:cNvPr id="316"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317"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18" name="Заголовок 1"/>
          <p:cNvSpPr txBox="1"/>
          <p:nvPr/>
        </p:nvSpPr>
        <p:spPr>
          <a:xfrm>
            <a:off x="1245991" y="202909"/>
            <a:ext cx="7382003" cy="634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defTabSz="850391">
              <a:spcBef>
                <a:spcPts val="300"/>
              </a:spcBef>
              <a:defRPr sz="1400" b="1" cap="all">
                <a:solidFill>
                  <a:srgbClr val="FFFFFF"/>
                </a:solidFill>
                <a:latin typeface="AvantGardeGothicC"/>
                <a:ea typeface="AvantGardeGothicC"/>
                <a:cs typeface="AvantGardeGothicC"/>
                <a:sym typeface="AvantGardeGothicC"/>
              </a:defRPr>
            </a:lvl1pPr>
          </a:lstStyle>
          <a:p>
            <a:r>
              <a:t>Снятие диагноза</a:t>
            </a:r>
          </a:p>
        </p:txBody>
      </p:sp>
      <p:sp>
        <p:nvSpPr>
          <p:cNvPr id="319" name="Прямоугольник"/>
          <p:cNvSpPr/>
          <p:nvPr/>
        </p:nvSpPr>
        <p:spPr>
          <a:xfrm>
            <a:off x="-13022" y="6626927"/>
            <a:ext cx="9155295" cy="247864"/>
          </a:xfrm>
          <a:prstGeom prst="rect">
            <a:avLst/>
          </a:prstGeom>
          <a:solidFill>
            <a:srgbClr val="472653"/>
          </a:solidFill>
          <a:ln w="12700">
            <a:miter lim="400000"/>
          </a:ln>
        </p:spPr>
        <p:txBody>
          <a:bodyPr lIns="45718" tIns="45718" rIns="45718" bIns="45718" anchor="ctr"/>
          <a:lstStyle/>
          <a:p>
            <a:endParaRPr/>
          </a:p>
        </p:txBody>
      </p:sp>
      <p:pic>
        <p:nvPicPr>
          <p:cNvPr id="320" name="fake-news.png" descr="fake-news.png"/>
          <p:cNvPicPr>
            <a:picLocks noChangeAspect="1"/>
          </p:cNvPicPr>
          <p:nvPr/>
        </p:nvPicPr>
        <p:blipFill>
          <a:blip r:embed="rId3">
            <a:extLst/>
          </a:blip>
          <a:srcRect l="40581" b="61555"/>
          <a:stretch>
            <a:fillRect/>
          </a:stretch>
        </p:blipFill>
        <p:spPr>
          <a:xfrm rot="20451724">
            <a:off x="7037167" y="5299087"/>
            <a:ext cx="1871750" cy="1211057"/>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Статья 48. Врачебная комиссия и консилиум врачей…"/>
          <p:cNvSpPr txBox="1"/>
          <p:nvPr/>
        </p:nvSpPr>
        <p:spPr>
          <a:xfrm>
            <a:off x="397809" y="1480630"/>
            <a:ext cx="8348382" cy="30973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500" b="1"/>
            </a:pPr>
            <a:r>
              <a:t>Статья 48.</a:t>
            </a:r>
            <a:r>
              <a:rPr b="0"/>
              <a:t> Врачебная комиссия и консилиум врачей</a:t>
            </a:r>
          </a:p>
          <a:p>
            <a:pPr defTabSz="457200">
              <a:spcBef>
                <a:spcPts val="1200"/>
              </a:spcBef>
              <a:defRPr sz="1500"/>
            </a:pPr>
            <a:endParaRPr/>
          </a:p>
          <a:p>
            <a:pPr defTabSz="457200">
              <a:spcBef>
                <a:spcPts val="1200"/>
              </a:spcBef>
              <a:defRPr sz="1500"/>
            </a:pPr>
            <a:r>
              <a:t>2. Врачебная комиссия создается в медицинской организации в целях совершенствования организации оказания медицинской помощи, принятия решений в наиболее сложных и конфликтных случаях по вопросам профилактики, диагностики, лечения и медицинской реабилитации, определения трудоспособности граждан и профессиональной пригодности некоторых категорий работников, осуществления оценки качества, обоснованности и эффективности лечебно-диагностических мероприятий, в том числе назначения лекарственных препаратов, обеспечения назначения и коррекции лечения в целях учета данных пациентов при обеспечении лекарственными препаратами, трансплантации (пересадки) органов и тканей человека, медицинской реабилитации, а также принятия решения по иным медицинским вопросам. Решение врачебной комиссии оформляется протоколом и вносится в медицинскую документацию пациента.</a:t>
            </a:r>
          </a:p>
        </p:txBody>
      </p:sp>
      <p:sp>
        <p:nvSpPr>
          <p:cNvPr id="323"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324"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25" name="Заголовок 1"/>
          <p:cNvSpPr txBox="1"/>
          <p:nvPr/>
        </p:nvSpPr>
        <p:spPr>
          <a:xfrm>
            <a:off x="1245991" y="202909"/>
            <a:ext cx="7382003" cy="741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t>323-ФЗ от 21 ноября 2011 г. </a:t>
            </a:r>
          </a:p>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t>«Об основах охраны здоровья граждан в Российской Федерации» </a:t>
            </a:r>
          </a:p>
          <a:p>
            <a:pPr defTabSz="816374">
              <a:lnSpc>
                <a:spcPct val="90000"/>
              </a:lnSpc>
              <a:spcBef>
                <a:spcPts val="200"/>
              </a:spcBef>
              <a:defRPr sz="1300" cap="all">
                <a:solidFill>
                  <a:srgbClr val="FFFFFF"/>
                </a:solidFill>
                <a:latin typeface="AvantGardeGothicC"/>
                <a:ea typeface="AvantGardeGothicC"/>
                <a:cs typeface="AvantGardeGothicC"/>
                <a:sym typeface="AvantGardeGothicC"/>
              </a:defRPr>
            </a:pPr>
            <a:r>
              <a:t>(в ред. Федерального закона от 25.12.2018 № 489-ФЗ)</a:t>
            </a:r>
          </a:p>
        </p:txBody>
      </p:sp>
      <p:sp>
        <p:nvSpPr>
          <p:cNvPr id="326" name="Прямоугольник"/>
          <p:cNvSpPr/>
          <p:nvPr/>
        </p:nvSpPr>
        <p:spPr>
          <a:xfrm>
            <a:off x="-13022" y="6239943"/>
            <a:ext cx="9155295" cy="634849"/>
          </a:xfrm>
          <a:prstGeom prst="rect">
            <a:avLst/>
          </a:prstGeom>
          <a:solidFill>
            <a:srgbClr val="472653"/>
          </a:solidFill>
          <a:ln w="12700">
            <a:miter lim="400000"/>
          </a:ln>
        </p:spPr>
        <p:txBody>
          <a:bodyPr lIns="45718" tIns="45718" rIns="45718" bIns="45718" anchor="ctr"/>
          <a:lstStyle/>
          <a:p>
            <a:endParaRPr/>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II. Функции врачебной комиссии…"/>
          <p:cNvSpPr txBox="1"/>
          <p:nvPr/>
        </p:nvSpPr>
        <p:spPr>
          <a:xfrm>
            <a:off x="390434" y="1266233"/>
            <a:ext cx="8348383" cy="53117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400" b="1"/>
            </a:pPr>
            <a:r>
              <a:rPr sz="1000" dirty="0" err="1" smtClean="0"/>
              <a:t>Функции</a:t>
            </a:r>
            <a:r>
              <a:rPr sz="1000" dirty="0" smtClean="0"/>
              <a:t> </a:t>
            </a:r>
            <a:r>
              <a:rPr sz="1000" dirty="0" err="1"/>
              <a:t>врачебной</a:t>
            </a:r>
            <a:r>
              <a:rPr sz="1000" dirty="0"/>
              <a:t> </a:t>
            </a:r>
            <a:r>
              <a:rPr sz="1000" dirty="0" err="1" smtClean="0"/>
              <a:t>комиссии</a:t>
            </a:r>
            <a:r>
              <a:rPr lang="ru-RU" sz="1000" dirty="0"/>
              <a:t/>
            </a:r>
            <a:br>
              <a:rPr lang="ru-RU" sz="1000" dirty="0"/>
            </a:br>
            <a:endParaRPr sz="1000" dirty="0"/>
          </a:p>
          <a:p>
            <a:pPr>
              <a:lnSpc>
                <a:spcPct val="107000"/>
              </a:lnSpc>
              <a:spcAft>
                <a:spcPts val="800"/>
              </a:spcAft>
            </a:pPr>
            <a:r>
              <a:rPr lang="ru-RU" sz="1100" dirty="0" smtClean="0"/>
              <a:t>20</a:t>
            </a:r>
            <a:r>
              <a:rPr sz="1100" dirty="0" smtClean="0"/>
              <a:t>.</a:t>
            </a:r>
            <a:r>
              <a:rPr sz="1100" b="0" dirty="0" smtClean="0"/>
              <a:t> </a:t>
            </a:r>
            <a:r>
              <a:rPr sz="1100" b="0" dirty="0" err="1"/>
              <a:t>Врачебная</a:t>
            </a:r>
            <a:r>
              <a:rPr sz="1100" b="0" dirty="0"/>
              <a:t> </a:t>
            </a:r>
            <a:r>
              <a:rPr sz="1100" b="0" dirty="0" err="1"/>
              <a:t>комиссия</a:t>
            </a:r>
            <a:r>
              <a:rPr sz="1100" b="0" dirty="0"/>
              <a:t> </a:t>
            </a:r>
            <a:r>
              <a:rPr sz="1100" b="0" dirty="0" err="1"/>
              <a:t>осуществляет</a:t>
            </a:r>
            <a:r>
              <a:rPr sz="1100" b="0" dirty="0"/>
              <a:t> </a:t>
            </a:r>
            <a:r>
              <a:rPr sz="1100" b="0" dirty="0" err="1"/>
              <a:t>следующие</a:t>
            </a:r>
            <a:r>
              <a:rPr sz="1100" b="0" dirty="0"/>
              <a:t> </a:t>
            </a:r>
            <a:r>
              <a:rPr sz="1100" b="0" dirty="0" err="1"/>
              <a:t>функции</a:t>
            </a:r>
            <a:r>
              <a:rPr sz="1100" b="0" dirty="0"/>
              <a:t>:</a:t>
            </a:r>
            <a:br>
              <a:rPr sz="1100" b="0" dirty="0"/>
            </a:br>
            <a:r>
              <a:rPr lang="ru-RU" sz="900" dirty="0">
                <a:latin typeface="Calibri" panose="020F0502020204030204" pitchFamily="34" charset="0"/>
                <a:ea typeface="Calibri" panose="020F0502020204030204" pitchFamily="34" charset="0"/>
                <a:cs typeface="Times New Roman" panose="02020603050405020304" pitchFamily="18" charset="0"/>
              </a:rPr>
              <a:t>1) принятие решений по вопросам совершенствования организации оказания медицинской помощи населению на основе внедрения системы менеджмента качества;</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2) принятие решений по вопросам определения подходов к внедрению в медицинской организации технологий, направленных на рациональное использование времени пациента и медицинского работника, обеспечения комфортности условий предоставления медицинских услуг;</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3) принятие решений по вопросам профилактики, диагностики, лечения, медицинской реабилитации, в том числе санаторно-курортного лечения, проведения медицинских экспертиз, медицинских осмотров и медицинских освидетельствований, определения профессиональной пригодности некоторых категорий работников и связи заболевания с профессией в случаях, установленных законодательством Российской Федерации, в наиболее сложных и конфликтных случаях, требующих комиссионного рассмотрения;</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4) определение трудоспособности граждан в случаях, установленных законодательством Российской Федерации;</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5) продление листков нетрудоспособности в случаях, установленных законодательством Российской Федерации;</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6) принятие решения о направлении пациента на медико-социальную экспертизу в соответствии с законодательством Российской Федерации;</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7) оценка качества, обоснованности и эффективности лечебно-диагностических мероприятий, в том числе назначения лекарственных препаратов;</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8) принятие решения о назначении и применении лекарственных препаратов, медицинских изделий и специализированных продуктов лечебного питания, не входящих в соответствующий стандарт медицинской помощи или не предусмотренных соответствующей клинической рекомендацией, либо по торговым наименованиям при наличии медицинских показаний (индивидуальной непереносимости, по жизненным показаниям);</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9) вынесение заключения о необходимости незамедлительного обеспечения конкретного гражданина с тяжелым </a:t>
            </a:r>
            <a:r>
              <a:rPr lang="ru-RU" sz="900" dirty="0" err="1">
                <a:latin typeface="Calibri" panose="020F0502020204030204" pitchFamily="34" charset="0"/>
                <a:ea typeface="Calibri" panose="020F0502020204030204" pitchFamily="34" charset="0"/>
                <a:cs typeface="Times New Roman" panose="02020603050405020304" pitchFamily="18" charset="0"/>
              </a:rPr>
              <a:t>жизнеугрожающим</a:t>
            </a:r>
            <a:r>
              <a:rPr lang="ru-RU" sz="900" dirty="0">
                <a:latin typeface="Calibri" panose="020F0502020204030204" pitchFamily="34" charset="0"/>
                <a:ea typeface="Calibri" panose="020F0502020204030204" pitchFamily="34" charset="0"/>
                <a:cs typeface="Times New Roman" panose="02020603050405020304" pitchFamily="18" charset="0"/>
              </a:rPr>
              <a:t> и хроническим заболеванием, в том числе редким (</a:t>
            </a:r>
            <a:r>
              <a:rPr lang="ru-RU" sz="900" dirty="0" err="1">
                <a:latin typeface="Calibri" panose="020F0502020204030204" pitchFamily="34" charset="0"/>
                <a:ea typeface="Calibri" panose="020F0502020204030204" pitchFamily="34" charset="0"/>
                <a:cs typeface="Times New Roman" panose="02020603050405020304" pitchFamily="18" charset="0"/>
              </a:rPr>
              <a:t>орфанным</a:t>
            </a:r>
            <a:r>
              <a:rPr lang="ru-RU" sz="900" dirty="0">
                <a:latin typeface="Calibri" panose="020F0502020204030204" pitchFamily="34" charset="0"/>
                <a:ea typeface="Calibri" panose="020F0502020204030204" pitchFamily="34" charset="0"/>
                <a:cs typeface="Times New Roman" panose="02020603050405020304" pitchFamily="18" charset="0"/>
              </a:rPr>
              <a:t>) заболеванием, который получал поддержку в рамках деятельности Фонда поддержки детей с тяжелыми </a:t>
            </a:r>
            <a:r>
              <a:rPr lang="ru-RU" sz="900" dirty="0" err="1">
                <a:latin typeface="Calibri" panose="020F0502020204030204" pitchFamily="34" charset="0"/>
                <a:ea typeface="Calibri" panose="020F0502020204030204" pitchFamily="34" charset="0"/>
                <a:cs typeface="Times New Roman" panose="02020603050405020304" pitchFamily="18" charset="0"/>
              </a:rPr>
              <a:t>жизнеугрожающими</a:t>
            </a:r>
            <a:r>
              <a:rPr lang="ru-RU" sz="900" dirty="0">
                <a:latin typeface="Calibri" panose="020F0502020204030204" pitchFamily="34" charset="0"/>
                <a:ea typeface="Calibri" panose="020F0502020204030204" pitchFamily="34" charset="0"/>
                <a:cs typeface="Times New Roman" panose="02020603050405020304" pitchFamily="18" charset="0"/>
              </a:rPr>
              <a:t> и хроническими заболеваниями, в том числе редкими (</a:t>
            </a:r>
            <a:r>
              <a:rPr lang="ru-RU" sz="900" dirty="0" err="1">
                <a:latin typeface="Calibri" panose="020F0502020204030204" pitchFamily="34" charset="0"/>
                <a:ea typeface="Calibri" panose="020F0502020204030204" pitchFamily="34" charset="0"/>
                <a:cs typeface="Times New Roman" panose="02020603050405020304" pitchFamily="18" charset="0"/>
              </a:rPr>
              <a:t>орфанными</a:t>
            </a:r>
            <a:r>
              <a:rPr lang="ru-RU" sz="900" dirty="0">
                <a:latin typeface="Calibri" panose="020F0502020204030204" pitchFamily="34" charset="0"/>
                <a:ea typeface="Calibri" panose="020F0502020204030204" pitchFamily="34" charset="0"/>
                <a:cs typeface="Times New Roman" panose="02020603050405020304" pitchFamily="18" charset="0"/>
              </a:rPr>
              <a:t>) заболеваниями, "Круг добра" (далее - Фонд) до достижения им 18-летнего возраста и обеспечение оказания поддержки которому осуществляется Фондом в течение одного года после достижения им 18-летнего возраста, либо групп таких граждан (далее - дети с </a:t>
            </a:r>
            <a:r>
              <a:rPr lang="ru-RU" sz="900" dirty="0" err="1">
                <a:latin typeface="Calibri" panose="020F0502020204030204" pitchFamily="34" charset="0"/>
                <a:ea typeface="Calibri" panose="020F0502020204030204" pitchFamily="34" charset="0"/>
                <a:cs typeface="Times New Roman" panose="02020603050405020304" pitchFamily="18" charset="0"/>
              </a:rPr>
              <a:t>орфанными</a:t>
            </a:r>
            <a:r>
              <a:rPr lang="ru-RU" sz="900" dirty="0">
                <a:latin typeface="Calibri" panose="020F0502020204030204" pitchFamily="34" charset="0"/>
                <a:ea typeface="Calibri" panose="020F0502020204030204" pitchFamily="34" charset="0"/>
                <a:cs typeface="Times New Roman" panose="02020603050405020304" pitchFamily="18" charset="0"/>
              </a:rPr>
              <a:t> заболеваниями) лекарственным препаратом из резерва лекарственных препаратов, включенных в перечни для закупок, в целях незамедлительного обеспечения неопределенной группы детей с </a:t>
            </a:r>
            <a:r>
              <a:rPr lang="ru-RU" sz="900" dirty="0" err="1">
                <a:latin typeface="Calibri" panose="020F0502020204030204" pitchFamily="34" charset="0"/>
                <a:ea typeface="Calibri" panose="020F0502020204030204" pitchFamily="34" charset="0"/>
                <a:cs typeface="Times New Roman" panose="02020603050405020304" pitchFamily="18" charset="0"/>
              </a:rPr>
              <a:t>орфанными</a:t>
            </a:r>
            <a:r>
              <a:rPr lang="ru-RU" sz="900" dirty="0">
                <a:latin typeface="Calibri" panose="020F0502020204030204" pitchFamily="34" charset="0"/>
                <a:ea typeface="Calibri" panose="020F0502020204030204" pitchFamily="34" charset="0"/>
                <a:cs typeface="Times New Roman" panose="02020603050405020304" pitchFamily="18" charset="0"/>
              </a:rPr>
              <a:t> заболеваниями;</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10) принятие решения о необходимости назначения лекарственных препаратов, не входящих в перечень жизненно необходимых и важнейших лекарственных препаратов (при оказании медицинской помощи в рамках программы государственных гарантий бесплатного оказания гражданам медицинской помощи);</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11) в случае принятия решения о назначении не зарегистрированного в Российской Федерации лекарственного препарата, определение порядка его применения на основе или с учетом инструкции по применению (дозировки, способа введения и применения, режима дозирования, продолжительности лечения и обоснования назначения лекарственного препарата), включая наблюдение за пациентом, применяющим такой препарат;</a:t>
            </a:r>
          </a:p>
        </p:txBody>
      </p:sp>
      <p:sp>
        <p:nvSpPr>
          <p:cNvPr id="329"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330"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31" name="Заголовок 1"/>
          <p:cNvSpPr txBox="1"/>
          <p:nvPr/>
        </p:nvSpPr>
        <p:spPr>
          <a:xfrm>
            <a:off x="1245991" y="202909"/>
            <a:ext cx="7382003" cy="741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rPr dirty="0"/>
              <a:t>Приказ </a:t>
            </a:r>
            <a:r>
              <a:rPr dirty="0" err="1"/>
              <a:t>Минздравсоцразвития</a:t>
            </a:r>
            <a:r>
              <a:rPr dirty="0"/>
              <a:t> </a:t>
            </a:r>
            <a:r>
              <a:rPr dirty="0" err="1"/>
              <a:t>России</a:t>
            </a:r>
            <a:r>
              <a:rPr dirty="0"/>
              <a:t> </a:t>
            </a:r>
            <a:r>
              <a:rPr dirty="0" err="1"/>
              <a:t>от</a:t>
            </a:r>
            <a:r>
              <a:rPr dirty="0"/>
              <a:t> </a:t>
            </a:r>
            <a:r>
              <a:rPr lang="ru-RU" dirty="0" smtClean="0"/>
              <a:t>10.04.2025</a:t>
            </a:r>
            <a:r>
              <a:rPr dirty="0" smtClean="0"/>
              <a:t> </a:t>
            </a:r>
            <a:r>
              <a:rPr dirty="0"/>
              <a:t>№ </a:t>
            </a:r>
            <a:r>
              <a:rPr lang="ru-RU" dirty="0" smtClean="0"/>
              <a:t>180</a:t>
            </a:r>
            <a:r>
              <a:rPr dirty="0" smtClean="0"/>
              <a:t>н </a:t>
            </a:r>
            <a:endParaRPr dirty="0"/>
          </a:p>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rPr dirty="0"/>
              <a:t>"</a:t>
            </a:r>
            <a:r>
              <a:rPr dirty="0" err="1"/>
              <a:t>Об</a:t>
            </a:r>
            <a:r>
              <a:rPr dirty="0"/>
              <a:t> </a:t>
            </a:r>
            <a:r>
              <a:rPr dirty="0" err="1"/>
              <a:t>утверждении</a:t>
            </a:r>
            <a:r>
              <a:rPr dirty="0"/>
              <a:t> </a:t>
            </a:r>
            <a:r>
              <a:rPr dirty="0" err="1"/>
              <a:t>порядка</a:t>
            </a:r>
            <a:r>
              <a:rPr dirty="0"/>
              <a:t> </a:t>
            </a:r>
            <a:r>
              <a:rPr dirty="0" err="1"/>
              <a:t>создания</a:t>
            </a:r>
            <a:r>
              <a:rPr dirty="0"/>
              <a:t> и </a:t>
            </a:r>
            <a:r>
              <a:rPr dirty="0" err="1"/>
              <a:t>деятельности</a:t>
            </a:r>
            <a:r>
              <a:rPr dirty="0"/>
              <a:t> </a:t>
            </a:r>
          </a:p>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rPr dirty="0" err="1"/>
              <a:t>врачебной</a:t>
            </a:r>
            <a:r>
              <a:rPr dirty="0"/>
              <a:t> </a:t>
            </a:r>
            <a:r>
              <a:rPr dirty="0" err="1"/>
              <a:t>комиссии</a:t>
            </a:r>
            <a:r>
              <a:rPr dirty="0"/>
              <a:t> </a:t>
            </a:r>
            <a:r>
              <a:rPr dirty="0" err="1"/>
              <a:t>медицинской</a:t>
            </a:r>
            <a:r>
              <a:rPr dirty="0"/>
              <a:t> </a:t>
            </a:r>
            <a:r>
              <a:rPr dirty="0" err="1"/>
              <a:t>организации</a:t>
            </a:r>
            <a:r>
              <a:rPr dirty="0"/>
              <a:t>" </a:t>
            </a:r>
          </a:p>
        </p:txBody>
      </p:sp>
      <p:sp>
        <p:nvSpPr>
          <p:cNvPr id="332" name="Прямоугольник"/>
          <p:cNvSpPr/>
          <p:nvPr/>
        </p:nvSpPr>
        <p:spPr>
          <a:xfrm>
            <a:off x="-13022" y="6763825"/>
            <a:ext cx="9155295" cy="110966"/>
          </a:xfrm>
          <a:prstGeom prst="rect">
            <a:avLst/>
          </a:prstGeom>
          <a:solidFill>
            <a:srgbClr val="472653"/>
          </a:solidFill>
          <a:ln w="12700">
            <a:miter lim="400000"/>
          </a:ln>
        </p:spPr>
        <p:txBody>
          <a:bodyPr lIns="45718" tIns="45718" rIns="45718" bIns="45718" anchor="ctr"/>
          <a:lstStyle/>
          <a:p>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A2970"/>
        </a:solidFill>
        <a:effectLst/>
      </p:bgPr>
    </p:bg>
    <p:spTree>
      <p:nvGrpSpPr>
        <p:cNvPr id="1" name=""/>
        <p:cNvGrpSpPr/>
        <p:nvPr/>
      </p:nvGrpSpPr>
      <p:grpSpPr>
        <a:xfrm>
          <a:off x="0" y="0"/>
          <a:ext cx="0" cy="0"/>
          <a:chOff x="0" y="0"/>
          <a:chExt cx="0" cy="0"/>
        </a:xfrm>
      </p:grpSpPr>
      <p:sp>
        <p:nvSpPr>
          <p:cNvPr id="779" name="Прямоугольник"/>
          <p:cNvSpPr/>
          <p:nvPr/>
        </p:nvSpPr>
        <p:spPr>
          <a:xfrm>
            <a:off x="0" y="3021107"/>
            <a:ext cx="9144000" cy="3836894"/>
          </a:xfrm>
          <a:prstGeom prst="rect">
            <a:avLst/>
          </a:prstGeom>
          <a:solidFill>
            <a:srgbClr val="321D3C"/>
          </a:solidFill>
          <a:ln w="12700">
            <a:miter lim="400000"/>
          </a:ln>
        </p:spPr>
        <p:txBody>
          <a:bodyPr lIns="45719" rIns="45719" anchor="ctr"/>
          <a:lstStyle/>
          <a:p>
            <a:pPr>
              <a:defRPr>
                <a:solidFill>
                  <a:srgbClr val="FFFFFF"/>
                </a:solidFill>
                <a:latin typeface="Century Gothic"/>
                <a:ea typeface="Century Gothic"/>
                <a:cs typeface="Century Gothic"/>
                <a:sym typeface="Century Gothic"/>
              </a:defRPr>
            </a:pPr>
            <a:endParaRPr dirty="0">
              <a:solidFill>
                <a:srgbClr val="FFFFFF"/>
              </a:solidFill>
              <a:latin typeface="Century Gothic"/>
              <a:ea typeface="Century Gothic"/>
              <a:cs typeface="Century Gothic"/>
              <a:sym typeface="Century Gothic"/>
            </a:endParaRPr>
          </a:p>
        </p:txBody>
      </p:sp>
      <p:sp>
        <p:nvSpPr>
          <p:cNvPr id="781" name="Синкопе: видеометрический анализ 56 эпизодов транзиторной церебральной гипоксии."/>
          <p:cNvSpPr txBox="1">
            <a:spLocks noGrp="1"/>
          </p:cNvSpPr>
          <p:nvPr>
            <p:ph type="title"/>
          </p:nvPr>
        </p:nvSpPr>
        <p:spPr>
          <a:xfrm>
            <a:off x="1229872" y="258495"/>
            <a:ext cx="6999728" cy="523681"/>
          </a:xfrm>
          <a:prstGeom prst="rect">
            <a:avLst/>
          </a:prstGeom>
        </p:spPr>
        <p:txBody>
          <a:bodyPr/>
          <a:lstStyle>
            <a:lvl1pPr algn="l">
              <a:spcBef>
                <a:spcPts val="300"/>
              </a:spcBef>
              <a:defRPr sz="1400" b="1">
                <a:solidFill>
                  <a:srgbClr val="FFFFFF"/>
                </a:solidFill>
                <a:latin typeface="AvantGardeGothicC"/>
                <a:ea typeface="AvantGardeGothicC"/>
                <a:cs typeface="AvantGardeGothicC"/>
                <a:sym typeface="AvantGardeGothicC"/>
              </a:defRPr>
            </a:lvl1pPr>
          </a:lstStyle>
          <a:p>
            <a:r>
              <a:rPr lang="ru-RU" sz="1400" dirty="0"/>
              <a:t>Вопрос о запрете управлять транспортным средством </a:t>
            </a:r>
            <a:br>
              <a:rPr lang="ru-RU" sz="1400" dirty="0"/>
            </a:br>
            <a:r>
              <a:rPr lang="ru-RU" sz="1400" dirty="0"/>
              <a:t>при приеме некоторых медицинских препаратов</a:t>
            </a:r>
            <a:endParaRPr dirty="0"/>
          </a:p>
        </p:txBody>
      </p:sp>
      <p:pic>
        <p:nvPicPr>
          <p:cNvPr id="2" name="аватарка.png" descr="аватарка.png">
            <a:extLst>
              <a:ext uri="{FF2B5EF4-FFF2-40B4-BE49-F238E27FC236}">
                <a16:creationId xmlns="" xmlns:a16="http://schemas.microsoft.com/office/drawing/2014/main" id="{E8663469-A069-7939-6B1D-291B33002A4B}"/>
              </a:ext>
            </a:extLst>
          </p:cNvPr>
          <p:cNvPicPr>
            <a:picLocks noChangeAspect="1"/>
          </p:cNvPicPr>
          <p:nvPr/>
        </p:nvPicPr>
        <p:blipFill>
          <a:blip r:embed="rId3"/>
          <a:srcRect l="5976" t="6168" r="5912" b="6151"/>
          <a:stretch>
            <a:fillRect/>
          </a:stretch>
        </p:blipFill>
        <p:spPr>
          <a:xfrm>
            <a:off x="193958" y="202911"/>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
        <p:nvSpPr>
          <p:cNvPr id="6" name="Прямоугольник 5">
            <a:extLst>
              <a:ext uri="{FF2B5EF4-FFF2-40B4-BE49-F238E27FC236}">
                <a16:creationId xmlns="" xmlns:a16="http://schemas.microsoft.com/office/drawing/2014/main" id="{2A0BD099-4602-9116-EB6C-F335661524AC}"/>
              </a:ext>
            </a:extLst>
          </p:cNvPr>
          <p:cNvSpPr/>
          <p:nvPr/>
        </p:nvSpPr>
        <p:spPr>
          <a:xfrm>
            <a:off x="4581905" y="2838076"/>
            <a:ext cx="4442287" cy="3960000"/>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ru-RU">
              <a:latin typeface="Calibri"/>
              <a:ea typeface="+mn-ea"/>
              <a:cs typeface="Calibri"/>
            </a:endParaRPr>
          </a:p>
        </p:txBody>
      </p:sp>
      <p:sp>
        <p:nvSpPr>
          <p:cNvPr id="3" name="Текст 2">
            <a:extLst>
              <a:ext uri="{FF2B5EF4-FFF2-40B4-BE49-F238E27FC236}">
                <a16:creationId xmlns="" xmlns:a16="http://schemas.microsoft.com/office/drawing/2014/main" id="{10D9FB4F-F57A-4779-66B7-6BF9AF0BFC73}"/>
              </a:ext>
            </a:extLst>
          </p:cNvPr>
          <p:cNvSpPr>
            <a:spLocks noGrp="1"/>
          </p:cNvSpPr>
          <p:nvPr>
            <p:ph type="body" sz="quarter" idx="1"/>
          </p:nvPr>
        </p:nvSpPr>
        <p:spPr>
          <a:xfrm>
            <a:off x="193958" y="990715"/>
            <a:ext cx="8636277" cy="2095762"/>
          </a:xfrm>
        </p:spPr>
        <p:txBody>
          <a:bodyPr>
            <a:normAutofit/>
          </a:bodyPr>
          <a:lstStyle/>
          <a:p>
            <a:r>
              <a:rPr lang="ru-RU" sz="1200" b="1" dirty="0">
                <a:solidFill>
                  <a:schemeClr val="bg1"/>
                </a:solidFill>
              </a:rPr>
              <a:t>Постановление Правительства РФ от 30.06.1998 N 681 (ред. от 11.06.2025) «Об утверждении перечня наркотических средств, психотропных веществ и их </a:t>
            </a:r>
            <a:r>
              <a:rPr lang="ru-RU" sz="1200" b="1" dirty="0" err="1">
                <a:solidFill>
                  <a:schemeClr val="bg1"/>
                </a:solidFill>
              </a:rPr>
              <a:t>прекурсоров</a:t>
            </a:r>
            <a:r>
              <a:rPr lang="ru-RU" sz="1200" b="1" dirty="0">
                <a:solidFill>
                  <a:schemeClr val="bg1"/>
                </a:solidFill>
              </a:rPr>
              <a:t>, подлежащих контролю в Российской Федерации».</a:t>
            </a:r>
          </a:p>
          <a:p>
            <a:r>
              <a:rPr lang="ru-RU" sz="1200" dirty="0">
                <a:solidFill>
                  <a:schemeClr val="bg1"/>
                </a:solidFill>
              </a:rPr>
              <a:t>В мае 2024 года появился список Минздрава РФ, в котором содержатся препараты, запрещенные к употреблению за рулем, </a:t>
            </a:r>
            <a:br>
              <a:rPr lang="ru-RU" sz="1200" dirty="0">
                <a:solidFill>
                  <a:schemeClr val="bg1"/>
                </a:solidFill>
              </a:rPr>
            </a:br>
            <a:r>
              <a:rPr lang="ru-RU" sz="1200" dirty="0">
                <a:solidFill>
                  <a:schemeClr val="bg1"/>
                </a:solidFill>
              </a:rPr>
              <a:t>либо которые нужно принимать с осторожностью (Минздрав опубликовал список лекарств, которые нельзя принимать </a:t>
            </a:r>
            <a:br>
              <a:rPr lang="ru-RU" sz="1200" dirty="0">
                <a:solidFill>
                  <a:schemeClr val="bg1"/>
                </a:solidFill>
              </a:rPr>
            </a:br>
            <a:r>
              <a:rPr lang="ru-RU" sz="1200" dirty="0">
                <a:solidFill>
                  <a:schemeClr val="bg1"/>
                </a:solidFill>
              </a:rPr>
              <a:t>за рулем. (</a:t>
            </a:r>
            <a:r>
              <a:rPr lang="ru-RU" sz="1200" i="1" dirty="0" err="1">
                <a:solidFill>
                  <a:schemeClr val="bg1"/>
                </a:solidFill>
              </a:rPr>
              <a:t>https</a:t>
            </a:r>
            <a:r>
              <a:rPr lang="ru-RU" sz="1200" i="1" dirty="0">
                <a:solidFill>
                  <a:schemeClr val="bg1"/>
                </a:solidFill>
              </a:rPr>
              <a:t>://auto.ru/mag/article/minzdrav-opublikoval-spisok-lekarstv-kotorye-nelzya-prinimat-za-rulyom</a:t>
            </a:r>
            <a:r>
              <a:rPr lang="ru-RU" sz="1200" dirty="0">
                <a:solidFill>
                  <a:schemeClr val="bg1"/>
                </a:solidFill>
              </a:rPr>
              <a:t>). </a:t>
            </a:r>
            <a:br>
              <a:rPr lang="ru-RU" sz="1200" dirty="0">
                <a:solidFill>
                  <a:schemeClr val="bg1"/>
                </a:solidFill>
              </a:rPr>
            </a:br>
            <a:r>
              <a:rPr lang="ru-RU" sz="1200" dirty="0">
                <a:solidFill>
                  <a:schemeClr val="bg1"/>
                </a:solidFill>
              </a:rPr>
              <a:t>В список вошли популярные жаропонижающие, обезболивающие, противопростудные, антигистаминные препараты.</a:t>
            </a:r>
          </a:p>
          <a:p>
            <a:r>
              <a:rPr lang="ru-RU" sz="1200" b="1" dirty="0">
                <a:solidFill>
                  <a:schemeClr val="bg1"/>
                </a:solidFill>
              </a:rPr>
              <a:t>При этом Минздрав пояснил, что документ носит информационный характер и не является проектом законодательного акта, не устанавливает какого-либо наказания за его нарушение </a:t>
            </a:r>
            <a:r>
              <a:rPr lang="ru-RU" sz="1200" dirty="0">
                <a:solidFill>
                  <a:schemeClr val="bg1"/>
                </a:solidFill>
              </a:rPr>
              <a:t>(Минздрав РФ официальный </a:t>
            </a:r>
            <a:r>
              <a:rPr lang="ru-RU" sz="1200" dirty="0" err="1">
                <a:solidFill>
                  <a:schemeClr val="bg1"/>
                </a:solidFill>
              </a:rPr>
              <a:t>Телеграм</a:t>
            </a:r>
            <a:r>
              <a:rPr lang="ru-RU" sz="1200" dirty="0">
                <a:solidFill>
                  <a:schemeClr val="bg1"/>
                </a:solidFill>
              </a:rPr>
              <a:t>-канал (</a:t>
            </a:r>
            <a:r>
              <a:rPr lang="ru-RU" sz="1200" i="1" dirty="0" err="1">
                <a:solidFill>
                  <a:schemeClr val="bg1"/>
                </a:solidFill>
              </a:rPr>
              <a:t>https</a:t>
            </a:r>
            <a:r>
              <a:rPr lang="ru-RU" sz="1200" i="1" dirty="0">
                <a:solidFill>
                  <a:schemeClr val="bg1"/>
                </a:solidFill>
              </a:rPr>
              <a:t>://t.me/minzdrav_ru/6652</a:t>
            </a:r>
            <a:r>
              <a:rPr lang="ru-RU" sz="1200" dirty="0">
                <a:solidFill>
                  <a:schemeClr val="bg1"/>
                </a:solidFill>
              </a:rPr>
              <a:t>).</a:t>
            </a:r>
          </a:p>
          <a:p>
            <a:endParaRPr lang="ru-RU" sz="1400" dirty="0">
              <a:solidFill>
                <a:schemeClr val="bg1"/>
              </a:solidFill>
            </a:endParaRPr>
          </a:p>
          <a:p>
            <a:endParaRPr lang="ru-RU" sz="1400" b="1" dirty="0">
              <a:solidFill>
                <a:schemeClr val="bg1"/>
              </a:solidFill>
            </a:endParaRPr>
          </a:p>
        </p:txBody>
      </p:sp>
      <p:pic>
        <p:nvPicPr>
          <p:cNvPr id="4" name="Рисунок 3">
            <a:extLst>
              <a:ext uri="{FF2B5EF4-FFF2-40B4-BE49-F238E27FC236}">
                <a16:creationId xmlns="" xmlns:a16="http://schemas.microsoft.com/office/drawing/2014/main" id="{901F2C91-B0AB-82ED-6B2C-F91AADD16FB5}"/>
              </a:ext>
            </a:extLst>
          </p:cNvPr>
          <p:cNvPicPr>
            <a:picLocks noChangeAspect="1"/>
          </p:cNvPicPr>
          <p:nvPr/>
        </p:nvPicPr>
        <p:blipFill>
          <a:blip r:embed="rId4"/>
          <a:stretch>
            <a:fillRect/>
          </a:stretch>
        </p:blipFill>
        <p:spPr>
          <a:xfrm>
            <a:off x="4792299" y="2838076"/>
            <a:ext cx="4157743" cy="3886448"/>
          </a:xfrm>
          <a:prstGeom prst="rect">
            <a:avLst/>
          </a:prstGeom>
        </p:spPr>
      </p:pic>
      <p:sp>
        <p:nvSpPr>
          <p:cNvPr id="5" name="Прямоугольник 4">
            <a:extLst>
              <a:ext uri="{FF2B5EF4-FFF2-40B4-BE49-F238E27FC236}">
                <a16:creationId xmlns="" xmlns:a16="http://schemas.microsoft.com/office/drawing/2014/main" id="{75A0B14C-CEA4-3073-3CDD-964A54FDC7FF}"/>
              </a:ext>
            </a:extLst>
          </p:cNvPr>
          <p:cNvSpPr/>
          <p:nvPr/>
        </p:nvSpPr>
        <p:spPr>
          <a:xfrm>
            <a:off x="512940" y="3072532"/>
            <a:ext cx="3907672" cy="3416320"/>
          </a:xfrm>
          <a:prstGeom prst="rect">
            <a:avLst/>
          </a:prstGeom>
        </p:spPr>
        <p:txBody>
          <a:bodyPr wrap="square">
            <a:spAutoFit/>
          </a:bodyPr>
          <a:lstStyle/>
          <a:p>
            <a:r>
              <a:rPr lang="ru-RU" sz="1200" b="1" dirty="0">
                <a:solidFill>
                  <a:srgbClr val="FFFFFF"/>
                </a:solidFill>
                <a:latin typeface="Calibri"/>
                <a:ea typeface="Calibri" panose="020F0502020204030204" pitchFamily="34" charset="0"/>
                <a:cs typeface="Calibri"/>
              </a:rPr>
              <a:t>1. Наркотические и психотропные вещества, оборот которых запрещен или ограничен на территории РФ</a:t>
            </a:r>
            <a:r>
              <a:rPr lang="ru-RU" sz="1200" b="1" dirty="0" smtClean="0">
                <a:solidFill>
                  <a:srgbClr val="FFFFFF"/>
                </a:solidFill>
                <a:latin typeface="Calibri"/>
                <a:ea typeface="Calibri" panose="020F0502020204030204" pitchFamily="34" charset="0"/>
                <a:cs typeface="Calibri"/>
              </a:rPr>
              <a:t>.</a:t>
            </a:r>
            <a:r>
              <a:rPr lang="ru-RU" sz="1200" b="1" dirty="0">
                <a:solidFill>
                  <a:srgbClr val="FFFFFF"/>
                </a:solidFill>
                <a:latin typeface="Calibri"/>
                <a:ea typeface="Calibri" panose="020F0502020204030204" pitchFamily="34" charset="0"/>
                <a:cs typeface="Calibri"/>
              </a:rPr>
              <a:t/>
            </a:r>
            <a:br>
              <a:rPr lang="ru-RU" sz="1200" b="1" dirty="0">
                <a:solidFill>
                  <a:srgbClr val="FFFFFF"/>
                </a:solidFill>
                <a:latin typeface="Calibri"/>
                <a:ea typeface="Calibri" panose="020F0502020204030204" pitchFamily="34" charset="0"/>
                <a:cs typeface="Calibri"/>
              </a:rPr>
            </a:br>
            <a:r>
              <a:rPr lang="ru-RU" sz="1200" b="1" dirty="0">
                <a:solidFill>
                  <a:srgbClr val="FFFFFF"/>
                </a:solidFill>
                <a:latin typeface="Calibri"/>
                <a:ea typeface="Calibri" panose="020F0502020204030204" pitchFamily="34" charset="0"/>
                <a:cs typeface="Calibri"/>
              </a:rPr>
              <a:t>2. </a:t>
            </a:r>
            <a:r>
              <a:rPr lang="ru-RU" sz="1200" b="1" dirty="0" smtClean="0">
                <a:solidFill>
                  <a:srgbClr val="FFFFFF"/>
                </a:solidFill>
                <a:latin typeface="Calibri"/>
                <a:ea typeface="Calibri" panose="020F0502020204030204" pitchFamily="34" charset="0"/>
                <a:cs typeface="Calibri"/>
              </a:rPr>
              <a:t>Анестетики, </a:t>
            </a:r>
            <a:r>
              <a:rPr lang="ru-RU" sz="1200" b="1" dirty="0" err="1" smtClean="0">
                <a:solidFill>
                  <a:srgbClr val="FF0000"/>
                </a:solidFill>
                <a:latin typeface="Calibri"/>
                <a:ea typeface="Calibri" panose="020F0502020204030204" pitchFamily="34" charset="0"/>
                <a:cs typeface="Calibri"/>
              </a:rPr>
              <a:t>противоэпилепческие</a:t>
            </a:r>
            <a:r>
              <a:rPr lang="ru-RU" sz="1200" b="1" dirty="0" smtClean="0">
                <a:solidFill>
                  <a:srgbClr val="FF0000"/>
                </a:solidFill>
                <a:latin typeface="Calibri"/>
                <a:ea typeface="Calibri" panose="020F0502020204030204" pitchFamily="34" charset="0"/>
                <a:cs typeface="Calibri"/>
              </a:rPr>
              <a:t> препараты</a:t>
            </a:r>
            <a:r>
              <a:rPr lang="ru-RU" sz="1200" b="1" dirty="0" smtClean="0">
                <a:solidFill>
                  <a:srgbClr val="FFFFFF"/>
                </a:solidFill>
                <a:latin typeface="Calibri"/>
                <a:ea typeface="Calibri" panose="020F0502020204030204" pitchFamily="34" charset="0"/>
                <a:cs typeface="Calibri"/>
              </a:rPr>
              <a:t>, </a:t>
            </a:r>
            <a:r>
              <a:rPr lang="ru-RU" sz="1200" b="1" dirty="0" err="1" smtClean="0">
                <a:solidFill>
                  <a:srgbClr val="FFFFFF"/>
                </a:solidFill>
                <a:latin typeface="Calibri"/>
                <a:ea typeface="Calibri" panose="020F0502020204030204" pitchFamily="34" charset="0"/>
                <a:cs typeface="Calibri"/>
              </a:rPr>
              <a:t>противопаркинсонические</a:t>
            </a:r>
            <a:r>
              <a:rPr lang="ru-RU" sz="1200" b="1" dirty="0" smtClean="0">
                <a:solidFill>
                  <a:srgbClr val="FFFFFF"/>
                </a:solidFill>
                <a:latin typeface="Calibri"/>
                <a:ea typeface="Calibri" panose="020F0502020204030204" pitchFamily="34" charset="0"/>
                <a:cs typeface="Calibri"/>
              </a:rPr>
              <a:t> препараты, снотворные </a:t>
            </a:r>
            <a:r>
              <a:rPr lang="ru-RU" sz="1200" b="1" dirty="0">
                <a:solidFill>
                  <a:srgbClr val="FFFFFF"/>
                </a:solidFill>
                <a:latin typeface="Calibri"/>
                <a:ea typeface="Calibri" panose="020F0502020204030204" pitchFamily="34" charset="0"/>
                <a:cs typeface="Calibri"/>
              </a:rPr>
              <a:t>и седативные средства. </a:t>
            </a:r>
          </a:p>
          <a:p>
            <a:r>
              <a:rPr lang="ru-RU" sz="1200" dirty="0">
                <a:solidFill>
                  <a:srgbClr val="FFFFFF"/>
                </a:solidFill>
                <a:latin typeface="Calibri"/>
                <a:ea typeface="Calibri" panose="020F0502020204030204" pitchFamily="34" charset="0"/>
                <a:cs typeface="Calibri"/>
              </a:rPr>
              <a:t>Не все представители этой группы внесены в список запрещённых к употреблению за рулем, утвержденный Постановлением Правительства РФ № 681. Но на практике употребление их водителем может стать причиной лишения водительских прав на основании статьи 12.8 КоАП РФ, в которой говорится о полном запрете употребления психотропных веществ («Кодекс Российской Федерации об административных правонарушениях» от 30.12.2001 № 195-ФЗ (ред. от 28.04.2023, с изм. от 17.05.2023). </a:t>
            </a:r>
            <a:r>
              <a:rPr lang="ru-RU" sz="1200" b="1" dirty="0">
                <a:solidFill>
                  <a:srgbClr val="FFFFFF"/>
                </a:solidFill>
                <a:latin typeface="Calibri"/>
                <a:cs typeface="Calibri"/>
              </a:rPr>
              <a:t/>
            </a:r>
            <a:br>
              <a:rPr lang="ru-RU" sz="1200" b="1" dirty="0">
                <a:solidFill>
                  <a:srgbClr val="FFFFFF"/>
                </a:solidFill>
                <a:latin typeface="Calibri"/>
                <a:cs typeface="Calibri"/>
              </a:rPr>
            </a:br>
            <a:r>
              <a:rPr lang="ru-RU" sz="1200" b="1" dirty="0">
                <a:solidFill>
                  <a:srgbClr val="FFFFFF"/>
                </a:solidFill>
                <a:latin typeface="Calibri"/>
                <a:cs typeface="Calibri"/>
              </a:rPr>
              <a:t>3. Лекарства, содержащие этиловый спирт (успокоительные препараты, сиропы от кашля со спиртом)</a:t>
            </a:r>
          </a:p>
        </p:txBody>
      </p:sp>
      <p:sp>
        <p:nvSpPr>
          <p:cNvPr id="7" name="Прямоугольник 6"/>
          <p:cNvSpPr/>
          <p:nvPr/>
        </p:nvSpPr>
        <p:spPr>
          <a:xfrm>
            <a:off x="513494" y="6362213"/>
            <a:ext cx="3628738" cy="461665"/>
          </a:xfrm>
          <a:prstGeom prst="rect">
            <a:avLst/>
          </a:prstGeom>
        </p:spPr>
        <p:txBody>
          <a:bodyPr wrap="square">
            <a:spAutoFit/>
          </a:bodyPr>
          <a:lstStyle/>
          <a:p>
            <a:r>
              <a:rPr lang="ru-RU" sz="1200" dirty="0">
                <a:solidFill>
                  <a:srgbClr val="FFFFFF"/>
                </a:solidFill>
                <a:latin typeface="Calibri"/>
                <a:cs typeface="Calibri"/>
              </a:rPr>
              <a:t>Все документы по этому законопроекту по </a:t>
            </a:r>
            <a:r>
              <a:rPr lang="ru-RU" sz="1200" dirty="0" smtClean="0">
                <a:solidFill>
                  <a:srgbClr val="FFFFFF"/>
                </a:solidFill>
                <a:latin typeface="Calibri"/>
                <a:cs typeface="Calibri"/>
              </a:rPr>
              <a:t>ссылке: https</a:t>
            </a:r>
            <a:r>
              <a:rPr lang="ru-RU" sz="1200" dirty="0">
                <a:solidFill>
                  <a:srgbClr val="FFFFFF"/>
                </a:solidFill>
                <a:latin typeface="Calibri"/>
                <a:cs typeface="Calibri"/>
              </a:rPr>
              <a:t>://sozd.duma.gov.ru/bill/379447-8</a:t>
            </a:r>
          </a:p>
        </p:txBody>
      </p:sp>
    </p:spTree>
    <p:extLst>
      <p:ext uri="{BB962C8B-B14F-4D97-AF65-F5344CB8AC3E}">
        <p14:creationId xmlns:p14="http://schemas.microsoft.com/office/powerpoint/2010/main" val="4090005491"/>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4.13. принятие решения о назначении лекарственных препаратов в случаях и в порядке, которые установлены нормативными правовыми актами Российской Федерации и субъектов Российской Федерации, устанавливающими порядок назначения и выписывания лекарственных п"/>
          <p:cNvSpPr txBox="1"/>
          <p:nvPr/>
        </p:nvSpPr>
        <p:spPr>
          <a:xfrm>
            <a:off x="390434" y="1151889"/>
            <a:ext cx="8348383" cy="46566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12) принятие решения о назначении незарегистрированных в Российской Федерации медицинских изделий при наличии медицинских показаний (по жизненным показаниям);</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13) принятие решения о направлении сообщений в Федеральную службу по надзору сфере здравоохранения в целях осуществления мониторинга безопасности лекарственных препаратов о выявленных случаях побочных действий, не указанных в инструкции по применению лекарственного препарата, серьезных нежелательных реакций и непредвиденных нежелательных реакций при применении лекарственных препаратов, в том числе послуживших основанием для назначения лекарственных препаратов в соответствии с подпунктом 8 настоящего пункта;</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14) принятие решения по вопросам назначения и коррекции лечения в целях учета данных пациентов при обеспечении лекарственными препаратами в соответствии с законодательством Российской Федерации;</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15) принятие решения о назначении лекарственных препаратов в случаях и в порядке, которые установлены нормативными правовыми актами Российской Федерации и субъектов Российской Федерации, устанавливающими порядок назначения и выписывания лекарственных препаратов, включая наркотические лекарственные препараты и психотропные лекарственные препараты, а также лекарственных препаратов, обеспечение которыми осуществляется в соответствии со стандартами медицинской помощи по рецептам врача (фельдшера) при оказании государственной социальной помощи в виде набора социальных услуг;</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16) принятие решения о назначении отдельному пациенту биомедицинского клеточного продукта, предназначенного для исполнения индивидуального медицинского назначения биомедицинского клеточного продукта, специально произведенного для отдельного пациента непосредственно в медицинской организации, в которой применяется данный биомедицинский клеточный продукт (далее - индивидуальный биомедицинский клеточный продукт), и которой предоставлено разрешение на производство и применение индивидуального биомедицинского клеточного продукта;</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17) принятие решения о применении биотехнологического лекарственного препарата, предназначенного для применения в соответствии с индивидуальным медицинским назначением и специально изготовленного для конкретного пациента непосредственно в медицинской организации, в которой применяется такой биотехнологический лекарственный препарат, имеющий в своем составе соединения, синтезированные по результатам генетических исследований материала, полученного от пациента, для которого изготовлен такой биотехнологический лекарственный препарат (далее - индивидуальный биотехнологический лекарственный препарат), при наличии у указанной медицинской организации разрешения на применение индивидуального биотехнологического лекарственного препарата;</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18) проведение отбора пациентов в соответствии с порядком организации оказания высокотехнологичной медицинской помощи с применением единой государственной информационной системы в сфере здравоохранения;</a:t>
            </a:r>
          </a:p>
          <a:p>
            <a:pPr>
              <a:lnSpc>
                <a:spcPct val="107000"/>
              </a:lnSpc>
              <a:spcAft>
                <a:spcPts val="800"/>
              </a:spcAft>
            </a:pPr>
            <a:r>
              <a:rPr lang="ru-RU" sz="900" dirty="0">
                <a:latin typeface="Calibri" panose="020F0502020204030204" pitchFamily="34" charset="0"/>
                <a:ea typeface="Calibri" panose="020F0502020204030204" pitchFamily="34" charset="0"/>
                <a:cs typeface="Times New Roman" panose="02020603050405020304" pitchFamily="18" charset="0"/>
              </a:rPr>
              <a:t>19) выдача заключения о нуждаемости ветерана в обеспечении протезами (кроме зубных протезов), протезно-ортопедическими изделиями в соответствии с Правилами обеспечения инвалидов техническими средствами реабилитации и отдельных категорий граждан из числа ветеранов протезами (кроме зубных протезов), протезно-ортопедическими изделиями, утвержденными постановлением Правительства Российской Федерации от 7 апреля 2008 г. N 240;</a:t>
            </a:r>
          </a:p>
        </p:txBody>
      </p:sp>
      <p:sp>
        <p:nvSpPr>
          <p:cNvPr id="335"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336"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38" name="Прямоугольник"/>
          <p:cNvSpPr/>
          <p:nvPr/>
        </p:nvSpPr>
        <p:spPr>
          <a:xfrm>
            <a:off x="-13022" y="6763825"/>
            <a:ext cx="9155295" cy="110966"/>
          </a:xfrm>
          <a:prstGeom prst="rect">
            <a:avLst/>
          </a:prstGeom>
          <a:solidFill>
            <a:srgbClr val="472653"/>
          </a:solidFill>
          <a:ln w="12700">
            <a:miter lim="400000"/>
          </a:ln>
        </p:spPr>
        <p:txBody>
          <a:bodyPr lIns="45718" tIns="45718" rIns="45718" bIns="45718" anchor="ctr"/>
          <a:lstStyle/>
          <a:p>
            <a:endParaRPr/>
          </a:p>
        </p:txBody>
      </p:sp>
      <p:sp>
        <p:nvSpPr>
          <p:cNvPr id="7" name="Заголовок 1"/>
          <p:cNvSpPr txBox="1"/>
          <p:nvPr/>
        </p:nvSpPr>
        <p:spPr>
          <a:xfrm>
            <a:off x="1245991" y="202909"/>
            <a:ext cx="7382003" cy="741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rPr dirty="0"/>
              <a:t>Приказ </a:t>
            </a:r>
            <a:r>
              <a:rPr dirty="0" err="1"/>
              <a:t>Минздравсоцразвития</a:t>
            </a:r>
            <a:r>
              <a:rPr dirty="0"/>
              <a:t> </a:t>
            </a:r>
            <a:r>
              <a:rPr dirty="0" err="1"/>
              <a:t>России</a:t>
            </a:r>
            <a:r>
              <a:rPr dirty="0"/>
              <a:t> </a:t>
            </a:r>
            <a:r>
              <a:rPr dirty="0" err="1"/>
              <a:t>от</a:t>
            </a:r>
            <a:r>
              <a:rPr dirty="0"/>
              <a:t> </a:t>
            </a:r>
            <a:r>
              <a:rPr lang="ru-RU" dirty="0" smtClean="0"/>
              <a:t>10.04.2025</a:t>
            </a:r>
            <a:r>
              <a:rPr dirty="0" smtClean="0"/>
              <a:t> </a:t>
            </a:r>
            <a:r>
              <a:rPr dirty="0"/>
              <a:t>№ </a:t>
            </a:r>
            <a:r>
              <a:rPr lang="ru-RU" dirty="0" smtClean="0"/>
              <a:t>180</a:t>
            </a:r>
            <a:r>
              <a:rPr dirty="0" smtClean="0"/>
              <a:t>н </a:t>
            </a:r>
            <a:endParaRPr dirty="0"/>
          </a:p>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rPr dirty="0"/>
              <a:t>"</a:t>
            </a:r>
            <a:r>
              <a:rPr dirty="0" err="1"/>
              <a:t>Об</a:t>
            </a:r>
            <a:r>
              <a:rPr dirty="0"/>
              <a:t> </a:t>
            </a:r>
            <a:r>
              <a:rPr dirty="0" err="1"/>
              <a:t>утверждении</a:t>
            </a:r>
            <a:r>
              <a:rPr dirty="0"/>
              <a:t> </a:t>
            </a:r>
            <a:r>
              <a:rPr dirty="0" err="1"/>
              <a:t>порядка</a:t>
            </a:r>
            <a:r>
              <a:rPr dirty="0"/>
              <a:t> </a:t>
            </a:r>
            <a:r>
              <a:rPr dirty="0" err="1"/>
              <a:t>создания</a:t>
            </a:r>
            <a:r>
              <a:rPr dirty="0"/>
              <a:t> и </a:t>
            </a:r>
            <a:r>
              <a:rPr dirty="0" err="1"/>
              <a:t>деятельности</a:t>
            </a:r>
            <a:r>
              <a:rPr dirty="0"/>
              <a:t> </a:t>
            </a:r>
          </a:p>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rPr dirty="0" err="1"/>
              <a:t>врачебной</a:t>
            </a:r>
            <a:r>
              <a:rPr dirty="0"/>
              <a:t> </a:t>
            </a:r>
            <a:r>
              <a:rPr dirty="0" err="1"/>
              <a:t>комиссии</a:t>
            </a:r>
            <a:r>
              <a:rPr dirty="0"/>
              <a:t> </a:t>
            </a:r>
            <a:r>
              <a:rPr dirty="0" err="1"/>
              <a:t>медицинской</a:t>
            </a:r>
            <a:r>
              <a:rPr dirty="0"/>
              <a:t> </a:t>
            </a:r>
            <a:r>
              <a:rPr dirty="0" err="1"/>
              <a:t>организации</a:t>
            </a:r>
            <a:r>
              <a:rPr dirty="0"/>
              <a:t>" </a:t>
            </a:r>
          </a:p>
        </p:txBody>
      </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4.18. проведение обязательных предварительных и периодических медицинских осмотров (обследований) работников, занятых на тяжелых работах и на работах с вредными и (или) опасными условиями труда; 4.19. выдача справки об отсутствии медицинских противопоказ"/>
          <p:cNvSpPr txBox="1"/>
          <p:nvPr/>
        </p:nvSpPr>
        <p:spPr>
          <a:xfrm>
            <a:off x="390434" y="1563524"/>
            <a:ext cx="8348383" cy="41536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07000"/>
              </a:lnSpc>
              <a:spcAft>
                <a:spcPts val="800"/>
              </a:spcAft>
            </a:pPr>
            <a:r>
              <a:rPr lang="ru-RU" sz="1200" dirty="0">
                <a:latin typeface="Calibri" panose="020F0502020204030204" pitchFamily="34" charset="0"/>
                <a:ea typeface="Calibri" panose="020F0502020204030204" pitchFamily="34" charset="0"/>
                <a:cs typeface="Times New Roman" panose="02020603050405020304" pitchFamily="18" charset="0"/>
              </a:rPr>
              <a:t>20) осуществление медицинского освидетельствования подозреваемых или обвиняемых в совершении преступлений, в отношении которых избрана мера пресечения в виде заключения под стражу, на предмет наличия у них тяжелого заболевания, включенного в перечень тяжелых заболеваний, препятствующих содержанию под стражей подозреваемых или обвиняемых в совершении преступлений, утвержденный постановлением Правительства Российской Федерации от 14 января 2011 г. N 3;</a:t>
            </a:r>
          </a:p>
          <a:p>
            <a:pPr>
              <a:lnSpc>
                <a:spcPct val="107000"/>
              </a:lnSpc>
              <a:spcAft>
                <a:spcPts val="800"/>
              </a:spcAft>
            </a:pPr>
            <a:r>
              <a:rPr lang="ru-RU" sz="1200" dirty="0">
                <a:latin typeface="Calibri" panose="020F0502020204030204" pitchFamily="34" charset="0"/>
                <a:ea typeface="Calibri" panose="020F0502020204030204" pitchFamily="34" charset="0"/>
                <a:cs typeface="Times New Roman" panose="02020603050405020304" pitchFamily="18" charset="0"/>
              </a:rPr>
              <a:t>21) проведение обязательного психиатрического освидетельствования;</a:t>
            </a:r>
          </a:p>
          <a:p>
            <a:pPr>
              <a:lnSpc>
                <a:spcPct val="107000"/>
              </a:lnSpc>
              <a:spcAft>
                <a:spcPts val="800"/>
              </a:spcAft>
            </a:pPr>
            <a:r>
              <a:rPr lang="ru-RU" sz="1200" dirty="0">
                <a:latin typeface="Calibri" panose="020F0502020204030204" pitchFamily="34" charset="0"/>
                <a:ea typeface="Calibri" panose="020F0502020204030204" pitchFamily="34" charset="0"/>
                <a:cs typeface="Times New Roman" panose="02020603050405020304" pitchFamily="18" charset="0"/>
              </a:rPr>
              <a:t>22) выдача справки об отсутствии медицинских противопоказаний для работы с использованием сведений, составляющих государственную тайну;</a:t>
            </a:r>
          </a:p>
          <a:p>
            <a:pPr>
              <a:lnSpc>
                <a:spcPct val="107000"/>
              </a:lnSpc>
              <a:spcAft>
                <a:spcPts val="800"/>
              </a:spcAft>
            </a:pPr>
            <a:r>
              <a:rPr lang="ru-RU" sz="1200" dirty="0">
                <a:latin typeface="Calibri" panose="020F0502020204030204" pitchFamily="34" charset="0"/>
                <a:ea typeface="Calibri" panose="020F0502020204030204" pitchFamily="34" charset="0"/>
                <a:cs typeface="Times New Roman" panose="02020603050405020304" pitchFamily="18" charset="0"/>
              </a:rPr>
              <a:t>23) вынесение медицинского заключения о том, что при изъятии органов и тканей для трансплантации (пересадки) у живого донора его здоровью не будет причинен значительный вред;</a:t>
            </a:r>
          </a:p>
          <a:p>
            <a:pPr>
              <a:lnSpc>
                <a:spcPct val="107000"/>
              </a:lnSpc>
              <a:spcAft>
                <a:spcPts val="800"/>
              </a:spcAft>
            </a:pPr>
            <a:r>
              <a:rPr lang="ru-RU" sz="1200" dirty="0">
                <a:latin typeface="Calibri" panose="020F0502020204030204" pitchFamily="34" charset="0"/>
                <a:ea typeface="Calibri" panose="020F0502020204030204" pitchFamily="34" charset="0"/>
                <a:cs typeface="Times New Roman" panose="02020603050405020304" pitchFamily="18" charset="0"/>
              </a:rPr>
              <a:t>24) взаимодействие в работе по вопросам, относящимся к компетенции врачебной комиссии, с территориальными фондами обязательного медицинского страхования, Фондом пенсионного и социального страхования Российской Федерации, территориальными органами Федеральной службы по надзору в сфере здравоохранения и Федеральной службы по надзору в сфере защиты прав потребителей и благополучия человека, федеральными учреждениями медико-социальной экспертизы, со страховыми медицинскими организациями, иными органами и организациями;</a:t>
            </a:r>
          </a:p>
          <a:p>
            <a:pPr>
              <a:lnSpc>
                <a:spcPct val="107000"/>
              </a:lnSpc>
              <a:spcAft>
                <a:spcPts val="800"/>
              </a:spcAft>
            </a:pPr>
            <a:r>
              <a:rPr lang="ru-RU" sz="1200" dirty="0">
                <a:latin typeface="Calibri" panose="020F0502020204030204" pitchFamily="34" charset="0"/>
                <a:ea typeface="Calibri" panose="020F0502020204030204" pitchFamily="34" charset="0"/>
                <a:cs typeface="Times New Roman" panose="02020603050405020304" pitchFamily="18" charset="0"/>
              </a:rPr>
              <a:t>25) иные функции, предусмотренные федеральными законами, нормативными правовыми актами Президента Российской Федерации, Правительства Российской Федерации, федеральных органов исполнительной власти и органов государственной власти субъектов Российской Федерации.</a:t>
            </a:r>
          </a:p>
        </p:txBody>
      </p:sp>
      <p:sp>
        <p:nvSpPr>
          <p:cNvPr id="341"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342"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44" name="Прямоугольник"/>
          <p:cNvSpPr/>
          <p:nvPr/>
        </p:nvSpPr>
        <p:spPr>
          <a:xfrm>
            <a:off x="-13022" y="6347595"/>
            <a:ext cx="9155295" cy="527196"/>
          </a:xfrm>
          <a:prstGeom prst="rect">
            <a:avLst/>
          </a:prstGeom>
          <a:solidFill>
            <a:srgbClr val="472653"/>
          </a:solidFill>
          <a:ln w="12700">
            <a:miter lim="400000"/>
          </a:ln>
        </p:spPr>
        <p:txBody>
          <a:bodyPr lIns="45718" tIns="45718" rIns="45718" bIns="45718" anchor="ctr"/>
          <a:lstStyle/>
          <a:p>
            <a:endParaRPr/>
          </a:p>
        </p:txBody>
      </p:sp>
      <p:sp>
        <p:nvSpPr>
          <p:cNvPr id="7" name="Заголовок 1"/>
          <p:cNvSpPr txBox="1"/>
          <p:nvPr/>
        </p:nvSpPr>
        <p:spPr>
          <a:xfrm>
            <a:off x="1245991" y="202909"/>
            <a:ext cx="7382003" cy="741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rPr dirty="0"/>
              <a:t>Приказ </a:t>
            </a:r>
            <a:r>
              <a:rPr dirty="0" err="1"/>
              <a:t>Минздравсоцразвития</a:t>
            </a:r>
            <a:r>
              <a:rPr dirty="0"/>
              <a:t> </a:t>
            </a:r>
            <a:r>
              <a:rPr dirty="0" err="1"/>
              <a:t>России</a:t>
            </a:r>
            <a:r>
              <a:rPr dirty="0"/>
              <a:t> </a:t>
            </a:r>
            <a:r>
              <a:rPr dirty="0" err="1"/>
              <a:t>от</a:t>
            </a:r>
            <a:r>
              <a:rPr dirty="0"/>
              <a:t> </a:t>
            </a:r>
            <a:r>
              <a:rPr lang="ru-RU" dirty="0" smtClean="0"/>
              <a:t>10.04.2025</a:t>
            </a:r>
            <a:r>
              <a:rPr dirty="0" smtClean="0"/>
              <a:t> </a:t>
            </a:r>
            <a:r>
              <a:rPr dirty="0"/>
              <a:t>№ </a:t>
            </a:r>
            <a:r>
              <a:rPr lang="ru-RU" dirty="0" smtClean="0"/>
              <a:t>180</a:t>
            </a:r>
            <a:r>
              <a:rPr dirty="0" smtClean="0"/>
              <a:t>н </a:t>
            </a:r>
            <a:endParaRPr dirty="0"/>
          </a:p>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rPr dirty="0"/>
              <a:t>"</a:t>
            </a:r>
            <a:r>
              <a:rPr dirty="0" err="1"/>
              <a:t>Об</a:t>
            </a:r>
            <a:r>
              <a:rPr dirty="0"/>
              <a:t> </a:t>
            </a:r>
            <a:r>
              <a:rPr dirty="0" err="1"/>
              <a:t>утверждении</a:t>
            </a:r>
            <a:r>
              <a:rPr dirty="0"/>
              <a:t> </a:t>
            </a:r>
            <a:r>
              <a:rPr dirty="0" err="1"/>
              <a:t>порядка</a:t>
            </a:r>
            <a:r>
              <a:rPr dirty="0"/>
              <a:t> </a:t>
            </a:r>
            <a:r>
              <a:rPr dirty="0" err="1"/>
              <a:t>создания</a:t>
            </a:r>
            <a:r>
              <a:rPr dirty="0"/>
              <a:t> и </a:t>
            </a:r>
            <a:r>
              <a:rPr dirty="0" err="1"/>
              <a:t>деятельности</a:t>
            </a:r>
            <a:r>
              <a:rPr dirty="0"/>
              <a:t> </a:t>
            </a:r>
          </a:p>
          <a:p>
            <a:pPr defTabSz="816374">
              <a:lnSpc>
                <a:spcPct val="90000"/>
              </a:lnSpc>
              <a:spcBef>
                <a:spcPts val="200"/>
              </a:spcBef>
              <a:defRPr sz="1300" b="1" cap="all">
                <a:solidFill>
                  <a:srgbClr val="FFFFFF"/>
                </a:solidFill>
                <a:latin typeface="AvantGardeGothicC"/>
                <a:ea typeface="AvantGardeGothicC"/>
                <a:cs typeface="AvantGardeGothicC"/>
                <a:sym typeface="AvantGardeGothicC"/>
              </a:defRPr>
            </a:pPr>
            <a:r>
              <a:rPr dirty="0" err="1"/>
              <a:t>врачебной</a:t>
            </a:r>
            <a:r>
              <a:rPr dirty="0"/>
              <a:t> </a:t>
            </a:r>
            <a:r>
              <a:rPr dirty="0" err="1"/>
              <a:t>комиссии</a:t>
            </a:r>
            <a:r>
              <a:rPr dirty="0"/>
              <a:t> </a:t>
            </a:r>
            <a:r>
              <a:rPr dirty="0" err="1"/>
              <a:t>медицинской</a:t>
            </a:r>
            <a:r>
              <a:rPr dirty="0"/>
              <a:t> </a:t>
            </a:r>
            <a:r>
              <a:rPr dirty="0" err="1"/>
              <a:t>организации</a:t>
            </a:r>
            <a:r>
              <a:rPr dirty="0"/>
              <a:t>" </a:t>
            </a:r>
          </a:p>
        </p:txBody>
      </p:sp>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Заголовок 1"/>
          <p:cNvSpPr txBox="1">
            <a:spLocks noGrp="1"/>
          </p:cNvSpPr>
          <p:nvPr>
            <p:ph type="title"/>
          </p:nvPr>
        </p:nvSpPr>
        <p:spPr>
          <a:xfrm>
            <a:off x="457200" y="274638"/>
            <a:ext cx="8229600" cy="1143001"/>
          </a:xfrm>
          <a:prstGeom prst="rect">
            <a:avLst/>
          </a:prstGeom>
        </p:spPr>
        <p:txBody>
          <a:bodyPr/>
          <a:lstStyle/>
          <a:p>
            <a:endParaRPr/>
          </a:p>
        </p:txBody>
      </p:sp>
      <p:sp>
        <p:nvSpPr>
          <p:cNvPr id="347" name="Содержимое 3"/>
          <p:cNvSpPr txBox="1">
            <a:spLocks noGrp="1"/>
          </p:cNvSpPr>
          <p:nvPr>
            <p:ph type="body" idx="1"/>
          </p:nvPr>
        </p:nvSpPr>
        <p:spPr>
          <a:xfrm>
            <a:off x="457200" y="1600200"/>
            <a:ext cx="8229600" cy="4525963"/>
          </a:xfrm>
          <a:prstGeom prst="rect">
            <a:avLst/>
          </a:prstGeom>
        </p:spPr>
        <p:txBody>
          <a:bodyPr/>
          <a:lstStyle/>
          <a:p>
            <a:endParaRPr/>
          </a:p>
        </p:txBody>
      </p:sp>
      <p:pic>
        <p:nvPicPr>
          <p:cNvPr id="348" name="Picture 2" descr="Picture 2"/>
          <p:cNvPicPr>
            <a:picLocks noChangeAspect="1"/>
          </p:cNvPicPr>
          <p:nvPr/>
        </p:nvPicPr>
        <p:blipFill>
          <a:blip r:embed="rId2">
            <a:extLst/>
          </a:blip>
          <a:stretch>
            <a:fillRect/>
          </a:stretch>
        </p:blipFill>
        <p:spPr>
          <a:xfrm>
            <a:off x="1587" y="1587"/>
            <a:ext cx="9142415" cy="6856414"/>
          </a:xfrm>
          <a:prstGeom prst="rect">
            <a:avLst/>
          </a:prstGeom>
          <a:ln w="12700">
            <a:miter lim="400000"/>
          </a:ln>
        </p:spPr>
      </p:pic>
      <p:pic>
        <p:nvPicPr>
          <p:cNvPr id="349" name="аватарка.png" descr="аватарка.png"/>
          <p:cNvPicPr>
            <a:picLocks noChangeAspect="1"/>
          </p:cNvPicPr>
          <p:nvPr/>
        </p:nvPicPr>
        <p:blipFill>
          <a:blip r:embed="rId3">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Статья 79. Назначение экспертизы…"/>
          <p:cNvSpPr txBox="1"/>
          <p:nvPr/>
        </p:nvSpPr>
        <p:spPr>
          <a:xfrm>
            <a:off x="390434" y="1249076"/>
            <a:ext cx="8348383" cy="53537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400" b="1"/>
            </a:pPr>
            <a:r>
              <a:t>Статья 79. Назначение экспертизы</a:t>
            </a:r>
          </a:p>
          <a:p>
            <a:pPr defTabSz="457200">
              <a:spcBef>
                <a:spcPts val="1200"/>
              </a:spcBef>
              <a:defRPr sz="1200"/>
            </a:pPr>
            <a:r>
              <a:t>1. </a:t>
            </a:r>
            <a:r>
              <a:rPr b="1">
                <a:solidFill>
                  <a:schemeClr val="accent2"/>
                </a:solidFill>
              </a:rPr>
              <a:t>При возникновении в процессе рассмотрения дела вопросов, требующих специальных знаний в различных областях науки, техники, искусства, ремесла, суд назначает экспертизу. Проведение экспертизы может быть поручено судебно-экспертному учреждению, конкретному эксперту или нескольким экспертам.</a:t>
            </a:r>
            <a:br>
              <a:rPr b="1">
                <a:solidFill>
                  <a:schemeClr val="accent2"/>
                </a:solidFill>
              </a:rPr>
            </a:br>
            <a:r>
              <a:t>2. Каждая из сторон и другие лица, участвующие в деле, вправе представить суду вопросы, подлежащие разрешению при проведении экспертизы. Окончательный круг вопросов, по которым требуется заключение эксперта, определяется судом. Отклонение предложенных вопросов суд обязан мотивировать.</a:t>
            </a:r>
            <a:br/>
            <a:r>
              <a:t>Стороны, другие лица, участвующие в деле, имеют право просить суд назначить проведение экспертизы в конкретном судебно-экспертном учреждении или поручить ее конкретному эксперту; заявлять отвод эксперту; формулировать вопросы для эксперта; знакомиться с определением суда о назначении экспертизы и со сформулированными в нем вопросами; знакомиться с заключением эксперта; ходатайствовать перед судом о назначении повторной, дополнительной, комплексной или комиссионной экспертизы.</a:t>
            </a:r>
            <a:br/>
            <a:r>
              <a:t>3. При уклонении стороны от участия в экспертизе, непредставлении экспертам необходимых материалов и документов для исследования и в иных случаях, если по обстоятельствам дела и без участия этой стороны экспертизу провести невозможно, суд в зависимости от того, какая сторона уклоняется от экспертизы, а также какое для нее она имеет значение, вправе признать факт, для выяснения которого экспертиза была назначена, установленным или опровергнутым.</a:t>
            </a:r>
          </a:p>
          <a:p>
            <a:pPr defTabSz="457200">
              <a:spcBef>
                <a:spcPts val="1200"/>
              </a:spcBef>
              <a:defRPr sz="1400" b="1"/>
            </a:pPr>
            <a:r>
              <a:t>Статья 86. Заключение эксперта</a:t>
            </a:r>
          </a:p>
          <a:p>
            <a:pPr defTabSz="457200">
              <a:spcBef>
                <a:spcPts val="1200"/>
              </a:spcBef>
              <a:defRPr sz="1200"/>
            </a:pPr>
            <a:r>
              <a:t>1. Эксперт дает заключение в письменной форме.</a:t>
            </a:r>
            <a:br/>
            <a:r>
              <a:t>2. Заключение эксперта должно содержать подробное описание проведенного исследования, сделанные в результате его выводы и ответы на поставленные судом вопросы. В случае, если эксперт при проведении экспертизы установит имеющие значение для рассмотрения и разрешения дела обстоятельства, по поводу которых ему не были поставлены вопросы, он вправе включить выводы об этих обстоятельствах в свое заключение.</a:t>
            </a:r>
            <a:br/>
            <a:r>
              <a:t>3. </a:t>
            </a:r>
            <a:r>
              <a:rPr b="1">
                <a:solidFill>
                  <a:schemeClr val="accent2"/>
                </a:solidFill>
              </a:rPr>
              <a:t>Заключение эксперта для суда необязательно</a:t>
            </a:r>
            <a:r>
              <a:t> и оценивается судом по правилам, установленным в статье 67 настоящего Кодекса. Несогласие суда с заключением должно быть мотивировано в решении или определении суда.</a:t>
            </a:r>
            <a:br/>
            <a:r>
              <a:t>4. На время проведения экспертизы производство по делу может быть приостановлено.</a:t>
            </a:r>
          </a:p>
        </p:txBody>
      </p:sp>
      <p:sp>
        <p:nvSpPr>
          <p:cNvPr id="352"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353"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54" name="Заголовок 1"/>
          <p:cNvSpPr txBox="1"/>
          <p:nvPr/>
        </p:nvSpPr>
        <p:spPr>
          <a:xfrm>
            <a:off x="1245991" y="202909"/>
            <a:ext cx="7382003" cy="741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850391">
              <a:spcBef>
                <a:spcPts val="300"/>
              </a:spcBef>
              <a:defRPr sz="1400" b="1" cap="all">
                <a:solidFill>
                  <a:srgbClr val="FFFFFF"/>
                </a:solidFill>
                <a:latin typeface="AvantGardeGothicC"/>
                <a:ea typeface="AvantGardeGothicC"/>
                <a:cs typeface="AvantGardeGothicC"/>
                <a:sym typeface="AvantGardeGothicC"/>
              </a:defRPr>
            </a:pPr>
            <a:r>
              <a:t>"Гражданский процессуальный кодекс Российской Федерации" </a:t>
            </a:r>
          </a:p>
          <a:p>
            <a:pPr defTabSz="850391">
              <a:spcBef>
                <a:spcPts val="300"/>
              </a:spcBef>
              <a:defRPr sz="1400" b="1" cap="all">
                <a:solidFill>
                  <a:srgbClr val="FFFFFF"/>
                </a:solidFill>
                <a:latin typeface="AvantGardeGothicC"/>
                <a:ea typeface="AvantGardeGothicC"/>
                <a:cs typeface="AvantGardeGothicC"/>
                <a:sym typeface="AvantGardeGothicC"/>
              </a:defRPr>
            </a:pPr>
            <a:r>
              <a:t>от 14.11.2002 № 138-ФЗ</a:t>
            </a:r>
          </a:p>
        </p:txBody>
      </p:sp>
      <p:sp>
        <p:nvSpPr>
          <p:cNvPr id="355" name="Прямоугольник"/>
          <p:cNvSpPr/>
          <p:nvPr/>
        </p:nvSpPr>
        <p:spPr>
          <a:xfrm>
            <a:off x="-13022" y="6764497"/>
            <a:ext cx="9155295" cy="110294"/>
          </a:xfrm>
          <a:prstGeom prst="rect">
            <a:avLst/>
          </a:prstGeom>
          <a:solidFill>
            <a:srgbClr val="472653"/>
          </a:solidFill>
          <a:ln w="12700">
            <a:miter lim="400000"/>
          </a:ln>
        </p:spPr>
        <p:txBody>
          <a:bodyPr lIns="45718" tIns="45718" rIns="45718" bIns="45718" anchor="ctr"/>
          <a:lstStyle/>
          <a:p>
            <a:endParaRPr/>
          </a:p>
        </p:txBody>
      </p:sp>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Заголовок 3"/>
          <p:cNvSpPr txBox="1">
            <a:spLocks noGrp="1"/>
          </p:cNvSpPr>
          <p:nvPr>
            <p:ph type="title"/>
          </p:nvPr>
        </p:nvSpPr>
        <p:spPr>
          <a:xfrm>
            <a:off x="457200" y="274638"/>
            <a:ext cx="8229600" cy="1143001"/>
          </a:xfrm>
          <a:prstGeom prst="rect">
            <a:avLst/>
          </a:prstGeom>
        </p:spPr>
        <p:txBody>
          <a:bodyPr/>
          <a:lstStyle/>
          <a:p>
            <a:endParaRPr/>
          </a:p>
        </p:txBody>
      </p:sp>
      <p:sp>
        <p:nvSpPr>
          <p:cNvPr id="358" name="Содержимое 4"/>
          <p:cNvSpPr txBox="1">
            <a:spLocks noGrp="1"/>
          </p:cNvSpPr>
          <p:nvPr>
            <p:ph type="body" idx="1"/>
          </p:nvPr>
        </p:nvSpPr>
        <p:spPr>
          <a:xfrm>
            <a:off x="457200" y="1600200"/>
            <a:ext cx="8229600" cy="4525963"/>
          </a:xfrm>
          <a:prstGeom prst="rect">
            <a:avLst/>
          </a:prstGeom>
        </p:spPr>
        <p:txBody>
          <a:bodyPr/>
          <a:lstStyle/>
          <a:p>
            <a:endParaRPr/>
          </a:p>
        </p:txBody>
      </p:sp>
      <p:pic>
        <p:nvPicPr>
          <p:cNvPr id="359" name="Picture 2" descr="Picture 2"/>
          <p:cNvPicPr>
            <a:picLocks noChangeAspect="1"/>
          </p:cNvPicPr>
          <p:nvPr/>
        </p:nvPicPr>
        <p:blipFill>
          <a:blip r:embed="rId2">
            <a:extLst/>
          </a:blip>
          <a:stretch>
            <a:fillRect/>
          </a:stretch>
        </p:blipFill>
        <p:spPr>
          <a:xfrm>
            <a:off x="1587" y="0"/>
            <a:ext cx="9142414" cy="6856415"/>
          </a:xfrm>
          <a:prstGeom prst="rect">
            <a:avLst/>
          </a:prstGeom>
          <a:ln w="12700">
            <a:miter lim="400000"/>
          </a:ln>
        </p:spPr>
      </p:pic>
      <p:pic>
        <p:nvPicPr>
          <p:cNvPr id="360" name="Рисунок 2" descr="Рисунок 2"/>
          <p:cNvPicPr>
            <a:picLocks noChangeAspect="1"/>
          </p:cNvPicPr>
          <p:nvPr/>
        </p:nvPicPr>
        <p:blipFill>
          <a:blip r:embed="rId3">
            <a:extLst/>
          </a:blip>
          <a:stretch>
            <a:fillRect/>
          </a:stretch>
        </p:blipFill>
        <p:spPr>
          <a:xfrm>
            <a:off x="3843337" y="104081"/>
            <a:ext cx="4910140" cy="6753919"/>
          </a:xfrm>
          <a:prstGeom prst="rect">
            <a:avLst/>
          </a:prstGeom>
          <a:ln w="12700">
            <a:miter lim="400000"/>
          </a:ln>
        </p:spPr>
      </p:pic>
      <p:sp>
        <p:nvSpPr>
          <p:cNvPr id="361" name="Скругленный прямоугольник 7"/>
          <p:cNvSpPr/>
          <p:nvPr/>
        </p:nvSpPr>
        <p:spPr>
          <a:xfrm>
            <a:off x="4524375" y="5710237"/>
            <a:ext cx="4138615" cy="423865"/>
          </a:xfrm>
          <a:prstGeom prst="roundRect">
            <a:avLst>
              <a:gd name="adj" fmla="val 16667"/>
            </a:avLst>
          </a:prstGeom>
          <a:solidFill>
            <a:srgbClr val="FF0000">
              <a:alpha val="14000"/>
            </a:srgbClr>
          </a:solidFill>
          <a:ln w="28575">
            <a:solidFill>
              <a:srgbClr val="FF0000"/>
            </a:solidFill>
          </a:ln>
        </p:spPr>
        <p:txBody>
          <a:bodyPr lIns="45718" tIns="45718" rIns="45718" bIns="45718" anchor="ctr"/>
          <a:lstStyle/>
          <a:p>
            <a:pPr algn="ctr">
              <a:defRPr>
                <a:solidFill>
                  <a:srgbClr val="FFFFFF"/>
                </a:solidFill>
              </a:defRPr>
            </a:pPr>
            <a:endParaRPr/>
          </a:p>
        </p:txBody>
      </p:sp>
      <p:pic>
        <p:nvPicPr>
          <p:cNvPr id="362" name="аватарка.png" descr="аватарка.png"/>
          <p:cNvPicPr>
            <a:picLocks noChangeAspect="1"/>
          </p:cNvPicPr>
          <p:nvPr/>
        </p:nvPicPr>
        <p:blipFill>
          <a:blip r:embed="rId4">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 name="Picture 2" descr="Picture 2"/>
          <p:cNvPicPr>
            <a:picLocks noChangeAspect="1"/>
          </p:cNvPicPr>
          <p:nvPr/>
        </p:nvPicPr>
        <p:blipFill>
          <a:blip r:embed="rId2">
            <a:extLst/>
          </a:blip>
          <a:stretch>
            <a:fillRect/>
          </a:stretch>
        </p:blipFill>
        <p:spPr>
          <a:xfrm>
            <a:off x="1587" y="1587"/>
            <a:ext cx="9142414" cy="6856414"/>
          </a:xfrm>
          <a:prstGeom prst="rect">
            <a:avLst/>
          </a:prstGeom>
          <a:ln w="12700">
            <a:miter lim="400000"/>
          </a:ln>
        </p:spPr>
      </p:pic>
      <p:pic>
        <p:nvPicPr>
          <p:cNvPr id="365" name="Рисунок 5" descr="Рисунок 5"/>
          <p:cNvPicPr>
            <a:picLocks noChangeAspect="1"/>
          </p:cNvPicPr>
          <p:nvPr/>
        </p:nvPicPr>
        <p:blipFill>
          <a:blip r:embed="rId3">
            <a:extLst/>
          </a:blip>
          <a:srcRect l="31488" t="1505" r="30885" b="2125"/>
          <a:stretch>
            <a:fillRect/>
          </a:stretch>
        </p:blipFill>
        <p:spPr>
          <a:xfrm>
            <a:off x="4601369" y="285750"/>
            <a:ext cx="4492933" cy="6472867"/>
          </a:xfrm>
          <a:prstGeom prst="rect">
            <a:avLst/>
          </a:prstGeom>
          <a:ln w="12700">
            <a:miter lim="400000"/>
          </a:ln>
        </p:spPr>
      </p:pic>
      <p:pic>
        <p:nvPicPr>
          <p:cNvPr id="366" name="Рисунок 6" descr="Рисунок 6"/>
          <p:cNvPicPr>
            <a:picLocks noChangeAspect="1"/>
          </p:cNvPicPr>
          <p:nvPr/>
        </p:nvPicPr>
        <p:blipFill>
          <a:blip r:embed="rId4">
            <a:extLst/>
          </a:blip>
          <a:srcRect l="31316" t="1541" r="31286" b="3117"/>
          <a:stretch>
            <a:fillRect/>
          </a:stretch>
        </p:blipFill>
        <p:spPr>
          <a:xfrm>
            <a:off x="104774" y="120302"/>
            <a:ext cx="4667252" cy="6638314"/>
          </a:xfrm>
          <a:prstGeom prst="rect">
            <a:avLst/>
          </a:prstGeom>
          <a:ln w="12700">
            <a:miter lim="400000"/>
          </a:ln>
          <a:effectLst>
            <a:outerShdw blurRad="50800" dist="38100" dir="2700000" rotWithShape="0">
              <a:srgbClr val="000000">
                <a:alpha val="40000"/>
              </a:srgbClr>
            </a:outerShdw>
          </a:effectLst>
        </p:spPr>
      </p:pic>
      <p:sp>
        <p:nvSpPr>
          <p:cNvPr id="367" name="Скругленный прямоугольник 1"/>
          <p:cNvSpPr/>
          <p:nvPr/>
        </p:nvSpPr>
        <p:spPr>
          <a:xfrm>
            <a:off x="381000" y="3308351"/>
            <a:ext cx="4292600" cy="776458"/>
          </a:xfrm>
          <a:prstGeom prst="roundRect">
            <a:avLst>
              <a:gd name="adj" fmla="val 16667"/>
            </a:avLst>
          </a:prstGeom>
          <a:solidFill>
            <a:srgbClr val="FF0000">
              <a:alpha val="14000"/>
            </a:srgbClr>
          </a:solidFill>
          <a:ln w="28575">
            <a:solidFill>
              <a:srgbClr val="FF0000"/>
            </a:solidFill>
          </a:ln>
        </p:spPr>
        <p:txBody>
          <a:bodyPr lIns="45718" tIns="45718" rIns="45718" bIns="45718" anchor="ctr"/>
          <a:lstStyle/>
          <a:p>
            <a:pPr algn="ctr">
              <a:defRPr>
                <a:solidFill>
                  <a:srgbClr val="FFFFFF"/>
                </a:solidFill>
              </a:defRPr>
            </a:pPr>
            <a:endParaRPr/>
          </a:p>
        </p:txBody>
      </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422850"/>
        </a:solidFill>
        <a:effectLst/>
      </p:bgPr>
    </p:bg>
    <p:spTree>
      <p:nvGrpSpPr>
        <p:cNvPr id="1" name=""/>
        <p:cNvGrpSpPr/>
        <p:nvPr/>
      </p:nvGrpSpPr>
      <p:grpSpPr>
        <a:xfrm>
          <a:off x="0" y="0"/>
          <a:ext cx="0" cy="0"/>
          <a:chOff x="0" y="0"/>
          <a:chExt cx="0" cy="0"/>
        </a:xfrm>
      </p:grpSpPr>
      <p:sp>
        <p:nvSpPr>
          <p:cNvPr id="369" name="Нормативные ограничения и пробелы в федеральном законодательстве фактически лишают граждан с диагнозом «эпилепсия», в первую очередь, возможности трудоустройства и следовательно, материального обеспечения нормальной жизнедеятельности.…"/>
          <p:cNvSpPr txBox="1"/>
          <p:nvPr/>
        </p:nvSpPr>
        <p:spPr>
          <a:xfrm>
            <a:off x="5170340" y="737302"/>
            <a:ext cx="3543143" cy="53833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500" b="1">
                <a:solidFill>
                  <a:srgbClr val="FFFFFF"/>
                </a:solidFill>
              </a:defRPr>
            </a:pPr>
            <a:r>
              <a:t>Нормативные ограничения и пробелы в федеральном законодательстве фактически лишают граждан с диагнозом «эпилепсия», в первую очередь, возможности трудоустройства и следовательно, материального обеспечения нормальной жизнедеятельности. </a:t>
            </a:r>
          </a:p>
          <a:p>
            <a:pPr defTabSz="457200">
              <a:spcBef>
                <a:spcPts val="1200"/>
              </a:spcBef>
              <a:defRPr sz="1500" b="1">
                <a:solidFill>
                  <a:srgbClr val="FFFFFF"/>
                </a:solidFill>
              </a:defRPr>
            </a:pPr>
            <a:endParaRPr/>
          </a:p>
          <a:p>
            <a:pPr defTabSz="457200">
              <a:spcBef>
                <a:spcPts val="1200"/>
              </a:spcBef>
              <a:defRPr sz="1500" b="1">
                <a:solidFill>
                  <a:srgbClr val="FFFFFF"/>
                </a:solidFill>
              </a:defRPr>
            </a:pPr>
            <a:r>
              <a:t>Современная правовая база не в полной мере обеспечивает конституционное право граждан на охрану здоровья и медицинскую помощь. В данный момент в федеральном законодательстве существует целый ряд пробелов, коллизий, дефектных юридических конструкций препятствующих полноценной реализации права граждан на охрану здоровья. Одним из таких пробелов является вопрос отмены диагноза «эпилепсия».</a:t>
            </a:r>
          </a:p>
        </p:txBody>
      </p:sp>
      <p:pic>
        <p:nvPicPr>
          <p:cNvPr id="370"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71" name="Заголовок 1"/>
          <p:cNvSpPr txBox="1"/>
          <p:nvPr/>
        </p:nvSpPr>
        <p:spPr>
          <a:xfrm>
            <a:off x="1417212" y="1115255"/>
            <a:ext cx="2337913" cy="741126"/>
          </a:xfrm>
          <a:prstGeom prst="rect">
            <a:avLst/>
          </a:prstGeom>
          <a:ln w="12700">
            <a:miter lim="400000"/>
          </a:ln>
          <a:effectLst>
            <a:outerShdw blurRad="355600" rotWithShape="0">
              <a:srgbClr val="000000">
                <a:alpha val="7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defTabSz="850391">
              <a:lnSpc>
                <a:spcPct val="90000"/>
              </a:lnSpc>
              <a:spcBef>
                <a:spcPts val="300"/>
              </a:spcBef>
              <a:defRPr sz="4300" b="1" cap="all">
                <a:solidFill>
                  <a:srgbClr val="FFFFFF"/>
                </a:solidFill>
                <a:latin typeface="AvantGardeGothicC"/>
                <a:ea typeface="AvantGardeGothicC"/>
                <a:cs typeface="AvantGardeGothicC"/>
                <a:sym typeface="AvantGardeGothicC"/>
              </a:defRPr>
            </a:lvl1pPr>
          </a:lstStyle>
          <a:p>
            <a:r>
              <a:t>ВЫВОД</a:t>
            </a:r>
          </a:p>
        </p:txBody>
      </p:sp>
      <p:pic>
        <p:nvPicPr>
          <p:cNvPr id="372" name="359847_original.jpg" descr="359847_original.jpg"/>
          <p:cNvPicPr>
            <a:picLocks noChangeAspect="1"/>
          </p:cNvPicPr>
          <p:nvPr/>
        </p:nvPicPr>
        <p:blipFill>
          <a:blip r:embed="rId3">
            <a:extLst/>
          </a:blip>
          <a:stretch>
            <a:fillRect/>
          </a:stretch>
        </p:blipFill>
        <p:spPr>
          <a:xfrm>
            <a:off x="543233" y="3205058"/>
            <a:ext cx="4085872" cy="2839681"/>
          </a:xfrm>
          <a:prstGeom prst="rect">
            <a:avLst/>
          </a:prstGeom>
          <a:ln w="12700">
            <a:miter lim="400000"/>
          </a:ln>
          <a:effectLst>
            <a:outerShdw blurRad="190500" dist="12700" dir="5400000" rotWithShape="0">
              <a:srgbClr val="000000"/>
            </a:outerShdw>
          </a:effectLst>
        </p:spPr>
      </p:pic>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374" name="Прямоугольник"/>
          <p:cNvSpPr/>
          <p:nvPr/>
        </p:nvSpPr>
        <p:spPr>
          <a:xfrm>
            <a:off x="703" y="1021145"/>
            <a:ext cx="9142594" cy="2938500"/>
          </a:xfrm>
          <a:prstGeom prst="rect">
            <a:avLst/>
          </a:prstGeom>
          <a:solidFill>
            <a:srgbClr val="FFFFFF"/>
          </a:solidFill>
          <a:ln w="12700">
            <a:solidFill>
              <a:srgbClr val="5B9BD5"/>
            </a:solidFill>
            <a:miter/>
          </a:ln>
        </p:spPr>
        <p:txBody>
          <a:bodyPr lIns="45719" rIns="45719" anchor="ctr"/>
          <a:lstStyle/>
          <a:p>
            <a:endParaRPr/>
          </a:p>
        </p:txBody>
      </p:sp>
      <p:pic>
        <p:nvPicPr>
          <p:cNvPr id="375"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76" name="Заголовок 1"/>
          <p:cNvSpPr txBox="1"/>
          <p:nvPr/>
        </p:nvSpPr>
        <p:spPr>
          <a:xfrm>
            <a:off x="1111322" y="395301"/>
            <a:ext cx="7188718"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Санаторно-курортное лечение</a:t>
            </a:r>
          </a:p>
        </p:txBody>
      </p:sp>
      <p:sp>
        <p:nvSpPr>
          <p:cNvPr id="377" name="Прямоугольник"/>
          <p:cNvSpPr/>
          <p:nvPr/>
        </p:nvSpPr>
        <p:spPr>
          <a:xfrm>
            <a:off x="-8733" y="2057872"/>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pic>
        <p:nvPicPr>
          <p:cNvPr id="378" name="701px-Coat_of_Arms_of_the_Russian_Federation_bw2.svg.png" descr="701px-Coat_of_Arms_of_the_Russian_Federation_bw2.svg.png"/>
          <p:cNvPicPr>
            <a:picLocks noChangeAspect="1"/>
          </p:cNvPicPr>
          <p:nvPr/>
        </p:nvPicPr>
        <p:blipFill>
          <a:blip r:embed="rId3" cstate="print">
            <a:alphaModFix amt="13638"/>
            <a:extLst/>
          </a:blip>
          <a:stretch>
            <a:fillRect/>
          </a:stretch>
        </p:blipFill>
        <p:spPr>
          <a:xfrm>
            <a:off x="4282268" y="5895427"/>
            <a:ext cx="579464" cy="634848"/>
          </a:xfrm>
          <a:prstGeom prst="rect">
            <a:avLst/>
          </a:prstGeom>
          <a:ln w="12700">
            <a:miter lim="400000"/>
          </a:ln>
        </p:spPr>
      </p:pic>
      <p:sp>
        <p:nvSpPr>
          <p:cNvPr id="379" name="Санаторно-курортное лечение включает в себя медицинскую помощь, осуществляемую медицинскими организациями (санаторно-курортными организациями) в профилактических, лечебных и реабилитационных целях на основе использования природных лечебных ресурсов в усл"/>
          <p:cNvSpPr txBox="1"/>
          <p:nvPr/>
        </p:nvSpPr>
        <p:spPr>
          <a:xfrm>
            <a:off x="300446" y="1142984"/>
            <a:ext cx="8520552" cy="48936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300" i="1"/>
            </a:pPr>
            <a:r>
              <a:rPr dirty="0" err="1"/>
              <a:t>Санаторно-курортное</a:t>
            </a:r>
            <a:r>
              <a:rPr dirty="0"/>
              <a:t> </a:t>
            </a:r>
            <a:r>
              <a:rPr dirty="0" err="1"/>
              <a:t>лечение</a:t>
            </a:r>
            <a:r>
              <a:rPr dirty="0"/>
              <a:t> </a:t>
            </a:r>
            <a:r>
              <a:rPr dirty="0" err="1"/>
              <a:t>включает</a:t>
            </a:r>
            <a:r>
              <a:rPr dirty="0"/>
              <a:t> в </a:t>
            </a:r>
            <a:r>
              <a:rPr dirty="0" err="1"/>
              <a:t>себя</a:t>
            </a:r>
            <a:r>
              <a:rPr dirty="0"/>
              <a:t> </a:t>
            </a:r>
            <a:r>
              <a:rPr dirty="0" err="1"/>
              <a:t>медицинскую</a:t>
            </a:r>
            <a:r>
              <a:rPr dirty="0"/>
              <a:t> </a:t>
            </a:r>
            <a:r>
              <a:rPr dirty="0" err="1"/>
              <a:t>помощь</a:t>
            </a:r>
            <a:r>
              <a:rPr dirty="0"/>
              <a:t>, </a:t>
            </a:r>
            <a:r>
              <a:rPr dirty="0" err="1"/>
              <a:t>осуществляемую</a:t>
            </a:r>
            <a:r>
              <a:rPr dirty="0"/>
              <a:t> </a:t>
            </a:r>
            <a:r>
              <a:rPr dirty="0" err="1"/>
              <a:t>медицинскими</a:t>
            </a:r>
            <a:r>
              <a:rPr dirty="0"/>
              <a:t> </a:t>
            </a:r>
            <a:r>
              <a:rPr dirty="0" err="1"/>
              <a:t>организациями</a:t>
            </a:r>
            <a:r>
              <a:rPr dirty="0"/>
              <a:t> (</a:t>
            </a:r>
            <a:r>
              <a:rPr dirty="0" err="1"/>
              <a:t>санаторно-курортными</a:t>
            </a:r>
            <a:r>
              <a:rPr dirty="0"/>
              <a:t> </a:t>
            </a:r>
            <a:r>
              <a:rPr dirty="0" err="1"/>
              <a:t>организациями</a:t>
            </a:r>
            <a:r>
              <a:rPr dirty="0"/>
              <a:t>) в </a:t>
            </a:r>
            <a:r>
              <a:rPr dirty="0" err="1"/>
              <a:t>профилактических</a:t>
            </a:r>
            <a:r>
              <a:rPr dirty="0"/>
              <a:t>, </a:t>
            </a:r>
            <a:r>
              <a:rPr dirty="0" err="1"/>
              <a:t>лечебных</a:t>
            </a:r>
            <a:r>
              <a:rPr dirty="0"/>
              <a:t> и </a:t>
            </a:r>
            <a:r>
              <a:rPr dirty="0" err="1"/>
              <a:t>реабилитационных</a:t>
            </a:r>
            <a:r>
              <a:rPr dirty="0"/>
              <a:t> </a:t>
            </a:r>
            <a:r>
              <a:rPr dirty="0" err="1"/>
              <a:t>целях</a:t>
            </a:r>
            <a:r>
              <a:rPr dirty="0"/>
              <a:t> </a:t>
            </a:r>
            <a:r>
              <a:rPr dirty="0" err="1"/>
              <a:t>на</a:t>
            </a:r>
            <a:r>
              <a:rPr dirty="0"/>
              <a:t> </a:t>
            </a:r>
            <a:r>
              <a:rPr dirty="0" err="1"/>
              <a:t>основе</a:t>
            </a:r>
            <a:r>
              <a:rPr dirty="0"/>
              <a:t> </a:t>
            </a:r>
            <a:r>
              <a:rPr dirty="0" err="1"/>
              <a:t>использования</a:t>
            </a:r>
            <a:r>
              <a:rPr dirty="0"/>
              <a:t> </a:t>
            </a:r>
            <a:r>
              <a:rPr dirty="0" err="1"/>
              <a:t>природных</a:t>
            </a:r>
            <a:r>
              <a:rPr dirty="0"/>
              <a:t> </a:t>
            </a:r>
            <a:r>
              <a:rPr dirty="0" err="1"/>
              <a:t>лечебных</a:t>
            </a:r>
            <a:r>
              <a:rPr dirty="0"/>
              <a:t> </a:t>
            </a:r>
            <a:r>
              <a:rPr dirty="0" err="1"/>
              <a:t>ресурсов</a:t>
            </a:r>
            <a:r>
              <a:rPr dirty="0"/>
              <a:t> в </a:t>
            </a:r>
            <a:r>
              <a:rPr dirty="0" err="1"/>
              <a:t>условиях</a:t>
            </a:r>
            <a:r>
              <a:rPr dirty="0"/>
              <a:t> </a:t>
            </a:r>
            <a:r>
              <a:rPr dirty="0" err="1"/>
              <a:t>пребывания</a:t>
            </a:r>
            <a:r>
              <a:rPr dirty="0"/>
              <a:t> в </a:t>
            </a:r>
            <a:r>
              <a:rPr dirty="0" err="1"/>
              <a:t>лечебно-оздоровительных</a:t>
            </a:r>
            <a:r>
              <a:rPr dirty="0"/>
              <a:t> </a:t>
            </a:r>
            <a:r>
              <a:rPr dirty="0" err="1"/>
              <a:t>местностях</a:t>
            </a:r>
            <a:r>
              <a:rPr dirty="0"/>
              <a:t> и </a:t>
            </a:r>
            <a:r>
              <a:rPr dirty="0" err="1"/>
              <a:t>на</a:t>
            </a:r>
            <a:r>
              <a:rPr dirty="0"/>
              <a:t> </a:t>
            </a:r>
            <a:r>
              <a:rPr dirty="0" err="1"/>
              <a:t>курортах</a:t>
            </a:r>
            <a:r>
              <a:rPr dirty="0"/>
              <a:t>.</a:t>
            </a:r>
          </a:p>
          <a:p>
            <a:pPr>
              <a:defRPr sz="1300"/>
            </a:pPr>
            <a:endParaRPr dirty="0"/>
          </a:p>
          <a:p>
            <a:pPr>
              <a:defRPr sz="1300"/>
            </a:pPr>
            <a:r>
              <a:rPr dirty="0" err="1"/>
              <a:t>Порядок</a:t>
            </a:r>
            <a:r>
              <a:rPr dirty="0"/>
              <a:t> </a:t>
            </a:r>
            <a:r>
              <a:rPr dirty="0" err="1"/>
              <a:t>организации</a:t>
            </a:r>
            <a:r>
              <a:rPr dirty="0"/>
              <a:t> </a:t>
            </a:r>
            <a:r>
              <a:rPr dirty="0" err="1"/>
              <a:t>медицинской</a:t>
            </a:r>
            <a:r>
              <a:rPr dirty="0"/>
              <a:t> </a:t>
            </a:r>
            <a:r>
              <a:rPr dirty="0" err="1"/>
              <a:t>реабилитации</a:t>
            </a:r>
            <a:r>
              <a:rPr dirty="0"/>
              <a:t> и </a:t>
            </a:r>
            <a:r>
              <a:rPr dirty="0" err="1"/>
              <a:t>санаторно-курортного</a:t>
            </a:r>
            <a:r>
              <a:rPr dirty="0"/>
              <a:t> </a:t>
            </a:r>
            <a:r>
              <a:rPr dirty="0" err="1"/>
              <a:t>лечения</a:t>
            </a:r>
            <a:r>
              <a:rPr dirty="0"/>
              <a:t>, </a:t>
            </a:r>
            <a:r>
              <a:rPr dirty="0" err="1"/>
              <a:t>перечень</a:t>
            </a:r>
            <a:r>
              <a:rPr dirty="0"/>
              <a:t> </a:t>
            </a:r>
            <a:r>
              <a:rPr dirty="0" err="1"/>
              <a:t>медицинских</a:t>
            </a:r>
            <a:r>
              <a:rPr dirty="0"/>
              <a:t> </a:t>
            </a:r>
            <a:r>
              <a:rPr dirty="0" err="1"/>
              <a:t>показаний</a:t>
            </a:r>
            <a:r>
              <a:rPr dirty="0"/>
              <a:t> и </a:t>
            </a:r>
            <a:r>
              <a:rPr dirty="0" err="1"/>
              <a:t>противопоказаний</a:t>
            </a:r>
            <a:r>
              <a:rPr dirty="0"/>
              <a:t> </a:t>
            </a:r>
            <a:r>
              <a:rPr dirty="0" err="1"/>
              <a:t>для</a:t>
            </a:r>
            <a:r>
              <a:rPr dirty="0"/>
              <a:t> </a:t>
            </a:r>
            <a:r>
              <a:rPr dirty="0" err="1"/>
              <a:t>медицинской</a:t>
            </a:r>
            <a:r>
              <a:rPr dirty="0"/>
              <a:t> </a:t>
            </a:r>
            <a:r>
              <a:rPr dirty="0" err="1"/>
              <a:t>реабилитации</a:t>
            </a:r>
            <a:r>
              <a:rPr dirty="0"/>
              <a:t> и </a:t>
            </a:r>
            <a:r>
              <a:rPr dirty="0" err="1"/>
              <a:t>санаторно-курортного</a:t>
            </a:r>
            <a:r>
              <a:rPr dirty="0"/>
              <a:t> </a:t>
            </a:r>
            <a:r>
              <a:rPr dirty="0" err="1"/>
              <a:t>лечения</a:t>
            </a:r>
            <a:r>
              <a:rPr dirty="0"/>
              <a:t> </a:t>
            </a:r>
            <a:r>
              <a:rPr u="sng" dirty="0" err="1"/>
              <a:t>утверждаются</a:t>
            </a:r>
            <a:r>
              <a:rPr u="sng" dirty="0"/>
              <a:t> </a:t>
            </a:r>
            <a:r>
              <a:rPr u="sng" dirty="0" err="1"/>
              <a:t>уполномоченным</a:t>
            </a:r>
            <a:r>
              <a:rPr u="sng" dirty="0"/>
              <a:t> </a:t>
            </a:r>
            <a:r>
              <a:rPr u="sng" dirty="0" err="1"/>
              <a:t>федеральным</a:t>
            </a:r>
            <a:r>
              <a:rPr u="sng" dirty="0"/>
              <a:t> </a:t>
            </a:r>
            <a:r>
              <a:rPr u="sng" dirty="0" err="1"/>
              <a:t>органом</a:t>
            </a:r>
            <a:r>
              <a:rPr u="sng" dirty="0"/>
              <a:t> </a:t>
            </a:r>
            <a:r>
              <a:rPr u="sng" dirty="0" err="1"/>
              <a:t>исполнительной</a:t>
            </a:r>
            <a:r>
              <a:rPr u="sng" dirty="0"/>
              <a:t> </a:t>
            </a:r>
            <a:r>
              <a:rPr u="sng" dirty="0" err="1"/>
              <a:t>власти</a:t>
            </a:r>
            <a:r>
              <a:rPr u="sng" dirty="0"/>
              <a:t> (МЗ РФ)</a:t>
            </a:r>
            <a:r>
              <a:rPr dirty="0"/>
              <a:t>.</a:t>
            </a:r>
          </a:p>
          <a:p>
            <a:pPr>
              <a:defRPr sz="1300" i="1"/>
            </a:pPr>
            <a:r>
              <a:rPr dirty="0" err="1"/>
              <a:t>Статья</a:t>
            </a:r>
            <a:r>
              <a:rPr dirty="0"/>
              <a:t> 40 ФЗ «</a:t>
            </a:r>
            <a:r>
              <a:rPr dirty="0" err="1"/>
              <a:t>Об</a:t>
            </a:r>
            <a:r>
              <a:rPr dirty="0"/>
              <a:t> </a:t>
            </a:r>
            <a:r>
              <a:rPr dirty="0" err="1"/>
              <a:t>основах</a:t>
            </a:r>
            <a:r>
              <a:rPr dirty="0"/>
              <a:t> </a:t>
            </a:r>
            <a:r>
              <a:rPr dirty="0" err="1"/>
              <a:t>охраны</a:t>
            </a:r>
            <a:r>
              <a:rPr dirty="0"/>
              <a:t> </a:t>
            </a:r>
            <a:r>
              <a:rPr dirty="0" err="1"/>
              <a:t>здоровья</a:t>
            </a:r>
            <a:r>
              <a:rPr dirty="0"/>
              <a:t> </a:t>
            </a:r>
            <a:r>
              <a:rPr dirty="0" err="1"/>
              <a:t>граждан</a:t>
            </a:r>
            <a:r>
              <a:rPr dirty="0"/>
              <a:t> РФ» </a:t>
            </a:r>
            <a:r>
              <a:rPr dirty="0" err="1"/>
              <a:t>от</a:t>
            </a:r>
            <a:r>
              <a:rPr dirty="0"/>
              <a:t> 21.11.2011 </a:t>
            </a:r>
            <a:r>
              <a:rPr dirty="0" err="1"/>
              <a:t>года</a:t>
            </a:r>
            <a:r>
              <a:rPr dirty="0"/>
              <a:t> № 323-ФЗ .</a:t>
            </a:r>
          </a:p>
          <a:p>
            <a:pPr>
              <a:defRPr sz="1300"/>
            </a:pPr>
            <a:endParaRPr dirty="0"/>
          </a:p>
          <a:p>
            <a:pPr>
              <a:defRPr sz="1300" b="1"/>
            </a:pPr>
            <a:r>
              <a:rPr dirty="0"/>
              <a:t>Приказ </a:t>
            </a:r>
            <a:r>
              <a:rPr dirty="0" err="1"/>
              <a:t>Минздрава</a:t>
            </a:r>
            <a:r>
              <a:rPr dirty="0"/>
              <a:t> </a:t>
            </a:r>
            <a:r>
              <a:rPr dirty="0" err="1"/>
              <a:t>России</a:t>
            </a:r>
            <a:r>
              <a:rPr dirty="0"/>
              <a:t> </a:t>
            </a:r>
            <a:r>
              <a:rPr dirty="0" err="1"/>
              <a:t>от</a:t>
            </a:r>
            <a:r>
              <a:rPr dirty="0"/>
              <a:t> </a:t>
            </a:r>
            <a:r>
              <a:rPr lang="ru-RU" dirty="0" smtClean="0"/>
              <a:t>28.09.2020</a:t>
            </a:r>
            <a:r>
              <a:rPr dirty="0" smtClean="0"/>
              <a:t> </a:t>
            </a:r>
            <a:r>
              <a:rPr dirty="0"/>
              <a:t>N </a:t>
            </a:r>
            <a:r>
              <a:rPr lang="ru-RU" dirty="0" smtClean="0"/>
              <a:t>1029</a:t>
            </a:r>
            <a:r>
              <a:rPr dirty="0" smtClean="0"/>
              <a:t>н</a:t>
            </a:r>
            <a:r>
              <a:rPr lang="ru-RU" dirty="0" smtClean="0"/>
              <a:t> </a:t>
            </a:r>
            <a:r>
              <a:rPr dirty="0" smtClean="0"/>
              <a:t> "</a:t>
            </a:r>
            <a:r>
              <a:rPr dirty="0" err="1"/>
              <a:t>Об</a:t>
            </a:r>
            <a:r>
              <a:rPr dirty="0"/>
              <a:t> </a:t>
            </a:r>
            <a:r>
              <a:rPr dirty="0" err="1"/>
              <a:t>утверждении</a:t>
            </a:r>
            <a:r>
              <a:rPr dirty="0"/>
              <a:t> </a:t>
            </a:r>
            <a:r>
              <a:rPr dirty="0" err="1"/>
              <a:t>перечней</a:t>
            </a:r>
            <a:r>
              <a:rPr dirty="0"/>
              <a:t> </a:t>
            </a:r>
            <a:r>
              <a:rPr dirty="0" err="1"/>
              <a:t>медицинских</a:t>
            </a:r>
            <a:r>
              <a:rPr dirty="0"/>
              <a:t> </a:t>
            </a:r>
            <a:r>
              <a:rPr dirty="0" err="1"/>
              <a:t>показаний</a:t>
            </a:r>
            <a:r>
              <a:rPr dirty="0"/>
              <a:t> и </a:t>
            </a:r>
            <a:r>
              <a:rPr dirty="0" err="1"/>
              <a:t>противопоказаний</a:t>
            </a:r>
            <a:r>
              <a:rPr dirty="0"/>
              <a:t> </a:t>
            </a:r>
            <a:r>
              <a:rPr dirty="0" err="1"/>
              <a:t>для</a:t>
            </a:r>
            <a:r>
              <a:rPr dirty="0"/>
              <a:t> </a:t>
            </a:r>
            <a:r>
              <a:rPr dirty="0" err="1"/>
              <a:t>санаторно-курортного</a:t>
            </a:r>
            <a:r>
              <a:rPr dirty="0"/>
              <a:t> </a:t>
            </a:r>
            <a:r>
              <a:rPr dirty="0" err="1"/>
              <a:t>лечения</a:t>
            </a:r>
            <a:r>
              <a:rPr dirty="0"/>
              <a:t>" (</a:t>
            </a:r>
            <a:r>
              <a:rPr dirty="0" err="1"/>
              <a:t>Зарегистрировано</a:t>
            </a:r>
            <a:r>
              <a:rPr dirty="0"/>
              <a:t> в </a:t>
            </a:r>
            <a:r>
              <a:rPr dirty="0" err="1"/>
              <a:t>Минюсте</a:t>
            </a:r>
            <a:r>
              <a:rPr dirty="0"/>
              <a:t> </a:t>
            </a:r>
            <a:r>
              <a:rPr dirty="0" err="1"/>
              <a:t>России</a:t>
            </a:r>
            <a:r>
              <a:rPr dirty="0"/>
              <a:t> 02.07.2018 N 51503)</a:t>
            </a:r>
          </a:p>
          <a:p>
            <a:pPr>
              <a:defRPr sz="1300" b="1">
                <a:solidFill>
                  <a:srgbClr val="FFFFFF"/>
                </a:solidFill>
              </a:defRPr>
            </a:pPr>
            <a:endParaRPr lang="ru-RU" dirty="0" smtClean="0"/>
          </a:p>
          <a:p>
            <a:pPr>
              <a:defRPr sz="1300" b="1">
                <a:solidFill>
                  <a:srgbClr val="FFFFFF"/>
                </a:solidFill>
              </a:defRPr>
            </a:pPr>
            <a:endParaRPr dirty="0"/>
          </a:p>
          <a:p>
            <a:pPr>
              <a:defRPr sz="1300">
                <a:solidFill>
                  <a:srgbClr val="FFFFFF"/>
                </a:solidFill>
              </a:defRPr>
            </a:pPr>
            <a:endParaRPr dirty="0"/>
          </a:p>
          <a:p>
            <a:pPr>
              <a:defRPr sz="1300">
                <a:solidFill>
                  <a:srgbClr val="FFFFFF"/>
                </a:solidFill>
              </a:defRPr>
            </a:pPr>
            <a:r>
              <a:rPr dirty="0"/>
              <a:t>В </a:t>
            </a:r>
            <a:r>
              <a:rPr dirty="0" err="1"/>
              <a:t>соответствии</a:t>
            </a:r>
            <a:r>
              <a:rPr dirty="0"/>
              <a:t> с </a:t>
            </a:r>
            <a:r>
              <a:rPr dirty="0" err="1"/>
              <a:t>указанным</a:t>
            </a:r>
            <a:r>
              <a:rPr dirty="0"/>
              <a:t> </a:t>
            </a:r>
            <a:r>
              <a:rPr dirty="0" err="1"/>
              <a:t>документом</a:t>
            </a:r>
            <a:r>
              <a:rPr dirty="0"/>
              <a:t> -  </a:t>
            </a:r>
            <a:r>
              <a:rPr b="1" dirty="0"/>
              <a:t>ЭПИЛЕПСИЯ (G40)</a:t>
            </a:r>
            <a:r>
              <a:rPr dirty="0"/>
              <a:t>, </a:t>
            </a:r>
            <a:r>
              <a:rPr dirty="0" err="1"/>
              <a:t>как</a:t>
            </a:r>
            <a:r>
              <a:rPr dirty="0"/>
              <a:t> </a:t>
            </a:r>
            <a:r>
              <a:rPr dirty="0" err="1"/>
              <a:t>основное</a:t>
            </a:r>
            <a:r>
              <a:rPr dirty="0"/>
              <a:t> </a:t>
            </a:r>
            <a:r>
              <a:rPr dirty="0" err="1"/>
              <a:t>заболевание</a:t>
            </a:r>
            <a:r>
              <a:rPr dirty="0"/>
              <a:t>, </a:t>
            </a:r>
            <a:r>
              <a:rPr b="1" dirty="0" err="1"/>
              <a:t>не</a:t>
            </a:r>
            <a:r>
              <a:rPr b="1" dirty="0"/>
              <a:t> </a:t>
            </a:r>
            <a:r>
              <a:rPr b="1" dirty="0" err="1"/>
              <a:t>является</a:t>
            </a:r>
            <a:r>
              <a:rPr b="1" dirty="0"/>
              <a:t> </a:t>
            </a:r>
            <a:r>
              <a:rPr b="1" dirty="0" err="1"/>
              <a:t>показанием</a:t>
            </a:r>
            <a:r>
              <a:rPr b="1" dirty="0"/>
              <a:t> к </a:t>
            </a:r>
            <a:r>
              <a:rPr b="1" dirty="0" err="1"/>
              <a:t>санаторно-курортному</a:t>
            </a:r>
            <a:r>
              <a:rPr b="1" dirty="0"/>
              <a:t> </a:t>
            </a:r>
            <a:r>
              <a:rPr b="1" dirty="0" err="1"/>
              <a:t>лечению</a:t>
            </a:r>
            <a:r>
              <a:rPr dirty="0"/>
              <a:t> (</a:t>
            </a:r>
            <a:r>
              <a:rPr dirty="0" err="1"/>
              <a:t>перечень</a:t>
            </a:r>
            <a:r>
              <a:rPr dirty="0"/>
              <a:t> </a:t>
            </a:r>
            <a:r>
              <a:rPr dirty="0" err="1"/>
              <a:t>медицинских</a:t>
            </a:r>
            <a:r>
              <a:rPr dirty="0"/>
              <a:t> </a:t>
            </a:r>
            <a:r>
              <a:rPr dirty="0" err="1"/>
              <a:t>показаний</a:t>
            </a:r>
            <a:r>
              <a:rPr dirty="0"/>
              <a:t> </a:t>
            </a:r>
            <a:r>
              <a:rPr dirty="0" err="1"/>
              <a:t>для</a:t>
            </a:r>
            <a:r>
              <a:rPr dirty="0"/>
              <a:t> </a:t>
            </a:r>
            <a:r>
              <a:rPr dirty="0" err="1"/>
              <a:t>санаторно-курортного</a:t>
            </a:r>
            <a:r>
              <a:rPr dirty="0"/>
              <a:t> </a:t>
            </a:r>
            <a:r>
              <a:rPr dirty="0" err="1"/>
              <a:t>лечения</a:t>
            </a:r>
            <a:r>
              <a:rPr dirty="0"/>
              <a:t> </a:t>
            </a:r>
            <a:r>
              <a:rPr dirty="0" err="1"/>
              <a:t>взрослого</a:t>
            </a:r>
            <a:r>
              <a:rPr dirty="0"/>
              <a:t> (</a:t>
            </a:r>
            <a:r>
              <a:rPr dirty="0" err="1"/>
              <a:t>приложение</a:t>
            </a:r>
            <a:r>
              <a:rPr dirty="0"/>
              <a:t> №1) и </a:t>
            </a:r>
            <a:r>
              <a:rPr dirty="0" err="1"/>
              <a:t>детского</a:t>
            </a:r>
            <a:r>
              <a:rPr dirty="0"/>
              <a:t> (</a:t>
            </a:r>
            <a:r>
              <a:rPr dirty="0" err="1"/>
              <a:t>приложение</a:t>
            </a:r>
            <a:r>
              <a:rPr dirty="0"/>
              <a:t> №2) </a:t>
            </a:r>
            <a:r>
              <a:rPr dirty="0" err="1"/>
              <a:t>населения</a:t>
            </a:r>
            <a:r>
              <a:rPr dirty="0"/>
              <a:t>).</a:t>
            </a:r>
          </a:p>
          <a:p>
            <a:pPr>
              <a:defRPr sz="1300">
                <a:solidFill>
                  <a:srgbClr val="FFFFFF"/>
                </a:solidFill>
              </a:defRPr>
            </a:pPr>
            <a:endParaRPr dirty="0"/>
          </a:p>
          <a:p>
            <a:pPr>
              <a:defRPr sz="1300">
                <a:solidFill>
                  <a:srgbClr val="FFFFFF"/>
                </a:solidFill>
              </a:defRPr>
            </a:pPr>
            <a:r>
              <a:rPr dirty="0" err="1"/>
              <a:t>Кроме</a:t>
            </a:r>
            <a:r>
              <a:rPr dirty="0"/>
              <a:t> </a:t>
            </a:r>
            <a:r>
              <a:rPr dirty="0" err="1"/>
              <a:t>того</a:t>
            </a:r>
            <a:r>
              <a:rPr dirty="0"/>
              <a:t>, </a:t>
            </a:r>
            <a:r>
              <a:rPr b="1" dirty="0"/>
              <a:t>ЭПИЛЕПСИЯ (G40) </a:t>
            </a:r>
            <a:r>
              <a:rPr b="1" dirty="0" err="1"/>
              <a:t>относится</a:t>
            </a:r>
            <a:r>
              <a:rPr b="1" dirty="0"/>
              <a:t> к </a:t>
            </a:r>
            <a:r>
              <a:rPr b="1" dirty="0" err="1"/>
              <a:t>противопоказаниям</a:t>
            </a:r>
            <a:r>
              <a:rPr b="1" dirty="0"/>
              <a:t> </a:t>
            </a:r>
            <a:r>
              <a:rPr dirty="0"/>
              <a:t>(</a:t>
            </a:r>
            <a:r>
              <a:rPr dirty="0" err="1"/>
              <a:t>приложение</a:t>
            </a:r>
            <a:r>
              <a:rPr dirty="0"/>
              <a:t> №3)</a:t>
            </a:r>
          </a:p>
          <a:p>
            <a:pPr>
              <a:defRPr sz="1300">
                <a:solidFill>
                  <a:srgbClr val="FFFFFF"/>
                </a:solidFill>
              </a:defRPr>
            </a:pPr>
            <a:r>
              <a:rPr dirty="0"/>
              <a:t>11. </a:t>
            </a:r>
            <a:r>
              <a:rPr dirty="0" err="1"/>
              <a:t>Эпилепсия</a:t>
            </a:r>
            <a:r>
              <a:rPr dirty="0"/>
              <a:t> с </a:t>
            </a:r>
            <a:r>
              <a:rPr dirty="0" err="1"/>
              <a:t>текущими</a:t>
            </a:r>
            <a:r>
              <a:rPr dirty="0"/>
              <a:t> </a:t>
            </a:r>
            <a:r>
              <a:rPr dirty="0" err="1"/>
              <a:t>приступами</a:t>
            </a:r>
            <a:r>
              <a:rPr dirty="0"/>
              <a:t>, в </a:t>
            </a:r>
            <a:r>
              <a:rPr dirty="0" err="1"/>
              <a:t>том</a:t>
            </a:r>
            <a:r>
              <a:rPr dirty="0"/>
              <a:t> </a:t>
            </a:r>
            <a:r>
              <a:rPr dirty="0" err="1"/>
              <a:t>числе</a:t>
            </a:r>
            <a:r>
              <a:rPr dirty="0"/>
              <a:t> </a:t>
            </a:r>
            <a:r>
              <a:rPr dirty="0" err="1"/>
              <a:t>резистентная</a:t>
            </a:r>
            <a:r>
              <a:rPr dirty="0"/>
              <a:t> к </a:t>
            </a:r>
            <a:r>
              <a:rPr dirty="0" err="1"/>
              <a:t>проводимому</a:t>
            </a:r>
            <a:r>
              <a:rPr dirty="0"/>
              <a:t> </a:t>
            </a:r>
            <a:r>
              <a:rPr dirty="0" err="1"/>
              <a:t>лечению</a:t>
            </a:r>
            <a:r>
              <a:rPr dirty="0"/>
              <a:t>.</a:t>
            </a:r>
          </a:p>
          <a:p>
            <a:pPr>
              <a:defRPr sz="1300">
                <a:solidFill>
                  <a:srgbClr val="FFFFFF"/>
                </a:solidFill>
              </a:defRPr>
            </a:pPr>
            <a:r>
              <a:rPr dirty="0"/>
              <a:t>12. </a:t>
            </a:r>
            <a:r>
              <a:rPr dirty="0" err="1"/>
              <a:t>Эпилепсия</a:t>
            </a:r>
            <a:r>
              <a:rPr dirty="0"/>
              <a:t> с </a:t>
            </a:r>
            <a:r>
              <a:rPr dirty="0" err="1"/>
              <a:t>ремиссией</a:t>
            </a:r>
            <a:r>
              <a:rPr dirty="0"/>
              <a:t> </a:t>
            </a:r>
            <a:r>
              <a:rPr dirty="0" err="1"/>
              <a:t>менее</a:t>
            </a:r>
            <a:r>
              <a:rPr dirty="0"/>
              <a:t> 6 </a:t>
            </a:r>
            <a:r>
              <a:rPr dirty="0" err="1"/>
              <a:t>месяцев</a:t>
            </a:r>
            <a:r>
              <a:rPr dirty="0"/>
              <a:t> (</a:t>
            </a:r>
            <a:r>
              <a:rPr dirty="0" err="1"/>
              <a:t>для</a:t>
            </a:r>
            <a:r>
              <a:rPr dirty="0"/>
              <a:t> </a:t>
            </a:r>
            <a:r>
              <a:rPr dirty="0" err="1"/>
              <a:t>санаторно-курортных</a:t>
            </a:r>
            <a:r>
              <a:rPr dirty="0"/>
              <a:t> </a:t>
            </a:r>
            <a:r>
              <a:rPr dirty="0" err="1"/>
              <a:t>организаций</a:t>
            </a:r>
            <a:r>
              <a:rPr dirty="0"/>
              <a:t> </a:t>
            </a:r>
            <a:r>
              <a:rPr dirty="0" err="1"/>
              <a:t>не</a:t>
            </a:r>
            <a:r>
              <a:rPr dirty="0"/>
              <a:t> </a:t>
            </a:r>
            <a:r>
              <a:rPr dirty="0" err="1"/>
              <a:t>психоневрологического</a:t>
            </a:r>
            <a:r>
              <a:rPr dirty="0"/>
              <a:t> </a:t>
            </a:r>
            <a:r>
              <a:rPr dirty="0" err="1"/>
              <a:t>профиля</a:t>
            </a:r>
            <a:r>
              <a:rPr dirty="0"/>
              <a:t>).</a:t>
            </a:r>
          </a:p>
          <a:p>
            <a:pPr>
              <a:defRPr sz="1300" b="1"/>
            </a:pPr>
            <a:endParaRPr dirty="0"/>
          </a:p>
        </p:txBody>
      </p:sp>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381" name="Прямоугольник"/>
          <p:cNvSpPr/>
          <p:nvPr/>
        </p:nvSpPr>
        <p:spPr>
          <a:xfrm>
            <a:off x="703" y="1021145"/>
            <a:ext cx="9142594" cy="4777774"/>
          </a:xfrm>
          <a:prstGeom prst="rect">
            <a:avLst/>
          </a:prstGeom>
          <a:solidFill>
            <a:srgbClr val="FFFFFF"/>
          </a:solidFill>
          <a:ln w="12700">
            <a:solidFill>
              <a:srgbClr val="5B9BD5"/>
            </a:solidFill>
            <a:miter/>
          </a:ln>
        </p:spPr>
        <p:txBody>
          <a:bodyPr lIns="45719" rIns="45719" anchor="ctr"/>
          <a:lstStyle/>
          <a:p>
            <a:endParaRPr/>
          </a:p>
        </p:txBody>
      </p:sp>
      <p:pic>
        <p:nvPicPr>
          <p:cNvPr id="382"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83" name="Заголовок 1"/>
          <p:cNvSpPr txBox="1"/>
          <p:nvPr/>
        </p:nvSpPr>
        <p:spPr>
          <a:xfrm>
            <a:off x="1111322" y="395301"/>
            <a:ext cx="7188718"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Улучшение жилищных условий</a:t>
            </a:r>
          </a:p>
        </p:txBody>
      </p:sp>
      <p:sp>
        <p:nvSpPr>
          <p:cNvPr id="384" name="Прямоугольник"/>
          <p:cNvSpPr/>
          <p:nvPr/>
        </p:nvSpPr>
        <p:spPr>
          <a:xfrm>
            <a:off x="-16925" y="3076246"/>
            <a:ext cx="9155295" cy="2718207"/>
          </a:xfrm>
          <a:prstGeom prst="rect">
            <a:avLst/>
          </a:prstGeom>
          <a:solidFill>
            <a:srgbClr val="472653">
              <a:alpha val="17999"/>
            </a:srgbClr>
          </a:solidFill>
          <a:ln w="12700">
            <a:miter lim="400000"/>
          </a:ln>
        </p:spPr>
        <p:txBody>
          <a:bodyPr lIns="45719" rIns="45719" anchor="ctr"/>
          <a:lstStyle/>
          <a:p>
            <a:pPr>
              <a:defRPr>
                <a:latin typeface="Arial"/>
                <a:ea typeface="Arial"/>
                <a:cs typeface="Arial"/>
                <a:sym typeface="Arial"/>
              </a:defRPr>
            </a:pPr>
            <a:endParaRPr/>
          </a:p>
        </p:txBody>
      </p:sp>
      <p:pic>
        <p:nvPicPr>
          <p:cNvPr id="385" name="701px-Coat_of_Arms_of_the_Russian_Federation_bw2.svg.png" descr="701px-Coat_of_Arms_of_the_Russian_Federation_bw2.svg.png"/>
          <p:cNvPicPr>
            <a:picLocks noChangeAspect="1"/>
          </p:cNvPicPr>
          <p:nvPr/>
        </p:nvPicPr>
        <p:blipFill>
          <a:blip r:embed="rId3" cstate="print">
            <a:alphaModFix amt="13638"/>
            <a:extLst/>
          </a:blip>
          <a:stretch>
            <a:fillRect/>
          </a:stretch>
        </p:blipFill>
        <p:spPr>
          <a:xfrm>
            <a:off x="4282268" y="5895427"/>
            <a:ext cx="579464" cy="634848"/>
          </a:xfrm>
          <a:prstGeom prst="rect">
            <a:avLst/>
          </a:prstGeom>
          <a:ln w="12700">
            <a:miter lim="400000"/>
          </a:ln>
        </p:spPr>
      </p:pic>
      <p:sp>
        <p:nvSpPr>
          <p:cNvPr id="386" name="Согласно Жилищному кодексу РФ, если гражданин проживает в квартире, занятой несколькими семьями, в одной из которых имеется пациент, страдающий тяжелой формой хронического заболевания, то данное обстоятельство является основанием для признания гражданина"/>
          <p:cNvSpPr txBox="1"/>
          <p:nvPr/>
        </p:nvSpPr>
        <p:spPr>
          <a:xfrm>
            <a:off x="300446" y="1147331"/>
            <a:ext cx="8520552" cy="46935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300"/>
            </a:pPr>
            <a:r>
              <a:t>Согласно </a:t>
            </a:r>
            <a:r>
              <a:rPr b="1"/>
              <a:t>Жилищному кодексу РФ</a:t>
            </a:r>
            <a:r>
              <a:t>, если гражданин проживает в квартире, занятой несколькими семьями, в одной из которых имеется пациент, </a:t>
            </a:r>
            <a:r>
              <a:rPr b="1">
                <a:solidFill>
                  <a:schemeClr val="accent2"/>
                </a:solidFill>
              </a:rPr>
              <a:t>страдающий тяжелой формой хронического заболевания</a:t>
            </a:r>
            <a:r>
              <a:t>, то данное обстоятельство является основанием для признания гражданина нуждающимся в жилом помещении, предоставляемом </a:t>
            </a:r>
            <a:r>
              <a:rPr b="1"/>
              <a:t>по договору социального найма.</a:t>
            </a:r>
          </a:p>
          <a:p>
            <a:pPr>
              <a:defRPr sz="1300"/>
            </a:pPr>
            <a:endParaRPr/>
          </a:p>
          <a:p>
            <a:pPr>
              <a:defRPr sz="1300"/>
            </a:pPr>
            <a:r>
              <a:t>Во исполнение статьи 51 Жилищного кодекса Российской Федерации Правительство Российской Федерации  сформировало </a:t>
            </a:r>
            <a:r>
              <a:rPr u="sng"/>
              <a:t>приказ Минздрава России от 29.11.2012 N 987н</a:t>
            </a:r>
          </a:p>
          <a:p>
            <a:pPr>
              <a:defRPr sz="1300"/>
            </a:pPr>
            <a:r>
              <a:t> "Об утверждении перечня тяжелых форм хронических заболеваний, при которых невозможно совместное проживание граждан в одной квартире» (вступил в силу с 01.01.2018).</a:t>
            </a:r>
          </a:p>
          <a:p>
            <a:pPr>
              <a:defRPr sz="1300"/>
            </a:pPr>
            <a:endParaRPr/>
          </a:p>
          <a:p>
            <a:pPr>
              <a:defRPr sz="1300" b="1"/>
            </a:pPr>
            <a:r>
              <a:t>В связи с этим Правительством РФ определен перечень тяжелых форм хронических заболеваний, при которых невозможно совместное проживание граждан в одной квартире. В перечень вошли 9 тяжелых форм хронических заболеваний:</a:t>
            </a:r>
          </a:p>
          <a:p>
            <a:pPr>
              <a:defRPr sz="1300"/>
            </a:pPr>
            <a:r>
              <a:t>1) Туберкулез любых органов и систем с бактериовыделением, подтвержденным методом посева (A15; A17 - A19). </a:t>
            </a:r>
            <a:br/>
            <a:r>
              <a:t>2) Злокачественные новообразования, сопровождающиеся обильными выделениями (C00 - C97). 3) Хронические и затяжные психические расстройства с тяжелыми стойкими или часто обостряющимися болезненными проявлениями (F20 - F29; F30 - F33). </a:t>
            </a:r>
            <a:r>
              <a:rPr b="1">
                <a:solidFill>
                  <a:schemeClr val="accent2"/>
                </a:solidFill>
              </a:rPr>
              <a:t>4) Эпилепсия с частыми припадками (G40 - G41)</a:t>
            </a:r>
            <a:r>
              <a:t>. 5) Заболевания, осложненные гангреной конечности (A48.0; E10.5; E11.5; E12.5; E13.5; E14.5; I70.2; I73.1; I74.3; R02). 6) Гангрена и некроз легкого, абсцесс легкого (J85.0 - J85.2). 7) Тяжелые хронические заболевания кожи с множественными высыпаниями и обильным отделяемым (L10; L12.2; L12.3; L13.0; L88; L98.9). 8) Кишечные свищи, не поддающиеся хирургической коррекции K60.4; K60.5; K63.2; N28.8; N32.1; N82.2 - N82.4). 9) Урогенитальные свищи, не поддающиеся хирургической коррекции (N32.1; N32.2; N36.0; N50.8; N82.0; N82.1). </a:t>
            </a:r>
          </a:p>
          <a:p>
            <a:pPr>
              <a:defRPr sz="1300" b="1"/>
            </a:pPr>
            <a:endParaRPr/>
          </a:p>
        </p:txBody>
      </p:sp>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388" name="Прямоугольник"/>
          <p:cNvSpPr/>
          <p:nvPr/>
        </p:nvSpPr>
        <p:spPr>
          <a:xfrm>
            <a:off x="703" y="1021145"/>
            <a:ext cx="9142594" cy="4777774"/>
          </a:xfrm>
          <a:prstGeom prst="rect">
            <a:avLst/>
          </a:prstGeom>
          <a:solidFill>
            <a:srgbClr val="FFFFFF"/>
          </a:solidFill>
          <a:ln w="12700">
            <a:solidFill>
              <a:srgbClr val="5B9BD5"/>
            </a:solidFill>
            <a:miter/>
          </a:ln>
        </p:spPr>
        <p:txBody>
          <a:bodyPr lIns="45719" rIns="45719" anchor="ctr"/>
          <a:lstStyle/>
          <a:p>
            <a:endParaRPr/>
          </a:p>
        </p:txBody>
      </p:sp>
      <p:pic>
        <p:nvPicPr>
          <p:cNvPr id="389" name="аватарка.png" descr="аватарка.png"/>
          <p:cNvPicPr>
            <a:picLocks noChangeAspect="1"/>
          </p:cNvPicPr>
          <p:nvPr/>
        </p:nvPicPr>
        <p:blipFill>
          <a:blip r:embed="rId2">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90" name="Прямоугольник"/>
          <p:cNvSpPr/>
          <p:nvPr/>
        </p:nvSpPr>
        <p:spPr>
          <a:xfrm>
            <a:off x="-16925" y="4432919"/>
            <a:ext cx="9155295" cy="1361534"/>
          </a:xfrm>
          <a:prstGeom prst="rect">
            <a:avLst/>
          </a:prstGeom>
          <a:solidFill>
            <a:srgbClr val="472653">
              <a:alpha val="17999"/>
            </a:srgbClr>
          </a:solidFill>
          <a:ln w="12700">
            <a:miter lim="400000"/>
          </a:ln>
        </p:spPr>
        <p:txBody>
          <a:bodyPr lIns="45719" rIns="45719" anchor="ctr"/>
          <a:lstStyle/>
          <a:p>
            <a:pPr>
              <a:defRPr>
                <a:latin typeface="Arial"/>
                <a:ea typeface="Arial"/>
                <a:cs typeface="Arial"/>
                <a:sym typeface="Arial"/>
              </a:defRPr>
            </a:pPr>
            <a:endParaRPr/>
          </a:p>
        </p:txBody>
      </p:sp>
      <p:pic>
        <p:nvPicPr>
          <p:cNvPr id="391" name="701px-Coat_of_Arms_of_the_Russian_Federation_bw2.svg.png" descr="701px-Coat_of_Arms_of_the_Russian_Federation_bw2.svg.png"/>
          <p:cNvPicPr>
            <a:picLocks noChangeAspect="1"/>
          </p:cNvPicPr>
          <p:nvPr/>
        </p:nvPicPr>
        <p:blipFill>
          <a:blip r:embed="rId3" cstate="print">
            <a:alphaModFix amt="13638"/>
            <a:extLst/>
          </a:blip>
          <a:stretch>
            <a:fillRect/>
          </a:stretch>
        </p:blipFill>
        <p:spPr>
          <a:xfrm>
            <a:off x="4282268" y="5895427"/>
            <a:ext cx="579464" cy="634848"/>
          </a:xfrm>
          <a:prstGeom prst="rect">
            <a:avLst/>
          </a:prstGeom>
          <a:ln w="12700">
            <a:miter lim="400000"/>
          </a:ln>
        </p:spPr>
      </p:pic>
      <p:sp>
        <p:nvSpPr>
          <p:cNvPr id="392" name="Прямоугольник"/>
          <p:cNvSpPr/>
          <p:nvPr/>
        </p:nvSpPr>
        <p:spPr>
          <a:xfrm>
            <a:off x="-5647" y="5650534"/>
            <a:ext cx="9155294" cy="851874"/>
          </a:xfrm>
          <a:prstGeom prst="rect">
            <a:avLst/>
          </a:prstGeom>
          <a:solidFill>
            <a:schemeClr val="accent2"/>
          </a:solidFill>
          <a:ln w="12700">
            <a:miter lim="400000"/>
          </a:ln>
        </p:spPr>
        <p:txBody>
          <a:bodyPr lIns="45718" tIns="45718" rIns="45718" bIns="45718" anchor="ctr"/>
          <a:lstStyle/>
          <a:p>
            <a:endParaRPr/>
          </a:p>
        </p:txBody>
      </p:sp>
      <p:sp>
        <p:nvSpPr>
          <p:cNvPr id="393" name="Согласно пункту 22 Приложения №o 1 к Приказу Минздрава от 24.12.2021 №o 1904н «Об утверждении порядка назначения лекарственных препаратов, форм рецептурных бланков на лекарственные препараты, порядка оформления указанных бланков, их учета и хранения, фор"/>
          <p:cNvSpPr txBox="1"/>
          <p:nvPr/>
        </p:nvSpPr>
        <p:spPr>
          <a:xfrm>
            <a:off x="390434" y="1283542"/>
            <a:ext cx="8348383" cy="50023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defTabSz="457200">
              <a:spcBef>
                <a:spcPts val="1200"/>
              </a:spcBef>
              <a:defRPr sz="1500" u="sng"/>
            </a:pPr>
            <a:r>
              <a:rPr dirty="0" err="1"/>
              <a:t>Согласно</a:t>
            </a:r>
            <a:r>
              <a:rPr dirty="0"/>
              <a:t> </a:t>
            </a:r>
            <a:r>
              <a:rPr dirty="0" err="1"/>
              <a:t>пункту</a:t>
            </a:r>
            <a:r>
              <a:rPr dirty="0"/>
              <a:t> 22 </a:t>
            </a:r>
            <a:r>
              <a:rPr dirty="0" err="1"/>
              <a:t>Приказа</a:t>
            </a:r>
            <a:r>
              <a:rPr dirty="0"/>
              <a:t> </a:t>
            </a:r>
            <a:r>
              <a:rPr dirty="0" err="1"/>
              <a:t>Минздрава</a:t>
            </a:r>
            <a:r>
              <a:rPr dirty="0"/>
              <a:t> </a:t>
            </a:r>
            <a:r>
              <a:rPr dirty="0" err="1"/>
              <a:t>от</a:t>
            </a:r>
            <a:r>
              <a:rPr dirty="0"/>
              <a:t> 24.12.2021 №o 1904н </a:t>
            </a:r>
            <a:r>
              <a:rPr u="none" dirty="0"/>
              <a:t>«</a:t>
            </a:r>
            <a:r>
              <a:rPr u="none" dirty="0" err="1"/>
              <a:t>Об</a:t>
            </a:r>
            <a:r>
              <a:rPr u="none" dirty="0"/>
              <a:t> </a:t>
            </a:r>
            <a:r>
              <a:rPr u="none" dirty="0" err="1"/>
              <a:t>утверждении</a:t>
            </a:r>
            <a:r>
              <a:rPr u="none" dirty="0"/>
              <a:t> </a:t>
            </a:r>
            <a:r>
              <a:rPr u="none" dirty="0" err="1"/>
              <a:t>порядка</a:t>
            </a:r>
            <a:r>
              <a:rPr u="none" dirty="0"/>
              <a:t> </a:t>
            </a:r>
            <a:r>
              <a:rPr u="none" dirty="0" err="1"/>
              <a:t>назначения</a:t>
            </a:r>
            <a:r>
              <a:rPr u="none" dirty="0"/>
              <a:t> </a:t>
            </a:r>
            <a:r>
              <a:rPr u="none" dirty="0" err="1"/>
              <a:t>лекарственных</a:t>
            </a:r>
            <a:r>
              <a:rPr u="none" dirty="0"/>
              <a:t> </a:t>
            </a:r>
            <a:r>
              <a:rPr u="none" dirty="0" err="1"/>
              <a:t>препаратов</a:t>
            </a:r>
            <a:r>
              <a:rPr u="none" dirty="0"/>
              <a:t>, </a:t>
            </a:r>
            <a:r>
              <a:rPr u="none" dirty="0" err="1"/>
              <a:t>форм</a:t>
            </a:r>
            <a:r>
              <a:rPr u="none" dirty="0"/>
              <a:t> </a:t>
            </a:r>
            <a:r>
              <a:rPr u="none" dirty="0" err="1"/>
              <a:t>рецептурных</a:t>
            </a:r>
            <a:r>
              <a:rPr u="none" dirty="0"/>
              <a:t> </a:t>
            </a:r>
            <a:r>
              <a:rPr u="none" dirty="0" err="1"/>
              <a:t>бланков</a:t>
            </a:r>
            <a:r>
              <a:rPr u="none" dirty="0"/>
              <a:t> </a:t>
            </a:r>
            <a:r>
              <a:rPr u="none" dirty="0" err="1"/>
              <a:t>на</a:t>
            </a:r>
            <a:r>
              <a:rPr u="none" dirty="0"/>
              <a:t> </a:t>
            </a:r>
            <a:r>
              <a:rPr u="none" dirty="0" err="1"/>
              <a:t>лекарственные</a:t>
            </a:r>
            <a:r>
              <a:rPr u="none" dirty="0"/>
              <a:t> </a:t>
            </a:r>
            <a:r>
              <a:rPr u="none" dirty="0" err="1"/>
              <a:t>препараты</a:t>
            </a:r>
            <a:r>
              <a:rPr u="none" dirty="0"/>
              <a:t>, </a:t>
            </a:r>
            <a:r>
              <a:rPr u="none" dirty="0" err="1"/>
              <a:t>порядка</a:t>
            </a:r>
            <a:r>
              <a:rPr u="none" dirty="0"/>
              <a:t> </a:t>
            </a:r>
            <a:r>
              <a:rPr u="none" dirty="0" err="1"/>
              <a:t>оформления</a:t>
            </a:r>
            <a:r>
              <a:rPr u="none" dirty="0"/>
              <a:t> </a:t>
            </a:r>
            <a:r>
              <a:rPr u="none" dirty="0" err="1"/>
              <a:t>указанных</a:t>
            </a:r>
            <a:r>
              <a:rPr u="none" dirty="0"/>
              <a:t> </a:t>
            </a:r>
            <a:r>
              <a:rPr u="none" dirty="0" err="1"/>
              <a:t>бланков</a:t>
            </a:r>
            <a:r>
              <a:rPr u="none" dirty="0"/>
              <a:t>, </a:t>
            </a:r>
            <a:r>
              <a:rPr u="none" dirty="0" err="1"/>
              <a:t>их</a:t>
            </a:r>
            <a:r>
              <a:rPr u="none" dirty="0"/>
              <a:t> </a:t>
            </a:r>
            <a:r>
              <a:rPr u="none" dirty="0" err="1"/>
              <a:t>учета</a:t>
            </a:r>
            <a:r>
              <a:rPr u="none" dirty="0"/>
              <a:t> и </a:t>
            </a:r>
            <a:r>
              <a:rPr u="none" dirty="0" err="1"/>
              <a:t>хранения</a:t>
            </a:r>
            <a:r>
              <a:rPr u="none" dirty="0"/>
              <a:t>, </a:t>
            </a:r>
            <a:r>
              <a:rPr u="none" dirty="0" err="1"/>
              <a:t>форм</a:t>
            </a:r>
            <a:r>
              <a:rPr u="none" dirty="0"/>
              <a:t> </a:t>
            </a:r>
            <a:r>
              <a:rPr u="none" dirty="0" err="1"/>
              <a:t>бланков</a:t>
            </a:r>
            <a:r>
              <a:rPr u="none" dirty="0"/>
              <a:t> </a:t>
            </a:r>
            <a:r>
              <a:rPr u="none" dirty="0" err="1"/>
              <a:t>рецептов</a:t>
            </a:r>
            <a:r>
              <a:rPr u="none" dirty="0"/>
              <a:t>, </a:t>
            </a:r>
            <a:r>
              <a:rPr u="none" dirty="0" err="1"/>
              <a:t>содержащих</a:t>
            </a:r>
            <a:r>
              <a:rPr u="none" dirty="0"/>
              <a:t> </a:t>
            </a:r>
            <a:r>
              <a:rPr u="none" dirty="0" err="1"/>
              <a:t>назначение</a:t>
            </a:r>
            <a:r>
              <a:rPr u="none" dirty="0"/>
              <a:t> </a:t>
            </a:r>
            <a:r>
              <a:rPr u="none" dirty="0" err="1"/>
              <a:t>наркотических</a:t>
            </a:r>
            <a:r>
              <a:rPr u="none" dirty="0"/>
              <a:t> </a:t>
            </a:r>
            <a:r>
              <a:rPr u="none" dirty="0" err="1"/>
              <a:t>средств</a:t>
            </a:r>
            <a:r>
              <a:rPr u="none" dirty="0"/>
              <a:t> </a:t>
            </a:r>
            <a:r>
              <a:rPr u="none" dirty="0" err="1"/>
              <a:t>или</a:t>
            </a:r>
            <a:r>
              <a:rPr u="none" dirty="0"/>
              <a:t> </a:t>
            </a:r>
            <a:r>
              <a:rPr u="none" dirty="0" err="1"/>
              <a:t>психотропных</a:t>
            </a:r>
            <a:r>
              <a:rPr u="none" dirty="0"/>
              <a:t> </a:t>
            </a:r>
            <a:r>
              <a:rPr u="none" dirty="0" err="1"/>
              <a:t>веществ</a:t>
            </a:r>
            <a:r>
              <a:rPr u="none" dirty="0"/>
              <a:t>, </a:t>
            </a:r>
            <a:r>
              <a:rPr u="none" dirty="0" err="1"/>
              <a:t>порядка</a:t>
            </a:r>
            <a:r>
              <a:rPr u="none" dirty="0"/>
              <a:t> </a:t>
            </a:r>
            <a:r>
              <a:rPr u="none" dirty="0" err="1"/>
              <a:t>их</a:t>
            </a:r>
            <a:r>
              <a:rPr u="none" dirty="0"/>
              <a:t> </a:t>
            </a:r>
            <a:r>
              <a:rPr u="none" dirty="0" err="1"/>
              <a:t>изготовления</a:t>
            </a:r>
            <a:r>
              <a:rPr u="none" dirty="0"/>
              <a:t>, </a:t>
            </a:r>
            <a:r>
              <a:rPr u="none" dirty="0" err="1"/>
              <a:t>распределения</a:t>
            </a:r>
            <a:r>
              <a:rPr u="none" dirty="0"/>
              <a:t>, </a:t>
            </a:r>
            <a:r>
              <a:rPr u="none" dirty="0" err="1"/>
              <a:t>регистрации</a:t>
            </a:r>
            <a:r>
              <a:rPr u="none" dirty="0"/>
              <a:t>, </a:t>
            </a:r>
            <a:r>
              <a:rPr u="none" dirty="0" err="1"/>
              <a:t>учета</a:t>
            </a:r>
            <a:r>
              <a:rPr u="none" dirty="0"/>
              <a:t> и </a:t>
            </a:r>
            <a:r>
              <a:rPr u="none" dirty="0" err="1"/>
              <a:t>хранения</a:t>
            </a:r>
            <a:r>
              <a:rPr u="none" dirty="0"/>
              <a:t>, а </a:t>
            </a:r>
            <a:r>
              <a:rPr u="none" dirty="0" err="1"/>
              <a:t>также</a:t>
            </a:r>
            <a:r>
              <a:rPr u="none" dirty="0"/>
              <a:t> </a:t>
            </a:r>
            <a:r>
              <a:rPr u="none" dirty="0" err="1"/>
              <a:t>правил</a:t>
            </a:r>
            <a:r>
              <a:rPr u="none" dirty="0"/>
              <a:t> </a:t>
            </a:r>
            <a:r>
              <a:rPr u="none" dirty="0" err="1"/>
              <a:t>оформления</a:t>
            </a:r>
            <a:r>
              <a:rPr u="none" dirty="0"/>
              <a:t> </a:t>
            </a:r>
            <a:r>
              <a:rPr u="none" dirty="0" err="1"/>
              <a:t>бланков</a:t>
            </a:r>
            <a:r>
              <a:rPr u="none" dirty="0"/>
              <a:t> </a:t>
            </a:r>
            <a:r>
              <a:rPr u="none" dirty="0" err="1"/>
              <a:t>рецептов</a:t>
            </a:r>
            <a:r>
              <a:rPr u="none" dirty="0"/>
              <a:t>, в </a:t>
            </a:r>
            <a:r>
              <a:rPr u="none" dirty="0" err="1"/>
              <a:t>том</a:t>
            </a:r>
            <a:r>
              <a:rPr u="none" dirty="0"/>
              <a:t> </a:t>
            </a:r>
            <a:r>
              <a:rPr u="none" dirty="0" err="1"/>
              <a:t>числе</a:t>
            </a:r>
            <a:r>
              <a:rPr u="none" dirty="0"/>
              <a:t> в </a:t>
            </a:r>
            <a:r>
              <a:rPr u="none" dirty="0" err="1"/>
              <a:t>форме</a:t>
            </a:r>
            <a:r>
              <a:rPr u="none" dirty="0"/>
              <a:t> </a:t>
            </a:r>
            <a:r>
              <a:rPr u="none" dirty="0" err="1"/>
              <a:t>электронных</a:t>
            </a:r>
            <a:r>
              <a:rPr u="none" dirty="0"/>
              <a:t> </a:t>
            </a:r>
            <a:r>
              <a:rPr u="none" dirty="0" err="1"/>
              <a:t>документов</a:t>
            </a:r>
            <a:r>
              <a:rPr u="none" dirty="0"/>
              <a:t>»: «</a:t>
            </a:r>
            <a:r>
              <a:rPr u="none" dirty="0" err="1"/>
              <a:t>Рецепты</a:t>
            </a:r>
            <a:r>
              <a:rPr u="none" dirty="0"/>
              <a:t> </a:t>
            </a:r>
            <a:r>
              <a:rPr u="none" dirty="0" err="1"/>
              <a:t>на</a:t>
            </a:r>
            <a:r>
              <a:rPr u="none" dirty="0"/>
              <a:t> </a:t>
            </a:r>
            <a:r>
              <a:rPr u="none" dirty="0" err="1"/>
              <a:t>бумажном</a:t>
            </a:r>
            <a:r>
              <a:rPr u="none" dirty="0"/>
              <a:t> </a:t>
            </a:r>
            <a:r>
              <a:rPr u="none" dirty="0" err="1"/>
              <a:t>носителе</a:t>
            </a:r>
            <a:r>
              <a:rPr u="none" dirty="0"/>
              <a:t>, в </a:t>
            </a:r>
            <a:r>
              <a:rPr u="none" dirty="0" err="1"/>
              <a:t>форме</a:t>
            </a:r>
            <a:r>
              <a:rPr u="none" dirty="0"/>
              <a:t> </a:t>
            </a:r>
            <a:r>
              <a:rPr u="none" dirty="0" err="1"/>
              <a:t>электронного</a:t>
            </a:r>
            <a:r>
              <a:rPr u="none" dirty="0"/>
              <a:t> </a:t>
            </a:r>
            <a:r>
              <a:rPr u="none" dirty="0" err="1"/>
              <a:t>документа</a:t>
            </a:r>
            <a:r>
              <a:rPr u="none" dirty="0"/>
              <a:t>, </a:t>
            </a:r>
            <a:r>
              <a:rPr u="none" dirty="0" err="1"/>
              <a:t>оформленные</a:t>
            </a:r>
            <a:r>
              <a:rPr u="none" dirty="0"/>
              <a:t> </a:t>
            </a:r>
            <a:r>
              <a:rPr u="none" dirty="0" err="1"/>
              <a:t>на</a:t>
            </a:r>
            <a:r>
              <a:rPr u="none" dirty="0"/>
              <a:t> </a:t>
            </a:r>
            <a:r>
              <a:rPr u="none" dirty="0" err="1"/>
              <a:t>рецептурном</a:t>
            </a:r>
            <a:r>
              <a:rPr u="none" dirty="0"/>
              <a:t> </a:t>
            </a:r>
            <a:r>
              <a:rPr u="none" dirty="0" err="1"/>
              <a:t>бланке</a:t>
            </a:r>
            <a:r>
              <a:rPr u="none" dirty="0"/>
              <a:t> </a:t>
            </a:r>
            <a:r>
              <a:rPr u="none" dirty="0" err="1"/>
              <a:t>формы</a:t>
            </a:r>
            <a:r>
              <a:rPr u="none" dirty="0"/>
              <a:t> №o 148-1/у-04(л) и </a:t>
            </a:r>
            <a:r>
              <a:rPr u="none" dirty="0" err="1"/>
              <a:t>предназначенные</a:t>
            </a:r>
            <a:r>
              <a:rPr u="none" dirty="0"/>
              <a:t> </a:t>
            </a:r>
            <a:r>
              <a:rPr u="none" dirty="0" err="1"/>
              <a:t>для</a:t>
            </a:r>
            <a:r>
              <a:rPr u="none" dirty="0"/>
              <a:t> </a:t>
            </a:r>
            <a:r>
              <a:rPr u="none" dirty="0" err="1"/>
              <a:t>отпуска</a:t>
            </a:r>
            <a:r>
              <a:rPr u="none" dirty="0"/>
              <a:t> </a:t>
            </a:r>
            <a:r>
              <a:rPr u="none" dirty="0" err="1"/>
              <a:t>лекарственных</a:t>
            </a:r>
            <a:r>
              <a:rPr u="none" dirty="0"/>
              <a:t> </a:t>
            </a:r>
            <a:r>
              <a:rPr u="none" dirty="0" err="1"/>
              <a:t>препаратов</a:t>
            </a:r>
            <a:r>
              <a:rPr u="none" dirty="0"/>
              <a:t> </a:t>
            </a:r>
            <a:r>
              <a:rPr b="1" u="none" dirty="0" err="1">
                <a:solidFill>
                  <a:schemeClr val="accent2"/>
                </a:solidFill>
              </a:rPr>
              <a:t>гражданам</a:t>
            </a:r>
            <a:r>
              <a:rPr b="1" u="none" dirty="0">
                <a:solidFill>
                  <a:schemeClr val="accent2"/>
                </a:solidFill>
              </a:rPr>
              <a:t>, </a:t>
            </a:r>
            <a:r>
              <a:rPr b="1" u="none" dirty="0" err="1">
                <a:solidFill>
                  <a:schemeClr val="accent2"/>
                </a:solidFill>
              </a:rPr>
              <a:t>достигшим</a:t>
            </a:r>
            <a:r>
              <a:rPr b="1" u="none" dirty="0">
                <a:solidFill>
                  <a:schemeClr val="accent2"/>
                </a:solidFill>
              </a:rPr>
              <a:t> </a:t>
            </a:r>
            <a:r>
              <a:rPr b="1" u="none" dirty="0" err="1">
                <a:solidFill>
                  <a:schemeClr val="accent2"/>
                </a:solidFill>
              </a:rPr>
              <a:t>пенсионного</a:t>
            </a:r>
            <a:r>
              <a:rPr b="1" u="none" dirty="0">
                <a:solidFill>
                  <a:schemeClr val="accent2"/>
                </a:solidFill>
              </a:rPr>
              <a:t> </a:t>
            </a:r>
            <a:r>
              <a:rPr b="1" u="none" dirty="0" err="1">
                <a:solidFill>
                  <a:schemeClr val="accent2"/>
                </a:solidFill>
              </a:rPr>
              <a:t>возраста</a:t>
            </a:r>
            <a:r>
              <a:rPr b="1" u="none" dirty="0">
                <a:solidFill>
                  <a:schemeClr val="accent2"/>
                </a:solidFill>
              </a:rPr>
              <a:t>, </a:t>
            </a:r>
            <a:r>
              <a:rPr b="1" u="none" dirty="0" err="1">
                <a:solidFill>
                  <a:schemeClr val="accent2"/>
                </a:solidFill>
              </a:rPr>
              <a:t>инвалидам</a:t>
            </a:r>
            <a:r>
              <a:rPr b="1" u="none" dirty="0">
                <a:solidFill>
                  <a:schemeClr val="accent2"/>
                </a:solidFill>
              </a:rPr>
              <a:t> </a:t>
            </a:r>
            <a:r>
              <a:rPr b="1" u="none" dirty="0" err="1">
                <a:solidFill>
                  <a:schemeClr val="accent2"/>
                </a:solidFill>
              </a:rPr>
              <a:t>первой</a:t>
            </a:r>
            <a:r>
              <a:rPr b="1" u="none" dirty="0">
                <a:solidFill>
                  <a:schemeClr val="accent2"/>
                </a:solidFill>
              </a:rPr>
              <a:t> </a:t>
            </a:r>
            <a:r>
              <a:rPr b="1" u="none" dirty="0" err="1">
                <a:solidFill>
                  <a:schemeClr val="accent2"/>
                </a:solidFill>
              </a:rPr>
              <a:t>группы</a:t>
            </a:r>
            <a:r>
              <a:rPr b="1" u="none" dirty="0">
                <a:solidFill>
                  <a:schemeClr val="accent2"/>
                </a:solidFill>
              </a:rPr>
              <a:t>, </a:t>
            </a:r>
            <a:r>
              <a:rPr b="1" u="none" dirty="0" err="1">
                <a:solidFill>
                  <a:schemeClr val="accent2"/>
                </a:solidFill>
              </a:rPr>
              <a:t>детям-инвалидам</a:t>
            </a:r>
            <a:r>
              <a:rPr b="1" u="none" dirty="0">
                <a:solidFill>
                  <a:schemeClr val="accent2"/>
                </a:solidFill>
              </a:rPr>
              <a:t>, а </a:t>
            </a:r>
            <a:r>
              <a:rPr b="1" u="none" dirty="0" err="1">
                <a:solidFill>
                  <a:schemeClr val="accent2"/>
                </a:solidFill>
              </a:rPr>
              <a:t>также</a:t>
            </a:r>
            <a:r>
              <a:rPr b="1" u="none" dirty="0">
                <a:solidFill>
                  <a:schemeClr val="accent2"/>
                </a:solidFill>
              </a:rPr>
              <a:t> </a:t>
            </a:r>
            <a:r>
              <a:rPr b="1" u="none" dirty="0" err="1">
                <a:solidFill>
                  <a:schemeClr val="accent2"/>
                </a:solidFill>
              </a:rPr>
              <a:t>гражданам</a:t>
            </a:r>
            <a:r>
              <a:rPr b="1" u="none" dirty="0">
                <a:solidFill>
                  <a:schemeClr val="accent2"/>
                </a:solidFill>
              </a:rPr>
              <a:t>, </a:t>
            </a:r>
            <a:r>
              <a:rPr b="1" u="none" dirty="0" err="1">
                <a:solidFill>
                  <a:schemeClr val="accent2"/>
                </a:solidFill>
              </a:rPr>
              <a:t>страдающим</a:t>
            </a:r>
            <a:r>
              <a:rPr b="1" u="none" dirty="0">
                <a:solidFill>
                  <a:schemeClr val="accent2"/>
                </a:solidFill>
              </a:rPr>
              <a:t> </a:t>
            </a:r>
            <a:r>
              <a:rPr b="1" u="none" dirty="0" err="1">
                <a:solidFill>
                  <a:schemeClr val="accent2"/>
                </a:solidFill>
              </a:rPr>
              <a:t>хроническими</a:t>
            </a:r>
            <a:r>
              <a:rPr b="1" u="none" dirty="0">
                <a:solidFill>
                  <a:schemeClr val="accent2"/>
                </a:solidFill>
              </a:rPr>
              <a:t> </a:t>
            </a:r>
            <a:r>
              <a:rPr b="1" u="none" dirty="0" err="1">
                <a:solidFill>
                  <a:schemeClr val="accent2"/>
                </a:solidFill>
              </a:rPr>
              <a:t>заболеваниями</a:t>
            </a:r>
            <a:r>
              <a:rPr u="none" dirty="0"/>
              <a:t>, </a:t>
            </a:r>
            <a:r>
              <a:rPr u="none" dirty="0" err="1"/>
              <a:t>требующими</a:t>
            </a:r>
            <a:r>
              <a:rPr u="none" dirty="0"/>
              <a:t> </a:t>
            </a:r>
            <a:r>
              <a:rPr u="none" dirty="0" err="1"/>
              <a:t>длительного</a:t>
            </a:r>
            <a:r>
              <a:rPr u="none" dirty="0"/>
              <a:t> </a:t>
            </a:r>
            <a:r>
              <a:rPr u="none" dirty="0" err="1"/>
              <a:t>курсового</a:t>
            </a:r>
            <a:r>
              <a:rPr u="none" dirty="0"/>
              <a:t> </a:t>
            </a:r>
            <a:r>
              <a:rPr u="none" dirty="0" err="1"/>
              <a:t>лечения</a:t>
            </a:r>
            <a:r>
              <a:rPr u="none" dirty="0"/>
              <a:t>, </a:t>
            </a:r>
            <a:r>
              <a:rPr u="none" dirty="0" err="1"/>
              <a:t>действительны</a:t>
            </a:r>
            <a:r>
              <a:rPr u="none" dirty="0"/>
              <a:t> в </a:t>
            </a:r>
            <a:r>
              <a:rPr u="none" dirty="0" err="1"/>
              <a:t>течение</a:t>
            </a:r>
            <a:r>
              <a:rPr u="none" dirty="0"/>
              <a:t> 90 </a:t>
            </a:r>
            <a:r>
              <a:rPr u="none" dirty="0" err="1"/>
              <a:t>дней</a:t>
            </a:r>
            <a:r>
              <a:rPr u="none" dirty="0"/>
              <a:t> </a:t>
            </a:r>
            <a:r>
              <a:rPr u="none" dirty="0" err="1"/>
              <a:t>со</a:t>
            </a:r>
            <a:r>
              <a:rPr u="none" dirty="0"/>
              <a:t> </a:t>
            </a:r>
            <a:r>
              <a:rPr u="none" dirty="0" err="1"/>
              <a:t>дня</a:t>
            </a:r>
            <a:r>
              <a:rPr u="none" dirty="0"/>
              <a:t> </a:t>
            </a:r>
            <a:r>
              <a:rPr u="none" dirty="0" err="1"/>
              <a:t>оформления</a:t>
            </a:r>
            <a:r>
              <a:rPr u="none" dirty="0"/>
              <a:t>, </a:t>
            </a:r>
            <a:r>
              <a:rPr u="none" dirty="0" err="1"/>
              <a:t>за</a:t>
            </a:r>
            <a:r>
              <a:rPr u="none" dirty="0"/>
              <a:t> </a:t>
            </a:r>
            <a:r>
              <a:rPr u="none" dirty="0" err="1"/>
              <a:t>исключением</a:t>
            </a:r>
            <a:r>
              <a:rPr u="none" dirty="0"/>
              <a:t> </a:t>
            </a:r>
            <a:r>
              <a:rPr u="none" dirty="0" err="1"/>
              <a:t>случаев</a:t>
            </a:r>
            <a:r>
              <a:rPr u="none" dirty="0"/>
              <a:t>, </a:t>
            </a:r>
            <a:r>
              <a:rPr u="none" dirty="0" err="1"/>
              <a:t>указанных</a:t>
            </a:r>
            <a:r>
              <a:rPr u="none" dirty="0"/>
              <a:t> в </a:t>
            </a:r>
            <a:r>
              <a:rPr u="none" dirty="0" err="1"/>
              <a:t>пунктах</a:t>
            </a:r>
            <a:r>
              <a:rPr u="none" dirty="0"/>
              <a:t> 38 и 39 </a:t>
            </a:r>
            <a:r>
              <a:rPr u="none" dirty="0" err="1"/>
              <a:t>настоящего</a:t>
            </a:r>
            <a:r>
              <a:rPr u="none" dirty="0"/>
              <a:t> </a:t>
            </a:r>
            <a:r>
              <a:rPr u="none" dirty="0" err="1"/>
              <a:t>Порядка</a:t>
            </a:r>
            <a:r>
              <a:rPr u="none" dirty="0"/>
              <a:t>, </a:t>
            </a:r>
            <a:r>
              <a:rPr u="none" dirty="0" err="1"/>
              <a:t>при</a:t>
            </a:r>
            <a:r>
              <a:rPr u="none" dirty="0"/>
              <a:t> </a:t>
            </a:r>
            <a:r>
              <a:rPr u="none" dirty="0" err="1"/>
              <a:t>которых</a:t>
            </a:r>
            <a:r>
              <a:rPr u="none" dirty="0"/>
              <a:t> </a:t>
            </a:r>
            <a:r>
              <a:rPr u="none" dirty="0" err="1"/>
              <a:t>он</a:t>
            </a:r>
            <a:r>
              <a:rPr u="none" dirty="0"/>
              <a:t> </a:t>
            </a:r>
            <a:r>
              <a:rPr u="none" dirty="0" err="1"/>
              <a:t>действителен</a:t>
            </a:r>
            <a:r>
              <a:rPr u="none" dirty="0"/>
              <a:t> в </a:t>
            </a:r>
            <a:r>
              <a:rPr u="none" dirty="0" err="1"/>
              <a:t>течение</a:t>
            </a:r>
            <a:r>
              <a:rPr u="none" dirty="0"/>
              <a:t> 15 </a:t>
            </a:r>
            <a:r>
              <a:rPr u="none" dirty="0" err="1"/>
              <a:t>дней</a:t>
            </a:r>
            <a:r>
              <a:rPr u="none" dirty="0"/>
              <a:t> </a:t>
            </a:r>
            <a:r>
              <a:rPr u="none" dirty="0" err="1"/>
              <a:t>со</a:t>
            </a:r>
            <a:r>
              <a:rPr u="none" dirty="0"/>
              <a:t> </a:t>
            </a:r>
            <a:r>
              <a:rPr u="none" dirty="0" err="1"/>
              <a:t>дня</a:t>
            </a:r>
            <a:r>
              <a:rPr u="none" dirty="0"/>
              <a:t> </a:t>
            </a:r>
            <a:r>
              <a:rPr u="none" dirty="0" err="1"/>
              <a:t>оформления</a:t>
            </a:r>
            <a:r>
              <a:rPr u="none" dirty="0"/>
              <a:t>».</a:t>
            </a:r>
          </a:p>
          <a:p>
            <a:pPr algn="just" defTabSz="457200">
              <a:spcBef>
                <a:spcPts val="1200"/>
              </a:spcBef>
              <a:defRPr sz="1500" b="1" u="sng">
                <a:solidFill>
                  <a:schemeClr val="accent2"/>
                </a:solidFill>
              </a:defRPr>
            </a:pPr>
            <a:endParaRPr dirty="0"/>
          </a:p>
          <a:p>
            <a:pPr algn="just" defTabSz="457200">
              <a:spcBef>
                <a:spcPts val="1200"/>
              </a:spcBef>
              <a:defRPr sz="1500" b="1">
                <a:solidFill>
                  <a:schemeClr val="accent2"/>
                </a:solidFill>
              </a:defRPr>
            </a:pPr>
            <a:r>
              <a:rPr dirty="0" err="1"/>
              <a:t>Для</a:t>
            </a:r>
            <a:r>
              <a:rPr dirty="0"/>
              <a:t> </a:t>
            </a:r>
            <a:r>
              <a:rPr dirty="0" err="1"/>
              <a:t>лечения</a:t>
            </a:r>
            <a:r>
              <a:rPr dirty="0"/>
              <a:t> </a:t>
            </a:r>
            <a:r>
              <a:rPr dirty="0" err="1"/>
              <a:t>хронических</a:t>
            </a:r>
            <a:r>
              <a:rPr dirty="0"/>
              <a:t> </a:t>
            </a:r>
            <a:r>
              <a:rPr dirty="0" err="1"/>
              <a:t>заболеваний</a:t>
            </a:r>
            <a:r>
              <a:rPr dirty="0"/>
              <a:t> </a:t>
            </a:r>
            <a:r>
              <a:rPr dirty="0" err="1"/>
              <a:t>указанным</a:t>
            </a:r>
            <a:r>
              <a:rPr dirty="0"/>
              <a:t> </a:t>
            </a:r>
            <a:r>
              <a:rPr dirty="0" err="1"/>
              <a:t>категориям</a:t>
            </a:r>
            <a:r>
              <a:rPr dirty="0"/>
              <a:t> </a:t>
            </a:r>
            <a:r>
              <a:rPr dirty="0" err="1"/>
              <a:t>граждан</a:t>
            </a:r>
            <a:r>
              <a:rPr dirty="0"/>
              <a:t> </a:t>
            </a:r>
            <a:r>
              <a:rPr dirty="0" err="1"/>
              <a:t>лекарственные</a:t>
            </a:r>
            <a:r>
              <a:rPr dirty="0"/>
              <a:t> </a:t>
            </a:r>
            <a:r>
              <a:rPr dirty="0" err="1"/>
              <a:t>препараты</a:t>
            </a:r>
            <a:r>
              <a:rPr dirty="0"/>
              <a:t> с </a:t>
            </a:r>
            <a:r>
              <a:rPr dirty="0" err="1"/>
              <a:t>оформлением</a:t>
            </a:r>
            <a:r>
              <a:rPr dirty="0"/>
              <a:t> </a:t>
            </a:r>
            <a:r>
              <a:rPr dirty="0" err="1"/>
              <a:t>рецептов</a:t>
            </a:r>
            <a:r>
              <a:rPr dirty="0"/>
              <a:t> </a:t>
            </a:r>
            <a:r>
              <a:rPr dirty="0" err="1"/>
              <a:t>на</a:t>
            </a:r>
            <a:r>
              <a:rPr dirty="0"/>
              <a:t> </a:t>
            </a:r>
            <a:r>
              <a:rPr dirty="0" err="1"/>
              <a:t>бумажном</a:t>
            </a:r>
            <a:r>
              <a:rPr dirty="0"/>
              <a:t> </a:t>
            </a:r>
            <a:r>
              <a:rPr dirty="0" err="1"/>
              <a:t>носителе</a:t>
            </a:r>
            <a:r>
              <a:rPr dirty="0"/>
              <a:t> </a:t>
            </a:r>
            <a:r>
              <a:rPr dirty="0" err="1"/>
              <a:t>или</a:t>
            </a:r>
            <a:r>
              <a:rPr dirty="0"/>
              <a:t> </a:t>
            </a:r>
            <a:r>
              <a:rPr dirty="0" err="1"/>
              <a:t>рецептов</a:t>
            </a:r>
            <a:r>
              <a:rPr dirty="0"/>
              <a:t> в </a:t>
            </a:r>
            <a:r>
              <a:rPr dirty="0" err="1"/>
              <a:t>форме</a:t>
            </a:r>
            <a:r>
              <a:rPr dirty="0"/>
              <a:t> </a:t>
            </a:r>
            <a:r>
              <a:rPr dirty="0" err="1"/>
              <a:t>электронного</a:t>
            </a:r>
            <a:r>
              <a:rPr dirty="0"/>
              <a:t> </a:t>
            </a:r>
            <a:r>
              <a:rPr dirty="0" err="1"/>
              <a:t>документа</a:t>
            </a:r>
            <a:r>
              <a:rPr dirty="0"/>
              <a:t> </a:t>
            </a:r>
            <a:r>
              <a:rPr dirty="0" err="1"/>
              <a:t>могут</a:t>
            </a:r>
            <a:r>
              <a:rPr dirty="0"/>
              <a:t> </a:t>
            </a:r>
            <a:r>
              <a:rPr dirty="0" err="1"/>
              <a:t>назначаться</a:t>
            </a:r>
            <a:r>
              <a:rPr dirty="0"/>
              <a:t> </a:t>
            </a:r>
            <a:r>
              <a:rPr dirty="0" err="1"/>
              <a:t>на</a:t>
            </a:r>
            <a:r>
              <a:rPr dirty="0"/>
              <a:t> </a:t>
            </a:r>
            <a:r>
              <a:rPr dirty="0" err="1"/>
              <a:t>курс</a:t>
            </a:r>
            <a:r>
              <a:rPr dirty="0"/>
              <a:t> </a:t>
            </a:r>
            <a:r>
              <a:rPr dirty="0" err="1"/>
              <a:t>лечения</a:t>
            </a:r>
            <a:r>
              <a:rPr dirty="0"/>
              <a:t> </a:t>
            </a:r>
            <a:r>
              <a:rPr dirty="0" err="1"/>
              <a:t>до</a:t>
            </a:r>
            <a:r>
              <a:rPr dirty="0"/>
              <a:t> 180 </a:t>
            </a:r>
            <a:r>
              <a:rPr dirty="0" err="1"/>
              <a:t>дней</a:t>
            </a:r>
            <a:r>
              <a:rPr dirty="0"/>
              <a:t>.</a:t>
            </a:r>
          </a:p>
          <a:p>
            <a:pPr algn="just" defTabSz="457200">
              <a:spcBef>
                <a:spcPts val="1200"/>
              </a:spcBef>
              <a:defRPr sz="1500" b="1">
                <a:solidFill>
                  <a:schemeClr val="accent2"/>
                </a:solidFill>
              </a:defRPr>
            </a:pPr>
            <a:endParaRPr dirty="0"/>
          </a:p>
          <a:p>
            <a:pPr algn="just" defTabSz="457200">
              <a:spcBef>
                <a:spcPts val="1200"/>
              </a:spcBef>
              <a:defRPr sz="1500" b="1">
                <a:solidFill>
                  <a:srgbClr val="FFFFFF"/>
                </a:solidFill>
              </a:defRPr>
            </a:pPr>
            <a:r>
              <a:rPr dirty="0" err="1"/>
              <a:t>Таким</a:t>
            </a:r>
            <a:r>
              <a:rPr dirty="0"/>
              <a:t> </a:t>
            </a:r>
            <a:r>
              <a:rPr dirty="0" err="1"/>
              <a:t>образом</a:t>
            </a:r>
            <a:r>
              <a:rPr dirty="0"/>
              <a:t>, </a:t>
            </a:r>
            <a:r>
              <a:rPr dirty="0" err="1"/>
              <a:t>отказ</a:t>
            </a:r>
            <a:r>
              <a:rPr dirty="0"/>
              <a:t> </a:t>
            </a:r>
            <a:r>
              <a:rPr dirty="0" err="1"/>
              <a:t>выписать</a:t>
            </a:r>
            <a:r>
              <a:rPr dirty="0"/>
              <a:t> </a:t>
            </a:r>
            <a:r>
              <a:rPr dirty="0" err="1"/>
              <a:t>рецепты</a:t>
            </a:r>
            <a:r>
              <a:rPr dirty="0"/>
              <a:t> </a:t>
            </a:r>
            <a:r>
              <a:rPr dirty="0" err="1"/>
              <a:t>на</a:t>
            </a:r>
            <a:r>
              <a:rPr dirty="0"/>
              <a:t> </a:t>
            </a:r>
            <a:r>
              <a:rPr dirty="0" err="1"/>
              <a:t>лекарственные</a:t>
            </a:r>
            <a:r>
              <a:rPr dirty="0"/>
              <a:t> </a:t>
            </a:r>
            <a:r>
              <a:rPr dirty="0" err="1"/>
              <a:t>препараты</a:t>
            </a:r>
            <a:r>
              <a:rPr dirty="0"/>
              <a:t> </a:t>
            </a:r>
            <a:r>
              <a:rPr dirty="0" err="1"/>
              <a:t>на</a:t>
            </a:r>
            <a:r>
              <a:rPr dirty="0"/>
              <a:t> </a:t>
            </a:r>
            <a:r>
              <a:rPr dirty="0" err="1"/>
              <a:t>курс</a:t>
            </a:r>
            <a:r>
              <a:rPr dirty="0"/>
              <a:t> </a:t>
            </a:r>
            <a:r>
              <a:rPr dirty="0" err="1"/>
              <a:t>лечения</a:t>
            </a:r>
            <a:r>
              <a:rPr dirty="0"/>
              <a:t> </a:t>
            </a:r>
            <a:r>
              <a:rPr dirty="0" err="1"/>
              <a:t>до</a:t>
            </a:r>
            <a:r>
              <a:rPr dirty="0"/>
              <a:t> 180 </a:t>
            </a:r>
            <a:r>
              <a:rPr dirty="0" err="1"/>
              <a:t>дней</a:t>
            </a:r>
            <a:r>
              <a:rPr dirty="0"/>
              <a:t> </a:t>
            </a:r>
            <a:r>
              <a:rPr dirty="0" err="1"/>
              <a:t>является</a:t>
            </a:r>
            <a:r>
              <a:rPr dirty="0"/>
              <a:t> </a:t>
            </a:r>
            <a:r>
              <a:rPr dirty="0" err="1"/>
              <a:t>не</a:t>
            </a:r>
            <a:r>
              <a:rPr dirty="0"/>
              <a:t> </a:t>
            </a:r>
            <a:r>
              <a:rPr dirty="0" err="1"/>
              <a:t>правомерным</a:t>
            </a:r>
            <a:r>
              <a:rPr dirty="0"/>
              <a:t>.</a:t>
            </a:r>
          </a:p>
        </p:txBody>
      </p:sp>
      <p:sp>
        <p:nvSpPr>
          <p:cNvPr id="394" name="Заголовок 1"/>
          <p:cNvSpPr txBox="1"/>
          <p:nvPr/>
        </p:nvSpPr>
        <p:spPr>
          <a:xfrm>
            <a:off x="1379424" y="216742"/>
            <a:ext cx="7124649" cy="6348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defTabSz="850391">
              <a:spcBef>
                <a:spcPts val="300"/>
              </a:spcBef>
              <a:defRPr sz="1300" b="1" cap="all">
                <a:solidFill>
                  <a:srgbClr val="FFFFFF"/>
                </a:solidFill>
                <a:latin typeface="AvantGardeGothicC"/>
                <a:ea typeface="AvantGardeGothicC"/>
                <a:cs typeface="AvantGardeGothicC"/>
                <a:sym typeface="AvantGardeGothicC"/>
              </a:defRPr>
            </a:lvl1pPr>
          </a:lstStyle>
          <a:p>
            <a:r>
              <a:t>Выписка противоэпилептических препаратов на шесть месяцев</a:t>
            </a:r>
          </a:p>
        </p:txBody>
      </p:sp>
      <p:sp>
        <p:nvSpPr>
          <p:cNvPr id="395" name="Прямоугольник"/>
          <p:cNvSpPr/>
          <p:nvPr/>
        </p:nvSpPr>
        <p:spPr>
          <a:xfrm>
            <a:off x="-5647" y="4416859"/>
            <a:ext cx="9155294" cy="20187"/>
          </a:xfrm>
          <a:prstGeom prst="rect">
            <a:avLst/>
          </a:prstGeom>
          <a:solidFill>
            <a:srgbClr val="472653"/>
          </a:solidFill>
          <a:ln w="12700">
            <a:miter lim="400000"/>
          </a:ln>
        </p:spPr>
        <p:txBody>
          <a:bodyPr lIns="45718" tIns="45718" rIns="45718" bIns="45718" anchor="ctr"/>
          <a:lstStyle/>
          <a:p>
            <a:endParaRPr/>
          </a:p>
        </p:txBody>
      </p:sp>
      <p:pic>
        <p:nvPicPr>
          <p:cNvPr id="396" name="russia-2.png" descr="russia-2.png"/>
          <p:cNvPicPr>
            <a:picLocks noChangeAspect="1"/>
          </p:cNvPicPr>
          <p:nvPr/>
        </p:nvPicPr>
        <p:blipFill>
          <a:blip r:embed="rId4">
            <a:extLst/>
          </a:blip>
          <a:srcRect r="87221"/>
          <a:stretch>
            <a:fillRect/>
          </a:stretch>
        </p:blipFill>
        <p:spPr>
          <a:xfrm>
            <a:off x="8966200" y="1882760"/>
            <a:ext cx="177438" cy="1388535"/>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A2970"/>
        </a:solidFill>
        <a:effectLst/>
      </p:bgPr>
    </p:bg>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0E6B7144-CDA8-4879-7812-57A8513F98D6}"/>
              </a:ext>
            </a:extLst>
          </p:cNvPr>
          <p:cNvPicPr>
            <a:picLocks noChangeAspect="1"/>
          </p:cNvPicPr>
          <p:nvPr/>
        </p:nvPicPr>
        <p:blipFill rotWithShape="1">
          <a:blip r:embed="rId3">
            <a:alphaModFix amt="59000"/>
          </a:blip>
          <a:srcRect r="11114"/>
          <a:stretch/>
        </p:blipFill>
        <p:spPr>
          <a:xfrm>
            <a:off x="-1" y="0"/>
            <a:ext cx="9144000" cy="6858000"/>
          </a:xfrm>
          <a:prstGeom prst="rect">
            <a:avLst/>
          </a:prstGeom>
          <a:ln w="57150">
            <a:noFill/>
          </a:ln>
        </p:spPr>
      </p:pic>
      <p:pic>
        <p:nvPicPr>
          <p:cNvPr id="619" name="аватарка.png" descr="аватарка.png"/>
          <p:cNvPicPr>
            <a:picLocks noChangeAspect="1"/>
          </p:cNvPicPr>
          <p:nvPr/>
        </p:nvPicPr>
        <p:blipFill>
          <a:blip r:embed="rId4"/>
          <a:srcRect l="5976" t="6168" r="5912" b="6151"/>
          <a:stretch>
            <a:fillRect/>
          </a:stretch>
        </p:blipFill>
        <p:spPr>
          <a:xfrm>
            <a:off x="193958" y="202911"/>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3" y="1084"/>
                  <a:pt x="13954" y="316"/>
                  <a:pt x="11878" y="54"/>
                </a:cubicBezTo>
                <a:cubicBezTo>
                  <a:pt x="11618" y="21"/>
                  <a:pt x="11137" y="0"/>
                  <a:pt x="10658" y="0"/>
                </a:cubicBezTo>
                <a:close/>
              </a:path>
            </a:pathLst>
          </a:custGeom>
          <a:ln w="12700">
            <a:miter lim="400000"/>
          </a:ln>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86029013"/>
      </p:ext>
    </p:extLst>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Статья 79. Назначение экспертизы…"/>
          <p:cNvSpPr txBox="1"/>
          <p:nvPr/>
        </p:nvSpPr>
        <p:spPr>
          <a:xfrm>
            <a:off x="390436" y="1249076"/>
            <a:ext cx="8348383" cy="4785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400" b="1"/>
            </a:pPr>
            <a:r>
              <a:rPr lang="ru-RU" sz="1500" dirty="0"/>
              <a:t>Система электронных сертификатов (то есть электронных записей в ГИС электронных сертификатов о праве гражданина – потребителя на самостоятельное приобретение отдельных видов товаров, работ, услуг за счет средств соответствующего бюджета) распространена на случаи приобретения льготных лекарств, </a:t>
            </a:r>
            <a:r>
              <a:rPr lang="ru-RU" sz="1500" dirty="0" err="1"/>
              <a:t>медизделий</a:t>
            </a:r>
            <a:r>
              <a:rPr lang="ru-RU" sz="1500" dirty="0"/>
              <a:t> и лечебного питания – лицами, которые имеют право на получение социальной поддержки. На электронный сертификат имеют право инвалиды, инвалиды-дети, ветераны боевых действий, участники Великой Отечественной войны, лица, пострадавшие при аварии на ЧАЭС и некоторые другие категории граждан (Федеральный закон от 30 декабря 2020 г. № 491-ФЗ).</a:t>
            </a:r>
          </a:p>
          <a:p>
            <a:pPr defTabSz="457200">
              <a:spcBef>
                <a:spcPts val="1200"/>
              </a:spcBef>
              <a:defRPr sz="1400" b="1"/>
            </a:pPr>
            <a:r>
              <a:rPr lang="ru-RU" sz="1500" dirty="0">
                <a:solidFill>
                  <a:srgbClr val="FF0000"/>
                </a:solidFill>
              </a:rPr>
              <a:t>С 1 января 2025 г. с использованием электронного сертификата могут приобретаться:</a:t>
            </a:r>
          </a:p>
          <a:p>
            <a:pPr defTabSz="457200">
              <a:spcBef>
                <a:spcPts val="1200"/>
              </a:spcBef>
              <a:defRPr sz="1400" b="1"/>
            </a:pPr>
            <a:r>
              <a:rPr lang="ru-RU" sz="1500" dirty="0">
                <a:solidFill>
                  <a:srgbClr val="FF0000"/>
                </a:solidFill>
              </a:rPr>
              <a:t>- лекарственные препараты для медицинского применения в объеме не менее, чем это предусмотрено перечнем ЖНВЛП, по рецептам на лекарственные препараты</a:t>
            </a:r>
            <a:r>
              <a:rPr lang="ru-RU" sz="1500" dirty="0"/>
              <a:t>,</a:t>
            </a:r>
          </a:p>
          <a:p>
            <a:pPr defTabSz="457200">
              <a:spcBef>
                <a:spcPts val="1200"/>
              </a:spcBef>
              <a:defRPr sz="1400" b="1"/>
            </a:pPr>
            <a:r>
              <a:rPr lang="ru-RU" sz="1500" dirty="0"/>
              <a:t>- медицинские изделия по рецептам на медицинские изделия,</a:t>
            </a:r>
          </a:p>
          <a:p>
            <a:pPr defTabSz="457200">
              <a:spcBef>
                <a:spcPts val="1200"/>
              </a:spcBef>
              <a:defRPr sz="1400" b="1"/>
            </a:pPr>
            <a:r>
              <a:rPr lang="ru-RU" sz="1500" dirty="0"/>
              <a:t>- специализированные продукты лечебного питания для детей-инвалидов.</a:t>
            </a:r>
          </a:p>
          <a:p>
            <a:pPr defTabSz="457200">
              <a:spcBef>
                <a:spcPts val="1200"/>
              </a:spcBef>
              <a:defRPr sz="1400" b="1"/>
            </a:pPr>
            <a:r>
              <a:rPr lang="ru-RU" sz="1500" dirty="0"/>
              <a:t>Круг таких препаратов, </a:t>
            </a:r>
            <a:r>
              <a:rPr lang="ru-RU" sz="1500" dirty="0" err="1"/>
              <a:t>медизделий</a:t>
            </a:r>
            <a:r>
              <a:rPr lang="ru-RU" sz="1500" dirty="0"/>
              <a:t> и видов лечебного питания должен быть определен Правительством РФ в соответствии с п. 1 ч. 1 ст. 6.2 Федерального закона от 17 июля 1999 г. № 178-ФЗ "О государственной социальной помощи", то есть привязан к стандарту медицинской помощи по конкретной нозологии</a:t>
            </a:r>
            <a:r>
              <a:rPr lang="ru-RU" sz="1500" dirty="0" smtClean="0"/>
              <a:t>.</a:t>
            </a:r>
            <a:endParaRPr lang="ru-RU" sz="1500" dirty="0"/>
          </a:p>
        </p:txBody>
      </p:sp>
      <p:sp>
        <p:nvSpPr>
          <p:cNvPr id="352" name="Прямоугольник"/>
          <p:cNvSpPr/>
          <p:nvPr/>
        </p:nvSpPr>
        <p:spPr>
          <a:xfrm>
            <a:off x="-321"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353" name="аватарка.png" descr="аватарка.png"/>
          <p:cNvPicPr>
            <a:picLocks noChangeAspect="1"/>
          </p:cNvPicPr>
          <p:nvPr/>
        </p:nvPicPr>
        <p:blipFill>
          <a:blip r:embed="rId2">
            <a:extLst/>
          </a:blip>
          <a:srcRect l="6008" t="6168" r="5882" b="6153"/>
          <a:stretch>
            <a:fillRect/>
          </a:stretch>
        </p:blipFill>
        <p:spPr>
          <a:xfrm>
            <a:off x="194182"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54" name="Заголовок 1"/>
          <p:cNvSpPr txBox="1"/>
          <p:nvPr/>
        </p:nvSpPr>
        <p:spPr>
          <a:xfrm>
            <a:off x="1245993" y="202911"/>
            <a:ext cx="7382003" cy="741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850391">
              <a:spcBef>
                <a:spcPts val="300"/>
              </a:spcBef>
              <a:defRPr sz="1400" b="1" cap="all">
                <a:solidFill>
                  <a:srgbClr val="FFFFFF"/>
                </a:solidFill>
                <a:latin typeface="AvantGardeGothicC"/>
                <a:ea typeface="AvantGardeGothicC"/>
                <a:cs typeface="AvantGardeGothicC"/>
                <a:sym typeface="AvantGardeGothicC"/>
              </a:defRPr>
            </a:pPr>
            <a:r>
              <a:rPr lang="ru-RU" sz="1400" dirty="0"/>
              <a:t>Федеральный закон "О приобретении отдельных видов товаров, работ, услуг с использованием электронного сертификата" от 30.12.2020 N 491-ФЗ</a:t>
            </a:r>
            <a:endParaRPr sz="1400" dirty="0"/>
          </a:p>
        </p:txBody>
      </p:sp>
      <p:sp>
        <p:nvSpPr>
          <p:cNvPr id="355" name="Прямоугольник"/>
          <p:cNvSpPr/>
          <p:nvPr/>
        </p:nvSpPr>
        <p:spPr>
          <a:xfrm>
            <a:off x="-13021" y="6764497"/>
            <a:ext cx="9155295" cy="110294"/>
          </a:xfrm>
          <a:prstGeom prst="rect">
            <a:avLst/>
          </a:prstGeom>
          <a:solidFill>
            <a:srgbClr val="472653"/>
          </a:solidFill>
          <a:ln w="12700">
            <a:miter lim="400000"/>
          </a:ln>
        </p:spPr>
        <p:txBody>
          <a:bodyPr lIns="45718" tIns="45718" rIns="45718" bIns="45718" anchor="ctr"/>
          <a:lstStyle/>
          <a:p>
            <a:endParaRPr/>
          </a:p>
        </p:txBody>
      </p:sp>
      <p:sp>
        <p:nvSpPr>
          <p:cNvPr id="2" name="Прямоугольник 1"/>
          <p:cNvSpPr/>
          <p:nvPr/>
        </p:nvSpPr>
        <p:spPr>
          <a:xfrm>
            <a:off x="-13021" y="6469487"/>
            <a:ext cx="9167995" cy="261610"/>
          </a:xfrm>
          <a:prstGeom prst="rect">
            <a:avLst/>
          </a:prstGeom>
        </p:spPr>
        <p:txBody>
          <a:bodyPr wrap="square">
            <a:spAutoFit/>
          </a:bodyPr>
          <a:lstStyle/>
          <a:p>
            <a:r>
              <a:rPr lang="en-US" sz="1100" dirty="0" smtClean="0"/>
              <a:t>https://www.consultant.ru/document/cons_doc_LAW_372676/?ysclid=mnc0i8fg34468709770</a:t>
            </a:r>
            <a:endParaRPr lang="ru-RU" sz="1100" dirty="0"/>
          </a:p>
        </p:txBody>
      </p:sp>
    </p:spTree>
    <p:extLst>
      <p:ext uri="{BB962C8B-B14F-4D97-AF65-F5344CB8AC3E}">
        <p14:creationId xmlns:p14="http://schemas.microsoft.com/office/powerpoint/2010/main" val="3479295173"/>
      </p:ext>
    </p:extLst>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Скругленный прямоугольник 26">
            <a:extLst>
              <a:ext uri="{FF2B5EF4-FFF2-40B4-BE49-F238E27FC236}">
                <a16:creationId xmlns="" xmlns:a16="http://schemas.microsoft.com/office/drawing/2014/main" id="{593D0B58-C85A-C0E3-FDDF-535A26E7E5F9}"/>
              </a:ext>
            </a:extLst>
          </p:cNvPr>
          <p:cNvSpPr/>
          <p:nvPr/>
        </p:nvSpPr>
        <p:spPr>
          <a:xfrm>
            <a:off x="2495905" y="3840941"/>
            <a:ext cx="4035279" cy="628730"/>
          </a:xfrm>
          <a:prstGeom prst="roundRect">
            <a:avLst>
              <a:gd name="adj" fmla="val 0"/>
            </a:avLst>
          </a:prstGeom>
          <a:solidFill>
            <a:srgbClr val="AC83B9"/>
          </a:solidFill>
          <a:ln>
            <a:solidFill>
              <a:srgbClr val="4625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Скругленный прямоугольник 30">
            <a:extLst>
              <a:ext uri="{FF2B5EF4-FFF2-40B4-BE49-F238E27FC236}">
                <a16:creationId xmlns="" xmlns:a16="http://schemas.microsoft.com/office/drawing/2014/main" id="{7F584597-598A-7D71-421E-91D57C70540D}"/>
              </a:ext>
            </a:extLst>
          </p:cNvPr>
          <p:cNvSpPr/>
          <p:nvPr/>
        </p:nvSpPr>
        <p:spPr>
          <a:xfrm>
            <a:off x="719657" y="3840279"/>
            <a:ext cx="5811527" cy="2644660"/>
          </a:xfrm>
          <a:prstGeom prst="roundRect">
            <a:avLst>
              <a:gd name="adj" fmla="val 0"/>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1" name="Статья 79. Назначение экспертизы…"/>
          <p:cNvSpPr txBox="1"/>
          <p:nvPr/>
        </p:nvSpPr>
        <p:spPr>
          <a:xfrm>
            <a:off x="787394" y="2066595"/>
            <a:ext cx="1776248" cy="11387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45718" rIns="36000" bIns="45718">
            <a:spAutoFit/>
          </a:bodyPr>
          <a:lstStyle/>
          <a:p>
            <a:pPr defTabSz="457200">
              <a:spcBef>
                <a:spcPts val="1200"/>
              </a:spcBef>
              <a:defRPr sz="1400" b="1"/>
            </a:pPr>
            <a:r>
              <a:rPr lang="ru-RU" sz="1200" dirty="0"/>
              <a:t>Оформление ВК </a:t>
            </a:r>
            <a:br>
              <a:rPr lang="ru-RU" sz="1200" dirty="0"/>
            </a:br>
            <a:r>
              <a:rPr lang="ru-RU" sz="1200" dirty="0"/>
              <a:t>(при </a:t>
            </a:r>
            <a:r>
              <a:rPr lang="ru-RU" sz="1200" dirty="0" err="1"/>
              <a:t>необх</a:t>
            </a:r>
            <a:r>
              <a:rPr lang="ru-RU" sz="1200" dirty="0"/>
              <a:t>.)</a:t>
            </a:r>
          </a:p>
          <a:p>
            <a:pPr defTabSz="457200">
              <a:spcBef>
                <a:spcPts val="1200"/>
              </a:spcBef>
              <a:defRPr sz="1400" b="1"/>
            </a:pPr>
            <a:r>
              <a:rPr lang="ru-RU" sz="1200" dirty="0"/>
              <a:t>Лист назначений в МИС</a:t>
            </a:r>
          </a:p>
          <a:p>
            <a:pPr defTabSz="457200">
              <a:spcBef>
                <a:spcPts val="1200"/>
              </a:spcBef>
              <a:defRPr sz="1400" b="1"/>
            </a:pPr>
            <a:r>
              <a:rPr lang="ru-RU" sz="1200" dirty="0"/>
              <a:t>Подписание ЭЦП</a:t>
            </a:r>
          </a:p>
        </p:txBody>
      </p:sp>
      <p:sp>
        <p:nvSpPr>
          <p:cNvPr id="352" name="Прямоугольник"/>
          <p:cNvSpPr/>
          <p:nvPr/>
        </p:nvSpPr>
        <p:spPr>
          <a:xfrm>
            <a:off x="-13022" y="-10510"/>
            <a:ext cx="9167995" cy="1127825"/>
          </a:xfrm>
          <a:prstGeom prst="rect">
            <a:avLst/>
          </a:prstGeom>
          <a:solidFill>
            <a:srgbClr val="472653"/>
          </a:solidFill>
          <a:ln w="12700">
            <a:miter lim="400000"/>
          </a:ln>
        </p:spPr>
        <p:txBody>
          <a:bodyPr lIns="45718" tIns="45718" rIns="45718" bIns="45718" anchor="ctr"/>
          <a:lstStyle/>
          <a:p>
            <a:endParaRPr/>
          </a:p>
        </p:txBody>
      </p:sp>
      <p:pic>
        <p:nvPicPr>
          <p:cNvPr id="353" name="аватарка.png" descr="аватарка.png"/>
          <p:cNvPicPr>
            <a:picLocks noChangeAspect="1"/>
          </p:cNvPicPr>
          <p:nvPr/>
        </p:nvPicPr>
        <p:blipFill>
          <a:blip r:embed="rId3"/>
          <a:srcRect l="6008" t="6168" r="5882" b="6153"/>
          <a:stretch>
            <a:fillRect/>
          </a:stretch>
        </p:blipFill>
        <p:spPr>
          <a:xfrm>
            <a:off x="194182"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354" name="Заголовок 1"/>
          <p:cNvSpPr txBox="1"/>
          <p:nvPr/>
        </p:nvSpPr>
        <p:spPr>
          <a:xfrm>
            <a:off x="1245993" y="202911"/>
            <a:ext cx="7382003" cy="741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defTabSz="850391">
              <a:spcBef>
                <a:spcPts val="300"/>
              </a:spcBef>
              <a:defRPr sz="1400" b="1" cap="all">
                <a:solidFill>
                  <a:srgbClr val="FFFFFF"/>
                </a:solidFill>
                <a:latin typeface="AvantGardeGothicC"/>
                <a:ea typeface="AvantGardeGothicC"/>
                <a:cs typeface="AvantGardeGothicC"/>
                <a:sym typeface="AvantGardeGothicC"/>
              </a:defRPr>
            </a:pPr>
            <a:r>
              <a:rPr lang="ru-RU" sz="1400" dirty="0"/>
              <a:t>СХЕМА РАБОТЫ ЭЛЕКТРОННОГО СЕРТИФИКАТА (ФЗ № 491-ФЗ) </a:t>
            </a:r>
            <a:endParaRPr sz="1400" dirty="0"/>
          </a:p>
        </p:txBody>
      </p:sp>
      <p:sp>
        <p:nvSpPr>
          <p:cNvPr id="355" name="Прямоугольник"/>
          <p:cNvSpPr/>
          <p:nvPr/>
        </p:nvSpPr>
        <p:spPr>
          <a:xfrm>
            <a:off x="-13021" y="6764497"/>
            <a:ext cx="9155295" cy="110294"/>
          </a:xfrm>
          <a:prstGeom prst="rect">
            <a:avLst/>
          </a:prstGeom>
          <a:solidFill>
            <a:srgbClr val="472653"/>
          </a:solidFill>
          <a:ln w="12700">
            <a:miter lim="400000"/>
          </a:ln>
        </p:spPr>
        <p:txBody>
          <a:bodyPr lIns="45718" tIns="45718" rIns="45718" bIns="45718" anchor="ctr"/>
          <a:lstStyle/>
          <a:p>
            <a:endParaRPr/>
          </a:p>
        </p:txBody>
      </p:sp>
      <p:sp>
        <p:nvSpPr>
          <p:cNvPr id="3" name="Скругленный прямоугольник 2">
            <a:extLst>
              <a:ext uri="{FF2B5EF4-FFF2-40B4-BE49-F238E27FC236}">
                <a16:creationId xmlns="" xmlns:a16="http://schemas.microsoft.com/office/drawing/2014/main" id="{93857647-4893-164F-107F-6A2BBDA874D9}"/>
              </a:ext>
            </a:extLst>
          </p:cNvPr>
          <p:cNvSpPr/>
          <p:nvPr/>
        </p:nvSpPr>
        <p:spPr>
          <a:xfrm>
            <a:off x="725215" y="1330735"/>
            <a:ext cx="1776248" cy="628730"/>
          </a:xfrm>
          <a:prstGeom prst="roundRect">
            <a:avLst>
              <a:gd name="adj" fmla="val 0"/>
            </a:avLst>
          </a:prstGeom>
          <a:solidFill>
            <a:srgbClr val="4625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Статья 79. Назначение экспертизы…">
            <a:extLst>
              <a:ext uri="{FF2B5EF4-FFF2-40B4-BE49-F238E27FC236}">
                <a16:creationId xmlns="" xmlns:a16="http://schemas.microsoft.com/office/drawing/2014/main" id="{EC33299B-0E26-F52C-9E3E-50484CE20F18}"/>
              </a:ext>
            </a:extLst>
          </p:cNvPr>
          <p:cNvSpPr txBox="1"/>
          <p:nvPr/>
        </p:nvSpPr>
        <p:spPr>
          <a:xfrm>
            <a:off x="1030628" y="1394402"/>
            <a:ext cx="1154308" cy="4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defTabSz="457200">
              <a:spcBef>
                <a:spcPts val="1200"/>
              </a:spcBef>
              <a:defRPr sz="1400" b="1"/>
            </a:pPr>
            <a:r>
              <a:rPr lang="ru-RU" sz="1200" dirty="0">
                <a:solidFill>
                  <a:srgbClr val="AC83B9"/>
                </a:solidFill>
              </a:rPr>
              <a:t>ЭТАП 1 </a:t>
            </a:r>
            <a:r>
              <a:rPr lang="ru-RU" sz="1200" dirty="0"/>
              <a:t/>
            </a:r>
            <a:br>
              <a:rPr lang="ru-RU" sz="1200" dirty="0"/>
            </a:br>
            <a:r>
              <a:rPr lang="ru-RU" sz="1200" dirty="0">
                <a:solidFill>
                  <a:schemeClr val="bg1"/>
                </a:solidFill>
              </a:rPr>
              <a:t>НАЗНАЧЕНИЕ</a:t>
            </a:r>
          </a:p>
        </p:txBody>
      </p:sp>
      <p:sp>
        <p:nvSpPr>
          <p:cNvPr id="6" name="Скругленный прямоугольник 5">
            <a:extLst>
              <a:ext uri="{FF2B5EF4-FFF2-40B4-BE49-F238E27FC236}">
                <a16:creationId xmlns="" xmlns:a16="http://schemas.microsoft.com/office/drawing/2014/main" id="{459F6056-75E1-347A-7817-0B814F0FCA74}"/>
              </a:ext>
            </a:extLst>
          </p:cNvPr>
          <p:cNvSpPr/>
          <p:nvPr/>
        </p:nvSpPr>
        <p:spPr>
          <a:xfrm>
            <a:off x="2734519" y="1330735"/>
            <a:ext cx="1776248" cy="628730"/>
          </a:xfrm>
          <a:prstGeom prst="roundRect">
            <a:avLst>
              <a:gd name="adj" fmla="val 0"/>
            </a:avLst>
          </a:prstGeom>
          <a:solidFill>
            <a:srgbClr val="4625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Скругленный прямоугольник 6">
            <a:extLst>
              <a:ext uri="{FF2B5EF4-FFF2-40B4-BE49-F238E27FC236}">
                <a16:creationId xmlns="" xmlns:a16="http://schemas.microsoft.com/office/drawing/2014/main" id="{8A32DF1C-7176-BAF5-A83A-551B08C27323}"/>
              </a:ext>
            </a:extLst>
          </p:cNvPr>
          <p:cNvSpPr/>
          <p:nvPr/>
        </p:nvSpPr>
        <p:spPr>
          <a:xfrm>
            <a:off x="4754937" y="1330735"/>
            <a:ext cx="1776248" cy="628730"/>
          </a:xfrm>
          <a:prstGeom prst="roundRect">
            <a:avLst>
              <a:gd name="adj" fmla="val 0"/>
            </a:avLst>
          </a:prstGeom>
          <a:solidFill>
            <a:srgbClr val="4625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кругленный прямоугольник 7">
            <a:extLst>
              <a:ext uri="{FF2B5EF4-FFF2-40B4-BE49-F238E27FC236}">
                <a16:creationId xmlns="" xmlns:a16="http://schemas.microsoft.com/office/drawing/2014/main" id="{0A0B9480-EB33-1CA1-F81A-52F1CA827E92}"/>
              </a:ext>
            </a:extLst>
          </p:cNvPr>
          <p:cNvSpPr/>
          <p:nvPr/>
        </p:nvSpPr>
        <p:spPr>
          <a:xfrm>
            <a:off x="6764241" y="1329896"/>
            <a:ext cx="1789304" cy="628730"/>
          </a:xfrm>
          <a:prstGeom prst="roundRect">
            <a:avLst>
              <a:gd name="adj" fmla="val 0"/>
            </a:avLst>
          </a:prstGeom>
          <a:solidFill>
            <a:srgbClr val="4625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rgbClr val="462552"/>
              </a:solidFill>
            </a:endParaRPr>
          </a:p>
        </p:txBody>
      </p:sp>
      <p:sp>
        <p:nvSpPr>
          <p:cNvPr id="9" name="Статья 79. Назначение экспертизы…">
            <a:extLst>
              <a:ext uri="{FF2B5EF4-FFF2-40B4-BE49-F238E27FC236}">
                <a16:creationId xmlns="" xmlns:a16="http://schemas.microsoft.com/office/drawing/2014/main" id="{CFFA6A5C-409B-2283-756C-EAA33DAB880B}"/>
              </a:ext>
            </a:extLst>
          </p:cNvPr>
          <p:cNvSpPr txBox="1"/>
          <p:nvPr/>
        </p:nvSpPr>
        <p:spPr>
          <a:xfrm>
            <a:off x="3051046" y="1341035"/>
            <a:ext cx="1154308" cy="6463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defTabSz="457200">
              <a:spcBef>
                <a:spcPts val="1200"/>
              </a:spcBef>
              <a:defRPr sz="1400" b="1"/>
            </a:pPr>
            <a:r>
              <a:rPr lang="ru-RU" sz="1200" dirty="0">
                <a:solidFill>
                  <a:srgbClr val="AC83B9"/>
                </a:solidFill>
              </a:rPr>
              <a:t>ЭТАП 2 </a:t>
            </a:r>
            <a:r>
              <a:rPr lang="ru-RU" sz="1200" dirty="0"/>
              <a:t/>
            </a:r>
            <a:br>
              <a:rPr lang="ru-RU" sz="1200" dirty="0"/>
            </a:br>
            <a:r>
              <a:rPr lang="ru-RU" sz="1200" dirty="0">
                <a:solidFill>
                  <a:schemeClr val="bg1"/>
                </a:solidFill>
              </a:rPr>
              <a:t>ЗАЯВЛЕНИЕ НА ЭС</a:t>
            </a:r>
          </a:p>
        </p:txBody>
      </p:sp>
      <p:sp>
        <p:nvSpPr>
          <p:cNvPr id="10" name="Статья 79. Назначение экспертизы…">
            <a:extLst>
              <a:ext uri="{FF2B5EF4-FFF2-40B4-BE49-F238E27FC236}">
                <a16:creationId xmlns="" xmlns:a16="http://schemas.microsoft.com/office/drawing/2014/main" id="{C5161EB4-54C4-72D3-8675-75DEABD9D053}"/>
              </a:ext>
            </a:extLst>
          </p:cNvPr>
          <p:cNvSpPr txBox="1"/>
          <p:nvPr/>
        </p:nvSpPr>
        <p:spPr>
          <a:xfrm>
            <a:off x="4907643" y="1332568"/>
            <a:ext cx="1470835" cy="6463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defTabSz="457200">
              <a:spcBef>
                <a:spcPts val="1200"/>
              </a:spcBef>
              <a:defRPr sz="1400" b="1"/>
            </a:pPr>
            <a:r>
              <a:rPr lang="ru-RU" sz="1200" dirty="0">
                <a:solidFill>
                  <a:srgbClr val="AC83B9"/>
                </a:solidFill>
              </a:rPr>
              <a:t>ЭТАП 3 </a:t>
            </a:r>
            <a:r>
              <a:rPr lang="ru-RU" sz="1200" dirty="0"/>
              <a:t/>
            </a:r>
            <a:br>
              <a:rPr lang="ru-RU" sz="1200" dirty="0"/>
            </a:br>
            <a:r>
              <a:rPr lang="ru-RU" sz="1200" dirty="0">
                <a:solidFill>
                  <a:schemeClr val="bg1"/>
                </a:solidFill>
              </a:rPr>
              <a:t>ФОРМИРОВАНИЕ СЕРТИФИКАТА</a:t>
            </a:r>
          </a:p>
        </p:txBody>
      </p:sp>
      <p:sp>
        <p:nvSpPr>
          <p:cNvPr id="11" name="Статья 79. Назначение экспертизы…">
            <a:extLst>
              <a:ext uri="{FF2B5EF4-FFF2-40B4-BE49-F238E27FC236}">
                <a16:creationId xmlns="" xmlns:a16="http://schemas.microsoft.com/office/drawing/2014/main" id="{0746D163-BA58-9314-5ECD-464C3E304105}"/>
              </a:ext>
            </a:extLst>
          </p:cNvPr>
          <p:cNvSpPr txBox="1"/>
          <p:nvPr/>
        </p:nvSpPr>
        <p:spPr>
          <a:xfrm>
            <a:off x="6916947" y="1332568"/>
            <a:ext cx="1470835" cy="6463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defTabSz="457200">
              <a:spcBef>
                <a:spcPts val="1200"/>
              </a:spcBef>
              <a:defRPr sz="1400" b="1"/>
            </a:pPr>
            <a:r>
              <a:rPr lang="ru-RU" sz="1200" dirty="0">
                <a:solidFill>
                  <a:srgbClr val="AC83B9"/>
                </a:solidFill>
              </a:rPr>
              <a:t>ЭТАП 4 </a:t>
            </a:r>
            <a:r>
              <a:rPr lang="ru-RU" sz="1200" dirty="0"/>
              <a:t/>
            </a:r>
            <a:br>
              <a:rPr lang="ru-RU" sz="1200" dirty="0"/>
            </a:br>
            <a:r>
              <a:rPr lang="ru-RU" sz="1200" dirty="0">
                <a:solidFill>
                  <a:schemeClr val="bg1"/>
                </a:solidFill>
              </a:rPr>
              <a:t>ВЫБОР АПТЕКИ </a:t>
            </a:r>
            <a:br>
              <a:rPr lang="ru-RU" sz="1200" dirty="0">
                <a:solidFill>
                  <a:schemeClr val="bg1"/>
                </a:solidFill>
              </a:rPr>
            </a:br>
            <a:r>
              <a:rPr lang="ru-RU" sz="1200" dirty="0">
                <a:solidFill>
                  <a:schemeClr val="bg1"/>
                </a:solidFill>
              </a:rPr>
              <a:t>И ПОКУПКА</a:t>
            </a:r>
          </a:p>
        </p:txBody>
      </p:sp>
      <p:sp>
        <p:nvSpPr>
          <p:cNvPr id="12" name="Статья 79. Назначение экспертизы…">
            <a:extLst>
              <a:ext uri="{FF2B5EF4-FFF2-40B4-BE49-F238E27FC236}">
                <a16:creationId xmlns="" xmlns:a16="http://schemas.microsoft.com/office/drawing/2014/main" id="{55BB55AE-F980-C24B-849F-92533CB6DA7D}"/>
              </a:ext>
            </a:extLst>
          </p:cNvPr>
          <p:cNvSpPr txBox="1"/>
          <p:nvPr/>
        </p:nvSpPr>
        <p:spPr>
          <a:xfrm>
            <a:off x="2796696" y="2066594"/>
            <a:ext cx="1776248" cy="984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45718" rIns="36000" bIns="45718">
            <a:spAutoFit/>
          </a:bodyPr>
          <a:lstStyle/>
          <a:p>
            <a:pPr defTabSz="457200">
              <a:spcBef>
                <a:spcPts val="1200"/>
              </a:spcBef>
              <a:defRPr sz="1400" b="1"/>
            </a:pPr>
            <a:r>
              <a:rPr lang="ru-RU" sz="1200" dirty="0"/>
              <a:t>Заполнение телефона и номера карты «Мир» </a:t>
            </a:r>
          </a:p>
          <a:p>
            <a:pPr defTabSz="457200">
              <a:spcBef>
                <a:spcPts val="1200"/>
              </a:spcBef>
              <a:defRPr sz="1400" b="1"/>
            </a:pPr>
            <a:r>
              <a:rPr lang="ru-RU" sz="1200" dirty="0"/>
              <a:t>Подписание заявления ЭЦП МО</a:t>
            </a:r>
          </a:p>
        </p:txBody>
      </p:sp>
      <p:sp>
        <p:nvSpPr>
          <p:cNvPr id="13" name="Статья 79. Назначение экспертизы…">
            <a:extLst>
              <a:ext uri="{FF2B5EF4-FFF2-40B4-BE49-F238E27FC236}">
                <a16:creationId xmlns="" xmlns:a16="http://schemas.microsoft.com/office/drawing/2014/main" id="{B3520F89-F67C-BD3A-19C2-E02BF4FDD942}"/>
              </a:ext>
            </a:extLst>
          </p:cNvPr>
          <p:cNvSpPr txBox="1"/>
          <p:nvPr/>
        </p:nvSpPr>
        <p:spPr>
          <a:xfrm>
            <a:off x="4822673" y="2056397"/>
            <a:ext cx="1776248"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45718" rIns="36000" bIns="45718">
            <a:spAutoFit/>
          </a:bodyPr>
          <a:lstStyle/>
          <a:p>
            <a:pPr defTabSz="457200">
              <a:spcBef>
                <a:spcPts val="1200"/>
              </a:spcBef>
              <a:defRPr sz="1400" b="1"/>
            </a:pPr>
            <a:r>
              <a:rPr lang="ru-RU" sz="1200" dirty="0"/>
              <a:t>Проверка льготы в соцзащите</a:t>
            </a:r>
          </a:p>
          <a:p>
            <a:pPr defTabSz="457200">
              <a:spcBef>
                <a:spcPts val="1200"/>
              </a:spcBef>
              <a:defRPr sz="1400" b="1"/>
            </a:pPr>
            <a:r>
              <a:rPr lang="ru-RU" sz="1200" dirty="0"/>
              <a:t>Привязка к карте «Мир»</a:t>
            </a:r>
          </a:p>
          <a:p>
            <a:pPr defTabSz="457200">
              <a:spcBef>
                <a:spcPts val="1200"/>
              </a:spcBef>
              <a:defRPr sz="1400" b="1"/>
            </a:pPr>
            <a:r>
              <a:rPr lang="ru-RU" sz="1200" dirty="0"/>
              <a:t>Внесение в реестр ГИС </a:t>
            </a:r>
            <a:r>
              <a:rPr lang="en-GB" sz="1200" dirty="0"/>
              <a:t/>
            </a:r>
            <a:br>
              <a:rPr lang="en-GB" sz="1200" dirty="0"/>
            </a:br>
            <a:r>
              <a:rPr lang="ru-RU" sz="1200" dirty="0"/>
              <a:t>ЭС</a:t>
            </a:r>
          </a:p>
        </p:txBody>
      </p:sp>
      <p:sp>
        <p:nvSpPr>
          <p:cNvPr id="14" name="Статья 79. Назначение экспертизы…">
            <a:extLst>
              <a:ext uri="{FF2B5EF4-FFF2-40B4-BE49-F238E27FC236}">
                <a16:creationId xmlns="" xmlns:a16="http://schemas.microsoft.com/office/drawing/2014/main" id="{93181901-986D-7922-D921-D4603BAC8CDA}"/>
              </a:ext>
            </a:extLst>
          </p:cNvPr>
          <p:cNvSpPr txBox="1"/>
          <p:nvPr/>
        </p:nvSpPr>
        <p:spPr>
          <a:xfrm>
            <a:off x="6831975" y="2053379"/>
            <a:ext cx="1863758" cy="15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45718" rIns="36000" bIns="45718">
            <a:spAutoFit/>
          </a:bodyPr>
          <a:lstStyle/>
          <a:p>
            <a:pPr defTabSz="457200">
              <a:spcBef>
                <a:spcPts val="1200"/>
              </a:spcBef>
              <a:defRPr sz="1400" b="1"/>
            </a:pPr>
            <a:r>
              <a:rPr lang="ru-RU" sz="1200" dirty="0"/>
              <a:t>Аптека подключена </a:t>
            </a:r>
            <a:br>
              <a:rPr lang="ru-RU" sz="1200" dirty="0"/>
            </a:br>
            <a:r>
              <a:rPr lang="ru-RU" sz="1200" dirty="0"/>
              <a:t>к ГИС ЭС</a:t>
            </a:r>
          </a:p>
          <a:p>
            <a:pPr defTabSz="457200">
              <a:spcBef>
                <a:spcPts val="1200"/>
              </a:spcBef>
              <a:defRPr sz="1400" b="1"/>
            </a:pPr>
            <a:r>
              <a:rPr lang="ru-RU" sz="1200" dirty="0"/>
              <a:t>Сканирование </a:t>
            </a:r>
            <a:r>
              <a:rPr lang="en-GB" sz="1200" dirty="0"/>
              <a:t>QR</a:t>
            </a:r>
            <a:r>
              <a:rPr lang="ru-RU" sz="1200" dirty="0"/>
              <a:t>-кода рецепта</a:t>
            </a:r>
          </a:p>
          <a:p>
            <a:pPr defTabSz="457200">
              <a:spcBef>
                <a:spcPts val="1200"/>
              </a:spcBef>
              <a:defRPr sz="1400" b="1"/>
            </a:pPr>
            <a:r>
              <a:rPr lang="ru-RU" sz="1200" dirty="0"/>
              <a:t>Проверка соответствия торгового названия</a:t>
            </a:r>
          </a:p>
        </p:txBody>
      </p:sp>
      <p:sp>
        <p:nvSpPr>
          <p:cNvPr id="15" name="Скругленный прямоугольник 14">
            <a:extLst>
              <a:ext uri="{FF2B5EF4-FFF2-40B4-BE49-F238E27FC236}">
                <a16:creationId xmlns="" xmlns:a16="http://schemas.microsoft.com/office/drawing/2014/main" id="{4753C6E2-DD57-C2E7-2908-F64D2645ECCA}"/>
              </a:ext>
            </a:extLst>
          </p:cNvPr>
          <p:cNvSpPr/>
          <p:nvPr/>
        </p:nvSpPr>
        <p:spPr>
          <a:xfrm>
            <a:off x="719658" y="3840279"/>
            <a:ext cx="1776248" cy="628731"/>
          </a:xfrm>
          <a:prstGeom prst="roundRect">
            <a:avLst>
              <a:gd name="adj" fmla="val 0"/>
            </a:avLst>
          </a:prstGeom>
          <a:solidFill>
            <a:srgbClr val="4625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Статья 79. Назначение экспертизы…">
            <a:extLst>
              <a:ext uri="{FF2B5EF4-FFF2-40B4-BE49-F238E27FC236}">
                <a16:creationId xmlns="" xmlns:a16="http://schemas.microsoft.com/office/drawing/2014/main" id="{5D6F4D86-B3E8-F3F8-9CB1-526C5159B529}"/>
              </a:ext>
            </a:extLst>
          </p:cNvPr>
          <p:cNvSpPr txBox="1"/>
          <p:nvPr/>
        </p:nvSpPr>
        <p:spPr>
          <a:xfrm>
            <a:off x="719659" y="3850715"/>
            <a:ext cx="1776247" cy="6463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defTabSz="457200">
              <a:spcBef>
                <a:spcPts val="1200"/>
              </a:spcBef>
              <a:defRPr sz="1400" b="1"/>
            </a:pPr>
            <a:r>
              <a:rPr lang="ru-RU" sz="1200" dirty="0">
                <a:solidFill>
                  <a:srgbClr val="AC83B9"/>
                </a:solidFill>
              </a:rPr>
              <a:t>ЭТАП 5 </a:t>
            </a:r>
            <a:r>
              <a:rPr lang="ru-RU" sz="1200" dirty="0"/>
              <a:t/>
            </a:r>
            <a:br>
              <a:rPr lang="ru-RU" sz="1200" dirty="0"/>
            </a:br>
            <a:r>
              <a:rPr lang="ru-RU" sz="1200" dirty="0">
                <a:solidFill>
                  <a:schemeClr val="bg1"/>
                </a:solidFill>
              </a:rPr>
              <a:t>ОПЛАТА</a:t>
            </a:r>
            <a:br>
              <a:rPr lang="ru-RU" sz="1200" dirty="0">
                <a:solidFill>
                  <a:schemeClr val="bg1"/>
                </a:solidFill>
              </a:rPr>
            </a:br>
            <a:r>
              <a:rPr lang="ru-RU" sz="1200" dirty="0">
                <a:solidFill>
                  <a:schemeClr val="bg1"/>
                </a:solidFill>
              </a:rPr>
              <a:t>(кассовый терминал)</a:t>
            </a:r>
          </a:p>
        </p:txBody>
      </p:sp>
      <p:sp>
        <p:nvSpPr>
          <p:cNvPr id="17" name="Статья 79. Назначение экспертизы…">
            <a:extLst>
              <a:ext uri="{FF2B5EF4-FFF2-40B4-BE49-F238E27FC236}">
                <a16:creationId xmlns="" xmlns:a16="http://schemas.microsoft.com/office/drawing/2014/main" id="{2C52E4DD-ED8D-3472-DC35-462A4B2B57DA}"/>
              </a:ext>
            </a:extLst>
          </p:cNvPr>
          <p:cNvSpPr txBox="1"/>
          <p:nvPr/>
        </p:nvSpPr>
        <p:spPr>
          <a:xfrm>
            <a:off x="2662660" y="3916787"/>
            <a:ext cx="3877491" cy="4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45718" rIns="36000" bIns="45718">
            <a:spAutoFit/>
          </a:bodyPr>
          <a:lstStyle/>
          <a:p>
            <a:pPr defTabSz="457200">
              <a:spcBef>
                <a:spcPts val="1200"/>
              </a:spcBef>
              <a:defRPr sz="1400" b="1"/>
            </a:pPr>
            <a:r>
              <a:rPr lang="ru-RU" sz="1200" dirty="0"/>
              <a:t>Пациент прикладывает карту мир. </a:t>
            </a:r>
            <a:br>
              <a:rPr lang="ru-RU" sz="1200" dirty="0"/>
            </a:br>
            <a:r>
              <a:rPr lang="ru-RU" sz="1200" dirty="0"/>
              <a:t>НПСК проверяет: есть ли привязанный сертификат?</a:t>
            </a:r>
          </a:p>
        </p:txBody>
      </p:sp>
      <p:sp>
        <p:nvSpPr>
          <p:cNvPr id="19" name="TextBox 18">
            <a:extLst>
              <a:ext uri="{FF2B5EF4-FFF2-40B4-BE49-F238E27FC236}">
                <a16:creationId xmlns="" xmlns:a16="http://schemas.microsoft.com/office/drawing/2014/main" id="{6564EB48-E7F4-86EE-D623-3D48667E6706}"/>
              </a:ext>
            </a:extLst>
          </p:cNvPr>
          <p:cNvSpPr txBox="1"/>
          <p:nvPr/>
        </p:nvSpPr>
        <p:spPr>
          <a:xfrm>
            <a:off x="1030628" y="4809179"/>
            <a:ext cx="1272530" cy="276999"/>
          </a:xfrm>
          <a:prstGeom prst="rect">
            <a:avLst/>
          </a:prstGeom>
          <a:noFill/>
        </p:spPr>
        <p:txBody>
          <a:bodyPr wrap="square">
            <a:spAutoFit/>
          </a:bodyPr>
          <a:lstStyle/>
          <a:p>
            <a:r>
              <a:rPr lang="ru-RU" sz="1200" b="1" dirty="0">
                <a:solidFill>
                  <a:srgbClr val="462552"/>
                </a:solidFill>
                <a:highlight>
                  <a:srgbClr val="AC83B9"/>
                </a:highlight>
              </a:rPr>
              <a:t>Цена ≤ Лимит</a:t>
            </a:r>
          </a:p>
        </p:txBody>
      </p:sp>
      <p:sp>
        <p:nvSpPr>
          <p:cNvPr id="20" name="TextBox 19">
            <a:extLst>
              <a:ext uri="{FF2B5EF4-FFF2-40B4-BE49-F238E27FC236}">
                <a16:creationId xmlns="" xmlns:a16="http://schemas.microsoft.com/office/drawing/2014/main" id="{405814C0-BE45-D4DB-B77D-5CF93589BBA9}"/>
              </a:ext>
            </a:extLst>
          </p:cNvPr>
          <p:cNvSpPr txBox="1"/>
          <p:nvPr/>
        </p:nvSpPr>
        <p:spPr>
          <a:xfrm>
            <a:off x="1030628" y="5711703"/>
            <a:ext cx="1272530" cy="276999"/>
          </a:xfrm>
          <a:prstGeom prst="rect">
            <a:avLst/>
          </a:prstGeom>
          <a:noFill/>
        </p:spPr>
        <p:txBody>
          <a:bodyPr wrap="square">
            <a:spAutoFit/>
          </a:bodyPr>
          <a:lstStyle/>
          <a:p>
            <a:r>
              <a:rPr lang="ru-RU" sz="1200" b="1" dirty="0">
                <a:solidFill>
                  <a:srgbClr val="462552"/>
                </a:solidFill>
                <a:highlight>
                  <a:srgbClr val="AC83B9"/>
                </a:highlight>
              </a:rPr>
              <a:t>Цена </a:t>
            </a:r>
            <a:r>
              <a:rPr lang="en-GB" sz="1200" b="1" dirty="0">
                <a:solidFill>
                  <a:srgbClr val="462552"/>
                </a:solidFill>
                <a:highlight>
                  <a:srgbClr val="AC83B9"/>
                </a:highlight>
              </a:rPr>
              <a:t>&gt;</a:t>
            </a:r>
            <a:r>
              <a:rPr lang="ru-RU" sz="1200" b="1" dirty="0">
                <a:solidFill>
                  <a:srgbClr val="462552"/>
                </a:solidFill>
                <a:highlight>
                  <a:srgbClr val="AC83B9"/>
                </a:highlight>
              </a:rPr>
              <a:t> Лимит</a:t>
            </a:r>
          </a:p>
        </p:txBody>
      </p:sp>
      <p:sp>
        <p:nvSpPr>
          <p:cNvPr id="21" name="Скругленный прямоугольник 20">
            <a:extLst>
              <a:ext uri="{FF2B5EF4-FFF2-40B4-BE49-F238E27FC236}">
                <a16:creationId xmlns="" xmlns:a16="http://schemas.microsoft.com/office/drawing/2014/main" id="{F496A8BE-CF7E-EE1C-244D-E20281D39412}"/>
              </a:ext>
            </a:extLst>
          </p:cNvPr>
          <p:cNvSpPr/>
          <p:nvPr/>
        </p:nvSpPr>
        <p:spPr>
          <a:xfrm>
            <a:off x="6764241" y="3840279"/>
            <a:ext cx="1776248" cy="628730"/>
          </a:xfrm>
          <a:prstGeom prst="roundRect">
            <a:avLst>
              <a:gd name="adj" fmla="val 0"/>
            </a:avLst>
          </a:prstGeom>
          <a:solidFill>
            <a:srgbClr val="4625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атья 79. Назначение экспертизы…">
            <a:extLst>
              <a:ext uri="{FF2B5EF4-FFF2-40B4-BE49-F238E27FC236}">
                <a16:creationId xmlns="" xmlns:a16="http://schemas.microsoft.com/office/drawing/2014/main" id="{71D48DC6-E6E9-4F67-70BD-BA8F30D7A847}"/>
              </a:ext>
            </a:extLst>
          </p:cNvPr>
          <p:cNvSpPr txBox="1"/>
          <p:nvPr/>
        </p:nvSpPr>
        <p:spPr>
          <a:xfrm>
            <a:off x="6916947" y="3928858"/>
            <a:ext cx="1470835" cy="4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defTabSz="457200">
              <a:spcBef>
                <a:spcPts val="1200"/>
              </a:spcBef>
              <a:defRPr sz="1400" b="1"/>
            </a:pPr>
            <a:r>
              <a:rPr lang="ru-RU" sz="1200" dirty="0">
                <a:solidFill>
                  <a:srgbClr val="AC83B9"/>
                </a:solidFill>
              </a:rPr>
              <a:t>ЭТАП </a:t>
            </a:r>
            <a:r>
              <a:rPr lang="en-GB" sz="1200" dirty="0">
                <a:solidFill>
                  <a:srgbClr val="AC83B9"/>
                </a:solidFill>
              </a:rPr>
              <a:t>6</a:t>
            </a:r>
            <a:r>
              <a:rPr lang="ru-RU" sz="1200" dirty="0">
                <a:solidFill>
                  <a:srgbClr val="AC83B9"/>
                </a:solidFill>
              </a:rPr>
              <a:t> </a:t>
            </a:r>
            <a:r>
              <a:rPr lang="ru-RU" sz="1200" dirty="0"/>
              <a:t/>
            </a:r>
            <a:br>
              <a:rPr lang="ru-RU" sz="1200" dirty="0"/>
            </a:br>
            <a:r>
              <a:rPr lang="ru-RU" sz="1200" dirty="0">
                <a:solidFill>
                  <a:schemeClr val="bg1"/>
                </a:solidFill>
              </a:rPr>
              <a:t>ЗАВЕРШЕНИЕ</a:t>
            </a:r>
          </a:p>
        </p:txBody>
      </p:sp>
      <p:sp>
        <p:nvSpPr>
          <p:cNvPr id="23" name="Статья 79. Назначение экспертизы…">
            <a:extLst>
              <a:ext uri="{FF2B5EF4-FFF2-40B4-BE49-F238E27FC236}">
                <a16:creationId xmlns="" xmlns:a16="http://schemas.microsoft.com/office/drawing/2014/main" id="{BCA176A5-C268-FE8E-9781-45547B5FB1DD}"/>
              </a:ext>
            </a:extLst>
          </p:cNvPr>
          <p:cNvSpPr txBox="1"/>
          <p:nvPr/>
        </p:nvSpPr>
        <p:spPr>
          <a:xfrm>
            <a:off x="6831975" y="4437112"/>
            <a:ext cx="1660102" cy="18774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45718" rIns="36000" bIns="45718">
            <a:spAutoFit/>
          </a:bodyPr>
          <a:lstStyle/>
          <a:p>
            <a:pPr defTabSz="457200">
              <a:spcBef>
                <a:spcPts val="1200"/>
              </a:spcBef>
              <a:defRPr sz="1400" b="1"/>
            </a:pPr>
            <a:r>
              <a:rPr lang="en-GB" sz="1200" dirty="0"/>
              <a:t>Ф</a:t>
            </a:r>
            <a:r>
              <a:rPr lang="ru-RU" sz="1200" dirty="0" err="1"/>
              <a:t>искализация</a:t>
            </a:r>
            <a:r>
              <a:rPr lang="ru-RU" sz="1200" dirty="0"/>
              <a:t> чека (отражение бюджетной и личной частей)</a:t>
            </a:r>
            <a:endParaRPr lang="en-GB" sz="1200" dirty="0"/>
          </a:p>
          <a:p>
            <a:pPr defTabSz="457200">
              <a:spcBef>
                <a:spcPts val="1200"/>
              </a:spcBef>
              <a:defRPr sz="1400" b="1"/>
            </a:pPr>
            <a:r>
              <a:rPr lang="ru-RU" sz="1200" dirty="0"/>
              <a:t>Списание средств с сертификата в ГИС ЭС</a:t>
            </a:r>
            <a:endParaRPr lang="en-GB" sz="1200" dirty="0"/>
          </a:p>
          <a:p>
            <a:pPr defTabSz="457200">
              <a:spcBef>
                <a:spcPts val="1200"/>
              </a:spcBef>
              <a:defRPr sz="1400" b="1"/>
            </a:pPr>
            <a:r>
              <a:rPr lang="ru-RU" sz="1200" dirty="0"/>
              <a:t>Обновление статуса электронного рецепта («обслужен») </a:t>
            </a:r>
          </a:p>
        </p:txBody>
      </p:sp>
      <p:sp>
        <p:nvSpPr>
          <p:cNvPr id="24" name="Статья 79. Назначение экспертизы…">
            <a:extLst>
              <a:ext uri="{FF2B5EF4-FFF2-40B4-BE49-F238E27FC236}">
                <a16:creationId xmlns="" xmlns:a16="http://schemas.microsoft.com/office/drawing/2014/main" id="{EA1F250F-21BA-9F0E-704C-ED7E2B3B2E29}"/>
              </a:ext>
            </a:extLst>
          </p:cNvPr>
          <p:cNvSpPr txBox="1"/>
          <p:nvPr/>
        </p:nvSpPr>
        <p:spPr>
          <a:xfrm>
            <a:off x="2614129" y="4809183"/>
            <a:ext cx="2932680" cy="276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45718" rIns="36000" bIns="45718">
            <a:spAutoFit/>
          </a:bodyPr>
          <a:lstStyle/>
          <a:p>
            <a:pPr defTabSz="457200">
              <a:spcBef>
                <a:spcPts val="1200"/>
              </a:spcBef>
              <a:defRPr sz="1400" b="1"/>
            </a:pPr>
            <a:r>
              <a:rPr lang="ru-RU" sz="1200" dirty="0"/>
              <a:t>Бесплатно (списание с сертификата)</a:t>
            </a:r>
          </a:p>
        </p:txBody>
      </p:sp>
      <p:sp>
        <p:nvSpPr>
          <p:cNvPr id="25" name="Статья 79. Назначение экспертизы…">
            <a:extLst>
              <a:ext uri="{FF2B5EF4-FFF2-40B4-BE49-F238E27FC236}">
                <a16:creationId xmlns="" xmlns:a16="http://schemas.microsoft.com/office/drawing/2014/main" id="{E05374EA-2FEB-B2CE-2FC8-01C2D411AE28}"/>
              </a:ext>
            </a:extLst>
          </p:cNvPr>
          <p:cNvSpPr txBox="1"/>
          <p:nvPr/>
        </p:nvSpPr>
        <p:spPr>
          <a:xfrm>
            <a:off x="2614129" y="5711703"/>
            <a:ext cx="2932680" cy="4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45718" rIns="36000" bIns="45718">
            <a:spAutoFit/>
          </a:bodyPr>
          <a:lstStyle/>
          <a:p>
            <a:pPr defTabSz="457200">
              <a:spcBef>
                <a:spcPts val="1200"/>
              </a:spcBef>
              <a:defRPr sz="1400" b="1"/>
            </a:pPr>
            <a:r>
              <a:rPr lang="ru-RU" sz="1200" dirty="0"/>
              <a:t>Списание лимита с сертификата + Доплата разница с личной карты</a:t>
            </a:r>
          </a:p>
        </p:txBody>
      </p:sp>
      <p:cxnSp>
        <p:nvCxnSpPr>
          <p:cNvPr id="29" name="Прямая соединительная линия 28">
            <a:extLst>
              <a:ext uri="{FF2B5EF4-FFF2-40B4-BE49-F238E27FC236}">
                <a16:creationId xmlns="" xmlns:a16="http://schemas.microsoft.com/office/drawing/2014/main" id="{52FD1BD7-1C0D-57EB-A087-8E40ED1DD75B}"/>
              </a:ext>
            </a:extLst>
          </p:cNvPr>
          <p:cNvCxnSpPr>
            <a:cxnSpLocks/>
          </p:cNvCxnSpPr>
          <p:nvPr/>
        </p:nvCxnSpPr>
        <p:spPr>
          <a:xfrm>
            <a:off x="719658" y="5418667"/>
            <a:ext cx="5811526" cy="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32" name="Скругленный прямоугольник 31">
            <a:extLst>
              <a:ext uri="{FF2B5EF4-FFF2-40B4-BE49-F238E27FC236}">
                <a16:creationId xmlns="" xmlns:a16="http://schemas.microsoft.com/office/drawing/2014/main" id="{19F5E13D-59A4-449A-FFC3-2CC34968133E}"/>
              </a:ext>
            </a:extLst>
          </p:cNvPr>
          <p:cNvSpPr/>
          <p:nvPr/>
        </p:nvSpPr>
        <p:spPr>
          <a:xfrm>
            <a:off x="719658" y="1324592"/>
            <a:ext cx="1790296" cy="2236129"/>
          </a:xfrm>
          <a:prstGeom prst="roundRect">
            <a:avLst>
              <a:gd name="adj" fmla="val 0"/>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Скругленный прямоугольник 32">
            <a:extLst>
              <a:ext uri="{FF2B5EF4-FFF2-40B4-BE49-F238E27FC236}">
                <a16:creationId xmlns="" xmlns:a16="http://schemas.microsoft.com/office/drawing/2014/main" id="{96CCC793-3C27-C241-2649-62A314818ACA}"/>
              </a:ext>
            </a:extLst>
          </p:cNvPr>
          <p:cNvSpPr/>
          <p:nvPr/>
        </p:nvSpPr>
        <p:spPr>
          <a:xfrm>
            <a:off x="2733052" y="1320356"/>
            <a:ext cx="1790296" cy="2236129"/>
          </a:xfrm>
          <a:prstGeom prst="roundRect">
            <a:avLst>
              <a:gd name="adj" fmla="val 0"/>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Скругленный прямоугольник 33">
            <a:extLst>
              <a:ext uri="{FF2B5EF4-FFF2-40B4-BE49-F238E27FC236}">
                <a16:creationId xmlns="" xmlns:a16="http://schemas.microsoft.com/office/drawing/2014/main" id="{7075F273-5E91-A2BD-1AF9-1D42331FD069}"/>
              </a:ext>
            </a:extLst>
          </p:cNvPr>
          <p:cNvSpPr/>
          <p:nvPr/>
        </p:nvSpPr>
        <p:spPr>
          <a:xfrm>
            <a:off x="4749855" y="1329896"/>
            <a:ext cx="1790296" cy="2236129"/>
          </a:xfrm>
          <a:prstGeom prst="roundRect">
            <a:avLst>
              <a:gd name="adj" fmla="val 0"/>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Скругленный прямоугольник 34">
            <a:extLst>
              <a:ext uri="{FF2B5EF4-FFF2-40B4-BE49-F238E27FC236}">
                <a16:creationId xmlns="" xmlns:a16="http://schemas.microsoft.com/office/drawing/2014/main" id="{238CE9FE-4011-13ED-A60E-088B6B1EFDB2}"/>
              </a:ext>
            </a:extLst>
          </p:cNvPr>
          <p:cNvSpPr/>
          <p:nvPr/>
        </p:nvSpPr>
        <p:spPr>
          <a:xfrm>
            <a:off x="6763249" y="1320357"/>
            <a:ext cx="1790296" cy="2343092"/>
          </a:xfrm>
          <a:prstGeom prst="roundRect">
            <a:avLst>
              <a:gd name="adj" fmla="val 0"/>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Скругленный прямоугольник 35">
            <a:extLst>
              <a:ext uri="{FF2B5EF4-FFF2-40B4-BE49-F238E27FC236}">
                <a16:creationId xmlns="" xmlns:a16="http://schemas.microsoft.com/office/drawing/2014/main" id="{D128155C-3921-C673-B55B-B273C17FB74C}"/>
              </a:ext>
            </a:extLst>
          </p:cNvPr>
          <p:cNvSpPr/>
          <p:nvPr/>
        </p:nvSpPr>
        <p:spPr>
          <a:xfrm>
            <a:off x="6757216" y="3850715"/>
            <a:ext cx="1790296" cy="2634224"/>
          </a:xfrm>
          <a:prstGeom prst="roundRect">
            <a:avLst>
              <a:gd name="adj" fmla="val 0"/>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13021" y="6469487"/>
            <a:ext cx="9167995" cy="261610"/>
          </a:xfrm>
          <a:prstGeom prst="rect">
            <a:avLst/>
          </a:prstGeom>
        </p:spPr>
        <p:txBody>
          <a:bodyPr wrap="square">
            <a:spAutoFit/>
          </a:bodyPr>
          <a:lstStyle/>
          <a:p>
            <a:r>
              <a:rPr lang="en-US" sz="1100" dirty="0" smtClean="0"/>
              <a:t>https://www.consultant.ru/document/cons_doc_LAW_372676/?ysclid=mnc0i8fg34468709770</a:t>
            </a:r>
            <a:endParaRPr lang="ru-RU" sz="1100" dirty="0"/>
          </a:p>
        </p:txBody>
      </p:sp>
    </p:spTree>
    <p:extLst>
      <p:ext uri="{BB962C8B-B14F-4D97-AF65-F5344CB8AC3E}">
        <p14:creationId xmlns:p14="http://schemas.microsoft.com/office/powerpoint/2010/main" val="3494119298"/>
      </p:ext>
    </p:extLst>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 name="logo эпилепсия56.png" descr="logo эпилепсия56.png"/>
          <p:cNvPicPr>
            <a:picLocks noChangeAspect="1"/>
          </p:cNvPicPr>
          <p:nvPr/>
        </p:nvPicPr>
        <p:blipFill>
          <a:blip r:embed="rId2">
            <a:extLst/>
          </a:blip>
          <a:stretch>
            <a:fillRect/>
          </a:stretch>
        </p:blipFill>
        <p:spPr>
          <a:xfrm>
            <a:off x="465137" y="420687"/>
            <a:ext cx="2330451" cy="604838"/>
          </a:xfrm>
          <a:prstGeom prst="rect">
            <a:avLst/>
          </a:prstGeom>
          <a:ln w="12700">
            <a:miter lim="400000"/>
          </a:ln>
        </p:spPr>
      </p:pic>
      <p:sp>
        <p:nvSpPr>
          <p:cNvPr id="398" name="Прямоугольник"/>
          <p:cNvSpPr/>
          <p:nvPr/>
        </p:nvSpPr>
        <p:spPr>
          <a:xfrm>
            <a:off x="-6350" y="2097088"/>
            <a:ext cx="9156700" cy="893763"/>
          </a:xfrm>
          <a:prstGeom prst="rect">
            <a:avLst/>
          </a:prstGeom>
          <a:solidFill>
            <a:srgbClr val="622E6D"/>
          </a:solidFill>
          <a:ln w="12700">
            <a:miter lim="400000"/>
          </a:ln>
        </p:spPr>
        <p:txBody>
          <a:bodyPr lIns="45718" tIns="45718" rIns="45718" bIns="45718" anchor="ctr"/>
          <a:lstStyle/>
          <a:p>
            <a:endParaRPr/>
          </a:p>
        </p:txBody>
      </p:sp>
      <p:sp>
        <p:nvSpPr>
          <p:cNvPr id="399" name="Заголовок 1"/>
          <p:cNvSpPr txBox="1"/>
          <p:nvPr/>
        </p:nvSpPr>
        <p:spPr>
          <a:xfrm>
            <a:off x="325438" y="2146299"/>
            <a:ext cx="8493126" cy="7953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a:lnSpc>
                <a:spcPct val="150000"/>
              </a:lnSpc>
              <a:defRPr sz="1700" cap="all">
                <a:solidFill>
                  <a:srgbClr val="FFFFFF"/>
                </a:solidFill>
                <a:latin typeface="AvantGardeGothicC"/>
                <a:ea typeface="AvantGardeGothicC"/>
                <a:cs typeface="AvantGardeGothicC"/>
                <a:sym typeface="AvantGardeGothicC"/>
              </a:defRPr>
            </a:lvl1pPr>
          </a:lstStyle>
          <a:p>
            <a:r>
              <a:t>Спасибо за внимание</a:t>
            </a:r>
          </a:p>
        </p:txBody>
      </p:sp>
      <p:sp>
        <p:nvSpPr>
          <p:cNvPr id="400" name="ОРЕНБУРГ - 20.10.2023"/>
          <p:cNvSpPr txBox="1"/>
          <p:nvPr/>
        </p:nvSpPr>
        <p:spPr>
          <a:xfrm>
            <a:off x="1516062" y="5410199"/>
            <a:ext cx="1602420" cy="2238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100" u="sng">
                <a:solidFill>
                  <a:srgbClr val="0000FF"/>
                </a:solidFill>
                <a:uFill>
                  <a:solidFill>
                    <a:srgbClr val="0000FF"/>
                  </a:solidFill>
                </a:uFill>
                <a:latin typeface="AvantGardeGothicC"/>
                <a:ea typeface="AvantGardeGothicC"/>
                <a:cs typeface="AvantGardeGothicC"/>
                <a:sym typeface="AvantGardeGothicC"/>
                <a:hlinkClick r:id="rId3"/>
              </a:defRPr>
            </a:lvl1pPr>
          </a:lstStyle>
          <a:p>
            <a:pPr>
              <a:defRPr u="none">
                <a:solidFill>
                  <a:srgbClr val="000000"/>
                </a:solidFill>
                <a:uFillTx/>
              </a:defRPr>
            </a:pPr>
            <a:r>
              <a:rPr u="sng">
                <a:solidFill>
                  <a:srgbClr val="0000FF"/>
                </a:solidFill>
                <a:uFill>
                  <a:solidFill>
                    <a:srgbClr val="0000FF"/>
                  </a:solidFill>
                </a:uFill>
                <a:hlinkClick r:id="rId3"/>
              </a:rPr>
              <a:t>Подпишись на группу</a:t>
            </a:r>
          </a:p>
        </p:txBody>
      </p:sp>
      <p:sp>
        <p:nvSpPr>
          <p:cNvPr id="401" name="Прямоугольник 7"/>
          <p:cNvSpPr/>
          <p:nvPr/>
        </p:nvSpPr>
        <p:spPr>
          <a:xfrm>
            <a:off x="5670549" y="5407025"/>
            <a:ext cx="2008190" cy="228088"/>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200" b="1">
                <a:solidFill>
                  <a:srgbClr val="5B316A"/>
                </a:solidFill>
                <a:latin typeface="AvantGardeGothicC"/>
                <a:ea typeface="AvantGardeGothicC"/>
                <a:cs typeface="AvantGardeGothicC"/>
                <a:sym typeface="AvantGardeGothicC"/>
              </a:defRPr>
            </a:lvl1pPr>
          </a:lstStyle>
          <a:p>
            <a:r>
              <a:t>ЭПИЛЕПСИЯ56.РФ</a:t>
            </a:r>
          </a:p>
        </p:txBody>
      </p:sp>
      <p:pic>
        <p:nvPicPr>
          <p:cNvPr id="402" name="Picture 2" descr="Picture 2"/>
          <p:cNvPicPr>
            <a:picLocks noChangeAspect="1"/>
          </p:cNvPicPr>
          <p:nvPr/>
        </p:nvPicPr>
        <p:blipFill>
          <a:blip r:embed="rId4">
            <a:extLst/>
          </a:blip>
          <a:srcRect l="24460" t="21478" r="24460" b="42632"/>
          <a:stretch>
            <a:fillRect/>
          </a:stretch>
        </p:blipFill>
        <p:spPr>
          <a:xfrm>
            <a:off x="1465262" y="3602037"/>
            <a:ext cx="1703388" cy="1698626"/>
          </a:xfrm>
          <a:prstGeom prst="rect">
            <a:avLst/>
          </a:prstGeom>
          <a:ln w="12700">
            <a:miter lim="400000"/>
          </a:ln>
        </p:spPr>
      </p:pic>
      <p:pic>
        <p:nvPicPr>
          <p:cNvPr id="403" name="vk.png" descr="vk.png">
            <a:hlinkClick r:id="rId3"/>
          </p:cNvPr>
          <p:cNvPicPr>
            <a:picLocks noChangeAspect="1"/>
          </p:cNvPicPr>
          <p:nvPr/>
        </p:nvPicPr>
        <p:blipFill>
          <a:blip r:embed="rId5">
            <a:extLst/>
          </a:blip>
          <a:stretch>
            <a:fillRect/>
          </a:stretch>
        </p:blipFill>
        <p:spPr>
          <a:xfrm>
            <a:off x="2127250" y="5741987"/>
            <a:ext cx="379414" cy="379413"/>
          </a:xfrm>
          <a:prstGeom prst="rect">
            <a:avLst/>
          </a:prstGeom>
          <a:ln w="12700">
            <a:miter lim="400000"/>
          </a:ln>
        </p:spPr>
      </p:pic>
      <p:sp>
        <p:nvSpPr>
          <p:cNvPr id="404" name="ОРЕНБУРГ - 20.10.2023"/>
          <p:cNvSpPr txBox="1"/>
          <p:nvPr/>
        </p:nvSpPr>
        <p:spPr>
          <a:xfrm>
            <a:off x="7024688" y="474662"/>
            <a:ext cx="1236873" cy="2616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100">
                <a:latin typeface="AvantGardeGothicC"/>
                <a:ea typeface="AvantGardeGothicC"/>
                <a:cs typeface="AvantGardeGothicC"/>
                <a:sym typeface="AvantGardeGothicC"/>
              </a:defRPr>
            </a:lvl1pPr>
          </a:lstStyle>
          <a:p>
            <a:r>
              <a:rPr lang="ru-RU" dirty="0" smtClean="0"/>
              <a:t>Уфа</a:t>
            </a:r>
            <a:r>
              <a:rPr dirty="0" smtClean="0"/>
              <a:t> </a:t>
            </a:r>
            <a:r>
              <a:rPr dirty="0"/>
              <a:t>– </a:t>
            </a:r>
            <a:r>
              <a:rPr lang="ru-RU" dirty="0" smtClean="0"/>
              <a:t>17</a:t>
            </a:r>
            <a:r>
              <a:rPr dirty="0" smtClean="0"/>
              <a:t>.0</a:t>
            </a:r>
            <a:r>
              <a:rPr lang="ru-RU" dirty="0" smtClean="0"/>
              <a:t>4</a:t>
            </a:r>
            <a:r>
              <a:rPr dirty="0" smtClean="0"/>
              <a:t>.202</a:t>
            </a:r>
            <a:r>
              <a:rPr lang="ru-RU" dirty="0" smtClean="0"/>
              <a:t>6</a:t>
            </a:r>
            <a:endParaRPr dirty="0"/>
          </a:p>
        </p:txBody>
      </p:sp>
      <p:pic>
        <p:nvPicPr>
          <p:cNvPr id="405" name="qr-code.png" descr="qr-code.png"/>
          <p:cNvPicPr>
            <a:picLocks noChangeAspect="1"/>
          </p:cNvPicPr>
          <p:nvPr/>
        </p:nvPicPr>
        <p:blipFill>
          <a:blip r:embed="rId6">
            <a:extLst/>
          </a:blip>
          <a:stretch>
            <a:fillRect/>
          </a:stretch>
        </p:blipFill>
        <p:spPr>
          <a:xfrm>
            <a:off x="5770562" y="3556000"/>
            <a:ext cx="1790701" cy="1792289"/>
          </a:xfrm>
          <a:prstGeom prst="rect">
            <a:avLst/>
          </a:prstGeom>
          <a:ln w="12700">
            <a:miter lim="400000"/>
          </a:ln>
        </p:spPr>
      </p:pic>
      <p:pic>
        <p:nvPicPr>
          <p:cNvPr id="406" name="web-2.png" descr="web-2.png"/>
          <p:cNvPicPr>
            <a:picLocks noChangeAspect="1"/>
          </p:cNvPicPr>
          <p:nvPr/>
        </p:nvPicPr>
        <p:blipFill>
          <a:blip r:embed="rId7">
            <a:extLst/>
          </a:blip>
          <a:stretch>
            <a:fillRect/>
          </a:stretch>
        </p:blipFill>
        <p:spPr>
          <a:xfrm>
            <a:off x="6475412" y="5741987"/>
            <a:ext cx="381001" cy="37941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Прямоугольник"/>
          <p:cNvSpPr/>
          <p:nvPr/>
        </p:nvSpPr>
        <p:spPr>
          <a:xfrm>
            <a:off x="-322" y="-43578"/>
            <a:ext cx="9155295" cy="6586729"/>
          </a:xfrm>
          <a:prstGeom prst="rect">
            <a:avLst/>
          </a:prstGeom>
          <a:solidFill>
            <a:srgbClr val="472653"/>
          </a:solidFill>
          <a:ln w="12700">
            <a:miter lim="400000"/>
          </a:ln>
        </p:spPr>
        <p:txBody>
          <a:bodyPr lIns="45718" tIns="45718" rIns="45718" bIns="45718" anchor="ctr"/>
          <a:lstStyle/>
          <a:p>
            <a:endParaRPr/>
          </a:p>
        </p:txBody>
      </p:sp>
      <p:pic>
        <p:nvPicPr>
          <p:cNvPr id="102"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03" name="Прямоугольник"/>
          <p:cNvSpPr/>
          <p:nvPr/>
        </p:nvSpPr>
        <p:spPr>
          <a:xfrm>
            <a:off x="-13022" y="6366524"/>
            <a:ext cx="9155295" cy="508267"/>
          </a:xfrm>
          <a:prstGeom prst="rect">
            <a:avLst/>
          </a:prstGeom>
          <a:solidFill>
            <a:srgbClr val="472653"/>
          </a:solidFill>
          <a:ln w="12700">
            <a:miter lim="400000"/>
          </a:ln>
        </p:spPr>
        <p:txBody>
          <a:bodyPr lIns="45718" tIns="45718" rIns="45718" bIns="45718" anchor="ctr"/>
          <a:lstStyle/>
          <a:p>
            <a:endParaRPr/>
          </a:p>
        </p:txBody>
      </p:sp>
      <p:pic>
        <p:nvPicPr>
          <p:cNvPr id="104" name="ischu_rabotu_2013_2014.jpg" descr="ischu_rabotu_2013_2014.jpg"/>
          <p:cNvPicPr>
            <a:picLocks noChangeAspect="1"/>
          </p:cNvPicPr>
          <p:nvPr/>
        </p:nvPicPr>
        <p:blipFill>
          <a:blip r:embed="rId3">
            <a:extLst/>
          </a:blip>
          <a:stretch>
            <a:fillRect/>
          </a:stretch>
        </p:blipFill>
        <p:spPr>
          <a:xfrm>
            <a:off x="1371599" y="1442707"/>
            <a:ext cx="6400801" cy="4267201"/>
          </a:xfrm>
          <a:prstGeom prst="rect">
            <a:avLst/>
          </a:prstGeom>
          <a:ln w="12700">
            <a:miter lim="400000"/>
          </a:ln>
          <a:effectLst>
            <a:outerShdw blurRad="355600" rotWithShape="0">
              <a:srgbClr val="000000">
                <a:alpha val="75000"/>
              </a:srgbClr>
            </a:outerShdw>
          </a:effectLst>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B316A"/>
        </a:solidFill>
        <a:effectLst/>
      </p:bgPr>
    </p:bg>
    <p:spTree>
      <p:nvGrpSpPr>
        <p:cNvPr id="1" name=""/>
        <p:cNvGrpSpPr/>
        <p:nvPr/>
      </p:nvGrpSpPr>
      <p:grpSpPr>
        <a:xfrm>
          <a:off x="0" y="0"/>
          <a:ext cx="0" cy="0"/>
          <a:chOff x="0" y="0"/>
          <a:chExt cx="0" cy="0"/>
        </a:xfrm>
      </p:grpSpPr>
      <p:sp>
        <p:nvSpPr>
          <p:cNvPr id="106" name="Прямоугольник"/>
          <p:cNvSpPr/>
          <p:nvPr/>
        </p:nvSpPr>
        <p:spPr>
          <a:xfrm>
            <a:off x="703" y="1021145"/>
            <a:ext cx="9142594" cy="4612798"/>
          </a:xfrm>
          <a:prstGeom prst="rect">
            <a:avLst/>
          </a:prstGeom>
          <a:solidFill>
            <a:srgbClr val="FFFFFF"/>
          </a:solidFill>
          <a:ln w="12700">
            <a:solidFill>
              <a:srgbClr val="5B9BD5"/>
            </a:solidFill>
            <a:miter/>
          </a:ln>
        </p:spPr>
        <p:txBody>
          <a:bodyPr lIns="45719" rIns="45719" anchor="ctr"/>
          <a:lstStyle/>
          <a:p>
            <a:endParaRPr/>
          </a:p>
        </p:txBody>
      </p:sp>
      <p:pic>
        <p:nvPicPr>
          <p:cNvPr id="107" name="konst-2_1.jpg" descr="konst-2_1.jpg"/>
          <p:cNvPicPr>
            <a:picLocks noChangeAspect="1"/>
          </p:cNvPicPr>
          <p:nvPr/>
        </p:nvPicPr>
        <p:blipFill>
          <a:blip r:embed="rId2">
            <a:alphaModFix amt="10541"/>
            <a:extLst/>
          </a:blip>
          <a:srcRect t="11310"/>
          <a:stretch>
            <a:fillRect/>
          </a:stretch>
        </p:blipFill>
        <p:spPr>
          <a:xfrm>
            <a:off x="7868" y="1020131"/>
            <a:ext cx="9143882" cy="4819321"/>
          </a:xfrm>
          <a:prstGeom prst="rect">
            <a:avLst/>
          </a:prstGeom>
          <a:ln w="12700">
            <a:miter lim="400000"/>
          </a:ln>
        </p:spPr>
      </p:pic>
      <p:pic>
        <p:nvPicPr>
          <p:cNvPr id="108" name="аватарка.png" descr="аватарка.png"/>
          <p:cNvPicPr>
            <a:picLocks noChangeAspect="1"/>
          </p:cNvPicPr>
          <p:nvPr/>
        </p:nvPicPr>
        <p:blipFill>
          <a:blip r:embed="rId3">
            <a:extLst/>
          </a:blip>
          <a:srcRect l="6040" t="6168" r="5852" b="6155"/>
          <a:stretch>
            <a:fillRect/>
          </a:stretch>
        </p:blipFill>
        <p:spPr>
          <a:xfrm>
            <a:off x="194402" y="202907"/>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49"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09" name="Прямоугольник"/>
          <p:cNvSpPr/>
          <p:nvPr/>
        </p:nvSpPr>
        <p:spPr>
          <a:xfrm>
            <a:off x="-5647" y="4840234"/>
            <a:ext cx="9155294" cy="2031046"/>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110" name="Заголовок 1"/>
          <p:cNvSpPr txBox="1"/>
          <p:nvPr/>
        </p:nvSpPr>
        <p:spPr>
          <a:xfrm>
            <a:off x="1111322" y="395301"/>
            <a:ext cx="7188718" cy="250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defTabSz="731335">
              <a:spcBef>
                <a:spcPts val="200"/>
              </a:spcBef>
              <a:defRPr sz="1300" b="1" cap="all">
                <a:solidFill>
                  <a:srgbClr val="FFFFFF"/>
                </a:solidFill>
                <a:latin typeface="AvantGardeGothicC"/>
                <a:ea typeface="AvantGardeGothicC"/>
                <a:cs typeface="AvantGardeGothicC"/>
                <a:sym typeface="AvantGardeGothicC"/>
              </a:defRPr>
            </a:lvl1pPr>
          </a:lstStyle>
          <a:p>
            <a:r>
              <a:t>Конституция Российской Федерации</a:t>
            </a:r>
          </a:p>
        </p:txBody>
      </p:sp>
      <p:sp>
        <p:nvSpPr>
          <p:cNvPr id="111" name="Прямоугольник"/>
          <p:cNvSpPr/>
          <p:nvPr/>
        </p:nvSpPr>
        <p:spPr>
          <a:xfrm>
            <a:off x="-8733" y="1071783"/>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sp>
        <p:nvSpPr>
          <p:cNvPr id="112" name="Статья 37…"/>
          <p:cNvSpPr txBox="1"/>
          <p:nvPr/>
        </p:nvSpPr>
        <p:spPr>
          <a:xfrm>
            <a:off x="211546" y="1325999"/>
            <a:ext cx="8520552" cy="2109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400" b="1">
                <a:solidFill>
                  <a:srgbClr val="553367"/>
                </a:solidFill>
              </a:defRPr>
            </a:pPr>
            <a:r>
              <a:t>Статья 37</a:t>
            </a:r>
          </a:p>
          <a:p>
            <a:pPr>
              <a:defRPr sz="1400"/>
            </a:pPr>
            <a:endParaRPr/>
          </a:p>
          <a:p>
            <a:pPr>
              <a:defRPr sz="1400"/>
            </a:pPr>
            <a:r>
              <a:t>1. Труд свободен. Каждый имеет право свободно распоряжаться своими способностями к труду, выбирать род деятельности и профессию.</a:t>
            </a:r>
          </a:p>
          <a:p>
            <a:pPr>
              <a:defRPr sz="1400"/>
            </a:pPr>
            <a:endParaRPr/>
          </a:p>
          <a:p>
            <a:pPr>
              <a:defRPr sz="1400"/>
            </a:pPr>
            <a:r>
              <a:t>3. Каждый имеет право на труд в условиях, отвечающих требованиям безопасности и гигиены, на вознаграждение за труд без какой бы то ни было дискриминации и не ниже установленного федеральным законом минимального размера оплаты труда, а также право на защиту от безработицы.</a:t>
            </a:r>
          </a:p>
        </p:txBody>
      </p:sp>
      <p:sp>
        <p:nvSpPr>
          <p:cNvPr id="113" name="Прямоугольник"/>
          <p:cNvSpPr/>
          <p:nvPr/>
        </p:nvSpPr>
        <p:spPr>
          <a:xfrm>
            <a:off x="-5647" y="4766652"/>
            <a:ext cx="9155294" cy="20189"/>
          </a:xfrm>
          <a:prstGeom prst="rect">
            <a:avLst/>
          </a:prstGeom>
          <a:solidFill>
            <a:srgbClr val="472653"/>
          </a:solidFill>
          <a:ln w="12700">
            <a:miter lim="400000"/>
          </a:ln>
        </p:spPr>
        <p:txBody>
          <a:bodyPr lIns="45719" rIns="45719" anchor="ctr"/>
          <a:lstStyle/>
          <a:p>
            <a:pPr>
              <a:defRPr>
                <a:latin typeface="Arial"/>
                <a:ea typeface="Arial"/>
                <a:cs typeface="Arial"/>
                <a:sym typeface="Arial"/>
              </a:defRPr>
            </a:pPr>
            <a:endParaRPr/>
          </a:p>
        </p:txBody>
      </p:sp>
      <p:pic>
        <p:nvPicPr>
          <p:cNvPr id="114" name="701px-Coat_of_Arms_of_the_Russian_Federation_bw2.svg.png" descr="701px-Coat_of_Arms_of_the_Russian_Federation_bw2.svg.png"/>
          <p:cNvPicPr>
            <a:picLocks noChangeAspect="1"/>
          </p:cNvPicPr>
          <p:nvPr/>
        </p:nvPicPr>
        <p:blipFill>
          <a:blip r:embed="rId4" cstate="print">
            <a:extLst/>
          </a:blip>
          <a:stretch>
            <a:fillRect/>
          </a:stretch>
        </p:blipFill>
        <p:spPr>
          <a:xfrm>
            <a:off x="4282268" y="5518621"/>
            <a:ext cx="579464" cy="63484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Статья 209. Основные понятия…"/>
          <p:cNvSpPr txBox="1"/>
          <p:nvPr/>
        </p:nvSpPr>
        <p:spPr>
          <a:xfrm>
            <a:off x="397809" y="1407504"/>
            <a:ext cx="8348382" cy="4220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300"/>
            </a:pPr>
            <a:r>
              <a:rPr b="1"/>
              <a:t>Статья 2.</a:t>
            </a:r>
            <a:r>
              <a:t> Основные принципы правового регулирования трудовых отношений и иных непосредственно связанных с ними отношений</a:t>
            </a:r>
          </a:p>
          <a:p>
            <a:pPr defTabSz="457200">
              <a:spcBef>
                <a:spcPts val="1200"/>
              </a:spcBef>
              <a:defRPr sz="1300"/>
            </a:pPr>
            <a:r>
              <a:t>Исходя из общепризнанных принципов и норм международного права и в соответствии с Конституцией Российской Федерации основными принципами правового регулирования трудовых отношений и иных непосредственно связанных с ними отношений признаются:</a:t>
            </a:r>
          </a:p>
          <a:p>
            <a:pPr marL="130342" indent="-130342" defTabSz="457200">
              <a:spcBef>
                <a:spcPts val="1200"/>
              </a:spcBef>
              <a:buSzPct val="100000"/>
              <a:buChar char="•"/>
              <a:defRPr sz="1300"/>
            </a:pPr>
            <a:r>
              <a:t>    равенство прав и возможностей работников;</a:t>
            </a:r>
          </a:p>
          <a:p>
            <a:pPr marL="130342" indent="-130342" defTabSz="457200">
              <a:spcBef>
                <a:spcPts val="1200"/>
              </a:spcBef>
              <a:buSzPct val="100000"/>
              <a:buChar char="•"/>
              <a:defRPr sz="1300"/>
            </a:pPr>
            <a:r>
              <a:t>    обеспечение равенства возможностей работников без всякой дискриминации на продвижение по работе с учетом производительности труда, квалификации и стажа работы по специальности, а также на подготовку и дополнительное профессиональное образование;</a:t>
            </a:r>
          </a:p>
          <a:p>
            <a:pPr defTabSz="457200">
              <a:spcBef>
                <a:spcPts val="1200"/>
              </a:spcBef>
              <a:defRPr sz="1300"/>
            </a:pPr>
            <a:r>
              <a:rPr b="1"/>
              <a:t>Статья 3.</a:t>
            </a:r>
            <a:r>
              <a:t> Запрещение дискриминации в сфере труда</a:t>
            </a:r>
          </a:p>
          <a:p>
            <a:pPr marL="130342" indent="-130342" defTabSz="457200">
              <a:spcBef>
                <a:spcPts val="1200"/>
              </a:spcBef>
              <a:buSzPct val="100000"/>
              <a:buChar char="•"/>
              <a:defRPr sz="1300"/>
            </a:pPr>
            <a:r>
              <a:t>    Каждый имеет равные возможности для реализации своих трудовых прав.</a:t>
            </a:r>
          </a:p>
          <a:p>
            <a:pPr marL="130342" indent="-130342" defTabSz="457200">
              <a:spcBef>
                <a:spcPts val="1200"/>
              </a:spcBef>
              <a:buSzPct val="100000"/>
              <a:buChar char="•"/>
              <a:defRPr sz="1300"/>
            </a:pPr>
            <a:r>
              <a:t>    Никто не может быть ограничен в трудовых правах и свободах или получать какие-либо преимущества в зависимости от пола, расы, цвета кожи, национальности, языка, происхождения, имущественного, семейного, социального и должностного положения, возраста, места жительства, отношения к религии, убеждений, принадлежности или непринадлежности к общественным объединениям или каким-либо социальным группам, а также от других обстоятельств, не связанных с деловыми качествами работника.</a:t>
            </a:r>
          </a:p>
        </p:txBody>
      </p:sp>
      <p:sp>
        <p:nvSpPr>
          <p:cNvPr id="117"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118"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20" name="Прямоугольник"/>
          <p:cNvSpPr/>
          <p:nvPr/>
        </p:nvSpPr>
        <p:spPr>
          <a:xfrm>
            <a:off x="-13022" y="6366524"/>
            <a:ext cx="9155295" cy="508267"/>
          </a:xfrm>
          <a:prstGeom prst="rect">
            <a:avLst/>
          </a:prstGeom>
          <a:solidFill>
            <a:srgbClr val="472653"/>
          </a:solidFill>
          <a:ln w="12700">
            <a:miter lim="400000"/>
          </a:ln>
        </p:spPr>
        <p:txBody>
          <a:bodyPr lIns="45718" tIns="45718" rIns="45718" bIns="45718" anchor="ctr"/>
          <a:lstStyle/>
          <a:p>
            <a:endParaRPr/>
          </a:p>
        </p:txBody>
      </p:sp>
      <p:sp>
        <p:nvSpPr>
          <p:cNvPr id="7" name="Заголовок 1"/>
          <p:cNvSpPr txBox="1"/>
          <p:nvPr/>
        </p:nvSpPr>
        <p:spPr>
          <a:xfrm>
            <a:off x="1245991" y="202909"/>
            <a:ext cx="7382003" cy="634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defTabSz="850391">
              <a:spcBef>
                <a:spcPts val="300"/>
              </a:spcBef>
              <a:defRPr sz="1400" b="1" cap="all">
                <a:solidFill>
                  <a:srgbClr val="FFFFFF"/>
                </a:solidFill>
                <a:latin typeface="AvantGardeGothicC"/>
                <a:ea typeface="AvantGardeGothicC"/>
                <a:cs typeface="AvantGardeGothicC"/>
                <a:sym typeface="AvantGardeGothicC"/>
              </a:defRPr>
            </a:lvl1pPr>
          </a:lstStyle>
          <a:p>
            <a:r>
              <a:rPr dirty="0"/>
              <a:t>"</a:t>
            </a:r>
            <a:r>
              <a:rPr dirty="0" err="1"/>
              <a:t>Трудовой</a:t>
            </a:r>
            <a:r>
              <a:rPr dirty="0"/>
              <a:t> </a:t>
            </a:r>
            <a:r>
              <a:rPr dirty="0" err="1"/>
              <a:t>кодекс</a:t>
            </a:r>
            <a:r>
              <a:rPr dirty="0"/>
              <a:t> </a:t>
            </a:r>
            <a:r>
              <a:rPr dirty="0" err="1"/>
              <a:t>Российской</a:t>
            </a:r>
            <a:r>
              <a:rPr dirty="0"/>
              <a:t> </a:t>
            </a:r>
            <a:r>
              <a:rPr dirty="0" err="1"/>
              <a:t>Федерации</a:t>
            </a:r>
            <a:r>
              <a:rPr dirty="0"/>
              <a:t>" </a:t>
            </a:r>
            <a:r>
              <a:rPr dirty="0" err="1"/>
              <a:t>от</a:t>
            </a:r>
            <a:r>
              <a:rPr dirty="0"/>
              <a:t> 30.12.2001 № 197-ФЗ</a:t>
            </a: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Статья 209. Основные понятия…"/>
          <p:cNvSpPr txBox="1"/>
          <p:nvPr/>
        </p:nvSpPr>
        <p:spPr>
          <a:xfrm>
            <a:off x="397809" y="1407504"/>
            <a:ext cx="8348382" cy="45451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spcBef>
                <a:spcPts val="1200"/>
              </a:spcBef>
              <a:defRPr sz="1500" b="1"/>
            </a:pPr>
            <a:r>
              <a:t>Статья 209. </a:t>
            </a:r>
            <a:r>
              <a:rPr b="0"/>
              <a:t>Основные понятия</a:t>
            </a:r>
          </a:p>
          <a:p>
            <a:pPr defTabSz="457200">
              <a:spcBef>
                <a:spcPts val="1200"/>
              </a:spcBef>
              <a:defRPr sz="1500"/>
            </a:pPr>
            <a:r>
              <a:t>Вредный производственный фактор - фактор производственной среды или трудового процесса, воздействие которого может привести к профессиональному заболеванию работника.</a:t>
            </a:r>
          </a:p>
          <a:p>
            <a:pPr defTabSz="457200">
              <a:spcBef>
                <a:spcPts val="1200"/>
              </a:spcBef>
              <a:defRPr sz="1500" b="1"/>
            </a:pPr>
            <a:r>
              <a:t>Статья 220.</a:t>
            </a:r>
            <a:r>
              <a:rPr b="0"/>
              <a:t> Медицинские осмотры некоторых категорий работников</a:t>
            </a:r>
          </a:p>
          <a:p>
            <a:pPr defTabSz="457200">
              <a:spcBef>
                <a:spcPts val="1200"/>
              </a:spcBef>
              <a:defRPr sz="1500"/>
            </a:pPr>
            <a:r>
              <a:t>Работники, занятые на работах с вредными и (или) опасными условиями труда (в том числе на подземных работах), а также на работах, связанных с движением транспорта, проходят обязательные предварительные (при поступлении на работу) и периодические (в течение трудовой деятельности, для лиц в возрасте до 21 года - ежегодные) медицинские осмотры для определения пригодности этих работников для выполнения поручаемой работы и предупреждения профессиональных заболеваний. В соответствии с нормативными правовыми актами и (или) медицинскими рекомендациями указанные работники проходят внеочередные медицинские осмотры.</a:t>
            </a:r>
          </a:p>
          <a:p>
            <a:pPr defTabSz="457200">
              <a:spcBef>
                <a:spcPts val="1200"/>
              </a:spcBef>
              <a:defRPr sz="1500"/>
            </a:pPr>
            <a:r>
              <a:t>Порядок проведения предварительных (при поступлении на работу) и периодических (в течение трудовой деятельности) медицинских осмотров и их периодичность устанавливаются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здравоохранения, если иное не предусмотрено законодательством Российской Федерации.</a:t>
            </a:r>
          </a:p>
        </p:txBody>
      </p:sp>
      <p:sp>
        <p:nvSpPr>
          <p:cNvPr id="123" name="Прямоугольник"/>
          <p:cNvSpPr/>
          <p:nvPr/>
        </p:nvSpPr>
        <p:spPr>
          <a:xfrm>
            <a:off x="-322" y="-43578"/>
            <a:ext cx="9155295" cy="1127825"/>
          </a:xfrm>
          <a:prstGeom prst="rect">
            <a:avLst/>
          </a:prstGeom>
          <a:solidFill>
            <a:srgbClr val="472653"/>
          </a:solidFill>
          <a:ln w="12700">
            <a:miter lim="400000"/>
          </a:ln>
        </p:spPr>
        <p:txBody>
          <a:bodyPr lIns="45718" tIns="45718" rIns="45718" bIns="45718" anchor="ctr"/>
          <a:lstStyle/>
          <a:p>
            <a:endParaRPr/>
          </a:p>
        </p:txBody>
      </p:sp>
      <p:pic>
        <p:nvPicPr>
          <p:cNvPr id="124" name="аватарка.png" descr="аватарка.png"/>
          <p:cNvPicPr>
            <a:picLocks noChangeAspect="1"/>
          </p:cNvPicPr>
          <p:nvPr/>
        </p:nvPicPr>
        <p:blipFill>
          <a:blip r:embed="rId2">
            <a:extLst/>
          </a:blip>
          <a:srcRect l="6008" t="6168" r="5882" b="6153"/>
          <a:stretch>
            <a:fillRect/>
          </a:stretch>
        </p:blipFill>
        <p:spPr>
          <a:xfrm>
            <a:off x="194180" y="202909"/>
            <a:ext cx="637965" cy="634848"/>
          </a:xfrm>
          <a:custGeom>
            <a:avLst/>
            <a:gdLst/>
            <a:ahLst/>
            <a:cxnLst>
              <a:cxn ang="0">
                <a:pos x="wd2" y="hd2"/>
              </a:cxn>
              <a:cxn ang="5400000">
                <a:pos x="wd2" y="hd2"/>
              </a:cxn>
              <a:cxn ang="10800000">
                <a:pos x="wd2" y="hd2"/>
              </a:cxn>
              <a:cxn ang="16200000">
                <a:pos x="wd2" y="hd2"/>
              </a:cxn>
            </a:cxnLst>
            <a:rect l="0" t="0" r="r" b="b"/>
            <a:pathLst>
              <a:path w="21316" h="21582" extrusionOk="0">
                <a:moveTo>
                  <a:pt x="10658" y="0"/>
                </a:moveTo>
                <a:cubicBezTo>
                  <a:pt x="10178" y="0"/>
                  <a:pt x="9698" y="21"/>
                  <a:pt x="9438" y="54"/>
                </a:cubicBezTo>
                <a:cubicBezTo>
                  <a:pt x="7878" y="251"/>
                  <a:pt x="6445" y="739"/>
                  <a:pt x="5168" y="1525"/>
                </a:cubicBezTo>
                <a:cubicBezTo>
                  <a:pt x="2582" y="3114"/>
                  <a:pt x="788" y="5698"/>
                  <a:pt x="208" y="8662"/>
                </a:cubicBezTo>
                <a:cubicBezTo>
                  <a:pt x="-223" y="10867"/>
                  <a:pt x="17" y="13129"/>
                  <a:pt x="911" y="15179"/>
                </a:cubicBezTo>
                <a:cubicBezTo>
                  <a:pt x="1318" y="16113"/>
                  <a:pt x="1903" y="17050"/>
                  <a:pt x="2582" y="17850"/>
                </a:cubicBezTo>
                <a:cubicBezTo>
                  <a:pt x="2910" y="18237"/>
                  <a:pt x="3556" y="18864"/>
                  <a:pt x="3934" y="19172"/>
                </a:cubicBezTo>
                <a:cubicBezTo>
                  <a:pt x="5673" y="20591"/>
                  <a:pt x="7591" y="21367"/>
                  <a:pt x="9888" y="21574"/>
                </a:cubicBezTo>
                <a:cubicBezTo>
                  <a:pt x="10182" y="21600"/>
                  <a:pt x="11567" y="21560"/>
                  <a:pt x="11891" y="21520"/>
                </a:cubicBezTo>
                <a:cubicBezTo>
                  <a:pt x="13423" y="21326"/>
                  <a:pt x="14878" y="20829"/>
                  <a:pt x="16148" y="20049"/>
                </a:cubicBezTo>
                <a:cubicBezTo>
                  <a:pt x="18733" y="18460"/>
                  <a:pt x="20527" y="15876"/>
                  <a:pt x="21107" y="12912"/>
                </a:cubicBezTo>
                <a:cubicBezTo>
                  <a:pt x="21215" y="12360"/>
                  <a:pt x="21282" y="11805"/>
                  <a:pt x="21306" y="11252"/>
                </a:cubicBezTo>
                <a:cubicBezTo>
                  <a:pt x="21377" y="9593"/>
                  <a:pt x="21074" y="7946"/>
                  <a:pt x="20404" y="6409"/>
                </a:cubicBezTo>
                <a:cubicBezTo>
                  <a:pt x="19997" y="5475"/>
                  <a:pt x="19399" y="4537"/>
                  <a:pt x="18720" y="3737"/>
                </a:cubicBezTo>
                <a:cubicBezTo>
                  <a:pt x="18391" y="3350"/>
                  <a:pt x="17746" y="2709"/>
                  <a:pt x="17368" y="2402"/>
                </a:cubicBezTo>
                <a:cubicBezTo>
                  <a:pt x="15751" y="1084"/>
                  <a:pt x="13954" y="316"/>
                  <a:pt x="11878" y="54"/>
                </a:cubicBezTo>
                <a:cubicBezTo>
                  <a:pt x="11618" y="21"/>
                  <a:pt x="11137" y="0"/>
                  <a:pt x="10658" y="0"/>
                </a:cubicBezTo>
                <a:close/>
              </a:path>
            </a:pathLst>
          </a:custGeom>
          <a:ln w="12700">
            <a:miter lim="400000"/>
          </a:ln>
          <a:effectLst>
            <a:outerShdw blurRad="355600" rotWithShape="0">
              <a:srgbClr val="000000">
                <a:alpha val="75000"/>
              </a:srgbClr>
            </a:outerShdw>
          </a:effectLst>
        </p:spPr>
      </p:pic>
      <p:sp>
        <p:nvSpPr>
          <p:cNvPr id="125" name="Заголовок 1"/>
          <p:cNvSpPr txBox="1"/>
          <p:nvPr/>
        </p:nvSpPr>
        <p:spPr>
          <a:xfrm>
            <a:off x="1245991" y="202909"/>
            <a:ext cx="7382003" cy="634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defTabSz="850391">
              <a:spcBef>
                <a:spcPts val="300"/>
              </a:spcBef>
              <a:defRPr sz="1400" b="1" cap="all">
                <a:solidFill>
                  <a:srgbClr val="FFFFFF"/>
                </a:solidFill>
                <a:latin typeface="AvantGardeGothicC"/>
                <a:ea typeface="AvantGardeGothicC"/>
                <a:cs typeface="AvantGardeGothicC"/>
                <a:sym typeface="AvantGardeGothicC"/>
              </a:defRPr>
            </a:lvl1pPr>
          </a:lstStyle>
          <a:p>
            <a:r>
              <a:rPr dirty="0"/>
              <a:t>"</a:t>
            </a:r>
            <a:r>
              <a:rPr dirty="0" err="1"/>
              <a:t>Трудовой</a:t>
            </a:r>
            <a:r>
              <a:rPr dirty="0"/>
              <a:t> </a:t>
            </a:r>
            <a:r>
              <a:rPr dirty="0" err="1"/>
              <a:t>кодекс</a:t>
            </a:r>
            <a:r>
              <a:rPr dirty="0"/>
              <a:t> </a:t>
            </a:r>
            <a:r>
              <a:rPr dirty="0" err="1"/>
              <a:t>Российской</a:t>
            </a:r>
            <a:r>
              <a:rPr dirty="0"/>
              <a:t> </a:t>
            </a:r>
            <a:r>
              <a:rPr dirty="0" err="1"/>
              <a:t>Федерации</a:t>
            </a:r>
            <a:r>
              <a:rPr dirty="0"/>
              <a:t>" </a:t>
            </a:r>
            <a:r>
              <a:rPr dirty="0" err="1"/>
              <a:t>от</a:t>
            </a:r>
            <a:r>
              <a:rPr dirty="0"/>
              <a:t> 30.12.2001 № 197-ФЗ</a:t>
            </a:r>
          </a:p>
        </p:txBody>
      </p:sp>
      <p:sp>
        <p:nvSpPr>
          <p:cNvPr id="126" name="Прямоугольник"/>
          <p:cNvSpPr/>
          <p:nvPr/>
        </p:nvSpPr>
        <p:spPr>
          <a:xfrm>
            <a:off x="-13022" y="6366524"/>
            <a:ext cx="9155295" cy="508267"/>
          </a:xfrm>
          <a:prstGeom prst="rect">
            <a:avLst/>
          </a:prstGeom>
          <a:solidFill>
            <a:srgbClr val="472653"/>
          </a:solidFill>
          <a:ln w="12700">
            <a:miter lim="400000"/>
          </a:ln>
        </p:spPr>
        <p:txBody>
          <a:bodyPr lIns="45718" tIns="45718" rIns="45718" bIns="45718" anchor="ctr"/>
          <a:lstStyle/>
          <a:p>
            <a:endParaRP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Тема Office">
      <a:majorFont>
        <a:latin typeface="Calibri"/>
        <a:ea typeface="Calibri"/>
        <a:cs typeface="Calibri"/>
      </a:majorFont>
      <a:minorFont>
        <a:latin typeface="Helvetica"/>
        <a:ea typeface="Helvetica"/>
        <a:cs typeface="Helvetica"/>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Тема Office">
  <a:themeElements>
    <a:clrScheme name="Тема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Тема Office">
      <a:majorFont>
        <a:latin typeface="Calibri"/>
        <a:ea typeface="Calibri"/>
        <a:cs typeface="Calibri"/>
      </a:majorFont>
      <a:minorFont>
        <a:latin typeface="Helvetica"/>
        <a:ea typeface="Helvetica"/>
        <a:cs typeface="Helvetica"/>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_Тема Office">
  <a:themeElements>
    <a:clrScheme name="Тема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Тема Office">
      <a:majorFont>
        <a:latin typeface="Helvetica"/>
        <a:ea typeface="Helvetica"/>
        <a:cs typeface="Helvetica"/>
      </a:majorFont>
      <a:minorFont>
        <a:latin typeface="Calibri"/>
        <a:ea typeface="Calibri"/>
        <a:cs typeface="Calibri"/>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3_Тема Office">
  <a:themeElements>
    <a:clrScheme name="Тема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Тема Office">
      <a:majorFont>
        <a:latin typeface="Helvetica"/>
        <a:ea typeface="Helvetica"/>
        <a:cs typeface="Helvetica"/>
      </a:majorFont>
      <a:minorFont>
        <a:latin typeface="Calibri"/>
        <a:ea typeface="Calibri"/>
        <a:cs typeface="Calibri"/>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4_Тема Office">
  <a:themeElements>
    <a:clrScheme name="Тема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Тема Office">
      <a:majorFont>
        <a:latin typeface="Calibri"/>
        <a:ea typeface="Calibri"/>
        <a:cs typeface="Calibri"/>
      </a:majorFont>
      <a:minorFont>
        <a:latin typeface="Helvetica"/>
        <a:ea typeface="Helvetica"/>
        <a:cs typeface="Helvetica"/>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Тема Office">
  <a:themeElements>
    <a:clrScheme name="Тема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Тема Office">
      <a:majorFont>
        <a:latin typeface="Calibri"/>
        <a:ea typeface="Calibri"/>
        <a:cs typeface="Calibri"/>
      </a:majorFont>
      <a:minorFont>
        <a:latin typeface="Helvetica"/>
        <a:ea typeface="Helvetica"/>
        <a:cs typeface="Helvetica"/>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1249</TotalTime>
  <Words>7082</Words>
  <Application>Microsoft Office PowerPoint</Application>
  <PresentationFormat>Экран (4:3)</PresentationFormat>
  <Paragraphs>514</Paragraphs>
  <Slides>52</Slides>
  <Notes>6</Notes>
  <HiddenSlides>0</HiddenSlides>
  <MMClips>0</MMClips>
  <ScaleCrop>false</ScaleCrop>
  <HeadingPairs>
    <vt:vector size="6" baseType="variant">
      <vt:variant>
        <vt:lpstr>Использованные шрифты</vt:lpstr>
      </vt:variant>
      <vt:variant>
        <vt:i4>8</vt:i4>
      </vt:variant>
      <vt:variant>
        <vt:lpstr>Тема</vt:lpstr>
      </vt:variant>
      <vt:variant>
        <vt:i4>5</vt:i4>
      </vt:variant>
      <vt:variant>
        <vt:lpstr>Заголовки слайдов</vt:lpstr>
      </vt:variant>
      <vt:variant>
        <vt:i4>52</vt:i4>
      </vt:variant>
    </vt:vector>
  </HeadingPairs>
  <TitlesOfParts>
    <vt:vector size="65" baseType="lpstr">
      <vt:lpstr>Arial</vt:lpstr>
      <vt:lpstr>AvantGardeGothicC</vt:lpstr>
      <vt:lpstr>Calibri</vt:lpstr>
      <vt:lpstr>Calibri Light</vt:lpstr>
      <vt:lpstr>Century Gothic</vt:lpstr>
      <vt:lpstr>DIN Pro Bold</vt:lpstr>
      <vt:lpstr>Helvetica</vt:lpstr>
      <vt:lpstr>Times New Roman</vt:lpstr>
      <vt:lpstr>Тема Office</vt:lpstr>
      <vt:lpstr>1_Тема Office</vt:lpstr>
      <vt:lpstr>2_Тема Office</vt:lpstr>
      <vt:lpstr>3_Тема Office</vt:lpstr>
      <vt:lpstr>4_Тема Office</vt:lpstr>
      <vt:lpstr>Презентация PowerPoint</vt:lpstr>
      <vt:lpstr>Презентация PowerPoint</vt:lpstr>
      <vt:lpstr>Презентация PowerPoint</vt:lpstr>
      <vt:lpstr>Вопрос о запрете управлять транспортным средством  при приеме некоторых медицинских препаратов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T440p</dc:creator>
  <cp:lastModifiedBy>T440p</cp:lastModifiedBy>
  <cp:revision>25</cp:revision>
  <dcterms:modified xsi:type="dcterms:W3CDTF">2026-04-16T12:52:29Z</dcterms:modified>
</cp:coreProperties>
</file>