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14" r:id="rId3"/>
  </p:sldMasterIdLst>
  <p:notesMasterIdLst>
    <p:notesMasterId r:id="rId32"/>
  </p:notesMasterIdLst>
  <p:sldIdLst>
    <p:sldId id="256" r:id="rId4"/>
    <p:sldId id="284" r:id="rId5"/>
    <p:sldId id="285" r:id="rId6"/>
    <p:sldId id="286" r:id="rId7"/>
    <p:sldId id="287" r:id="rId8"/>
    <p:sldId id="288" r:id="rId9"/>
    <p:sldId id="289" r:id="rId10"/>
    <p:sldId id="296" r:id="rId11"/>
    <p:sldId id="290" r:id="rId12"/>
    <p:sldId id="291" r:id="rId13"/>
    <p:sldId id="292" r:id="rId14"/>
    <p:sldId id="293" r:id="rId15"/>
    <p:sldId id="294" r:id="rId16"/>
    <p:sldId id="295" r:id="rId17"/>
    <p:sldId id="297" r:id="rId18"/>
    <p:sldId id="298" r:id="rId19"/>
    <p:sldId id="299" r:id="rId20"/>
    <p:sldId id="300" r:id="rId21"/>
    <p:sldId id="301" r:id="rId22"/>
    <p:sldId id="302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83B9"/>
    <a:srgbClr val="462552"/>
    <a:srgbClr val="AC4C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13"/>
    <p:restoredTop sz="93792" autoAdjust="0"/>
  </p:normalViewPr>
  <p:slideViewPr>
    <p:cSldViewPr snapToGrid="0">
      <p:cViewPr varScale="1">
        <p:scale>
          <a:sx n="83" d="100"/>
          <a:sy n="83" d="100"/>
        </p:scale>
        <p:origin x="149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B62CB4-BF24-47CD-AC89-511A4F61992A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030F7-ABC0-40D8-A317-35A8502254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611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889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9797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1498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1010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38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676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0494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247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437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206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481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5830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9188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030F7-ABC0-40D8-A317-35A850225407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313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168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217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747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696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793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638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878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625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049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031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29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907544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3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667198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98297024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61290907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0527793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6513062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7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Текст 3"/>
          <p:cNvSpPr>
            <a:spLocks noGrp="1"/>
          </p:cNvSpPr>
          <p:nvPr>
            <p:ph type="body" sz="half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0750566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83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2340294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09617065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в две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Заголовок в две строки.Вторая строка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13147" y="404814"/>
            <a:ext cx="6207942" cy="1354217"/>
          </a:xfrm>
          <a:prstGeom prst="rect">
            <a:avLst/>
          </a:prstGeom>
        </p:spPr>
        <p:txBody>
          <a:bodyPr lIns="0" tIns="0" rIns="0" bIns="0" anchor="t"/>
          <a:lstStyle>
            <a:lvl1pPr>
              <a:defRPr>
                <a:solidFill>
                  <a:srgbClr val="1F497D"/>
                </a:solidFill>
              </a:defRPr>
            </a:lvl1pPr>
          </a:lstStyle>
          <a:p>
            <a:r>
              <a:t>Заголовок в две строки.Вторая строка заголовка</a:t>
            </a:r>
          </a:p>
        </p:txBody>
      </p:sp>
      <p:sp>
        <p:nvSpPr>
          <p:cNvPr id="100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13149" y="1494065"/>
            <a:ext cx="8155782" cy="4527323"/>
          </a:xfrm>
          <a:prstGeom prst="rect">
            <a:avLst/>
          </a:prstGeom>
        </p:spPr>
        <p:txBody>
          <a:bodyPr lIns="0" tIns="0" rIns="0" bIns="0"/>
          <a:lstStyle>
            <a:lvl1pPr>
              <a:spcBef>
                <a:spcPts val="300"/>
              </a:spcBef>
              <a:defRPr sz="1600"/>
            </a:lvl1pPr>
            <a:lvl2pPr marL="620485" indent="-163285">
              <a:spcBef>
                <a:spcPts val="300"/>
              </a:spcBef>
              <a:defRPr sz="1600"/>
            </a:lvl2pPr>
            <a:lvl3pPr marL="1066800" indent="-152400">
              <a:spcBef>
                <a:spcPts val="300"/>
              </a:spcBef>
              <a:defRPr sz="1600"/>
            </a:lvl3pPr>
            <a:lvl4pPr marL="1554480" indent="-182880">
              <a:spcBef>
                <a:spcPts val="300"/>
              </a:spcBef>
              <a:defRPr sz="1600"/>
            </a:lvl4pPr>
            <a:lvl5pPr marL="2011679" indent="-182879">
              <a:spcBef>
                <a:spcPts val="300"/>
              </a:spcBef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802640" y="6307422"/>
            <a:ext cx="358414" cy="370841"/>
          </a:xfrm>
          <a:prstGeom prst="rect">
            <a:avLst/>
          </a:prstGeom>
        </p:spPr>
        <p:txBody>
          <a:bodyPr/>
          <a:lstStyle>
            <a:lvl1pPr algn="ctr">
              <a:defRPr sz="1800">
                <a:solidFill>
                  <a:srgbClr val="FFFFFF"/>
                </a:solidFill>
                <a:latin typeface="DIN Pro Bold"/>
                <a:ea typeface="DIN Pro Bold"/>
                <a:cs typeface="DIN Pro Bold"/>
                <a:sym typeface="DIN Pro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11322168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09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65195707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18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0080355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127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00352746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36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70607719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45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6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14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6398830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55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91033764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85528240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170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71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76598439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180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81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8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45799055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90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9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83977057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99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0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32607904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208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22312" y="2906713"/>
            <a:ext cx="7772401" cy="1500190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0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5930454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17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1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6072234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26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27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1"/>
            <a:ext cx="4041775" cy="639766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22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93107769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3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955214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4216448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6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251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2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5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6129038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3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261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3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262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92288" y="5367337"/>
            <a:ext cx="5486403" cy="804865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6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76250587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7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30011790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80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8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6919975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289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9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0187285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9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9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95671852"/>
      </p:ext>
    </p:extLst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0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08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30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5675827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1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82953795"/>
      </p:ext>
    </p:extLst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95870735"/>
      </p:ext>
    </p:extLst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332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33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5349947"/>
      </p:ext>
    </p:extLst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342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34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4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71114890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52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5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69382046"/>
      </p:ext>
    </p:extLst>
  </p:cSld>
  <p:clrMapOvr>
    <a:masterClrMapping/>
  </p:clrMapOvr>
  <p:transition spd="med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Титульный слайд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3329582"/>
          </a:xfrm>
          <a:prstGeom prst="rect">
            <a:avLst/>
          </a:prstGeom>
        </p:spPr>
        <p:txBody>
          <a:bodyPr anchor="b"/>
          <a:lstStyle>
            <a:lvl1pPr algn="l" defTabSz="457206">
              <a:defRPr sz="7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6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142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6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81142241"/>
      </p:ext>
    </p:extLst>
  </p:cSld>
  <p:clrMapOvr>
    <a:masterClrMapping/>
  </p:clrMapOvr>
  <p:transition spd="med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Заголовок и объект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82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827699" y="2052925"/>
            <a:ext cx="6711655" cy="4195482"/>
          </a:xfrm>
          <a:prstGeom prst="rect">
            <a:avLst/>
          </a:prstGeom>
        </p:spPr>
        <p:txBody>
          <a:bodyPr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4712" indent="-317505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0170" indent="-28575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698200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55407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8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3801068"/>
      </p:ext>
    </p:extLst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Заголовок раздела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2861734"/>
            <a:ext cx="6620968" cy="1915648"/>
          </a:xfrm>
          <a:prstGeom prst="rect">
            <a:avLst/>
          </a:prstGeom>
        </p:spPr>
        <p:txBody>
          <a:bodyPr anchor="b"/>
          <a:lstStyle>
            <a:lvl1pPr algn="l" defTabSz="457206">
              <a:defRPr sz="40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9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9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91978072"/>
      </p:ext>
    </p:extLst>
  </p:cSld>
  <p:clrMapOvr>
    <a:masterClrMapping/>
  </p:clrMapOvr>
  <p:transition spd="med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Два объекта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12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27699" y="2060575"/>
            <a:ext cx="3298114" cy="4195764"/>
          </a:xfrm>
          <a:prstGeom prst="rect">
            <a:avLst/>
          </a:prstGeom>
        </p:spPr>
        <p:txBody>
          <a:bodyPr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8681" indent="-32147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8335" indent="-293919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714529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7173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1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6327359"/>
      </p:ext>
    </p:extLst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Сравнение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2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27699" y="1905000"/>
            <a:ext cx="3298113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28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241975" y="1905000"/>
            <a:ext cx="3298114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8169328"/>
      </p:ext>
    </p:extLst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Только заголовок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7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8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9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0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1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4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66983378"/>
      </p:ext>
    </p:extLst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Пустой слайд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21947497"/>
      </p:ext>
    </p:extLst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Объект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4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5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6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7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8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2551463" cy="1447800"/>
          </a:xfrm>
          <a:prstGeom prst="rect">
            <a:avLst/>
          </a:prstGeom>
        </p:spPr>
        <p:txBody>
          <a:bodyPr anchor="b"/>
          <a:lstStyle>
            <a:lvl1pPr algn="l" defTabSz="457206">
              <a:defRPr sz="24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70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3589397" y="1447800"/>
            <a:ext cx="3898014" cy="4572000"/>
          </a:xfrm>
          <a:prstGeom prst="rect">
            <a:avLst/>
          </a:prstGeom>
        </p:spPr>
        <p:txBody>
          <a:bodyPr anchor="ctr"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4712" indent="-317505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0170" indent="-28575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698200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55407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71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1" y="3129281"/>
            <a:ext cx="2551463" cy="289560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85208306"/>
      </p:ext>
    </p:extLst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Рисунок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0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1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2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3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4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5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5655" y="1854192"/>
            <a:ext cx="3820676" cy="1574809"/>
          </a:xfrm>
          <a:prstGeom prst="rect">
            <a:avLst/>
          </a:prstGeom>
        </p:spPr>
        <p:txBody>
          <a:bodyPr anchor="b"/>
          <a:lstStyle>
            <a:lvl1pPr algn="l" defTabSz="457206">
              <a:defRPr sz="36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8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5213517" y="1143000"/>
            <a:ext cx="2400926" cy="4572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48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3657600"/>
            <a:ext cx="3814729" cy="1371600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8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02748257"/>
      </p:ext>
    </p:extLst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анорамная фотография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4800586"/>
            <a:ext cx="6620968" cy="566739"/>
          </a:xfrm>
          <a:prstGeom prst="rect">
            <a:avLst/>
          </a:prstGeom>
        </p:spPr>
        <p:txBody>
          <a:bodyPr anchor="b"/>
          <a:lstStyle>
            <a:lvl1pPr algn="l" defTabSz="457206">
              <a:defRPr sz="24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02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866441" y="685799"/>
            <a:ext cx="6620969" cy="3640668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0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3" y="5367325"/>
            <a:ext cx="6620966" cy="493713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0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70226907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пись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2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3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4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5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6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1981200"/>
          </a:xfrm>
          <a:prstGeom prst="rect">
            <a:avLst/>
          </a:prstGeom>
        </p:spPr>
        <p:txBody>
          <a:bodyPr anchor="t"/>
          <a:lstStyle>
            <a:lvl1pPr algn="l" defTabSz="457206">
              <a:defRPr sz="48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1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66441" y="3657600"/>
            <a:ext cx="6620969" cy="2362200"/>
          </a:xfrm>
          <a:prstGeom prst="rect">
            <a:avLst/>
          </a:prstGeom>
        </p:spPr>
        <p:txBody>
          <a:bodyPr anchor="ctr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1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49418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7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8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9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0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1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181408" y="1447800"/>
            <a:ext cx="6001050" cy="2323375"/>
          </a:xfrm>
          <a:prstGeom prst="rect">
            <a:avLst/>
          </a:prstGeom>
        </p:spPr>
        <p:txBody>
          <a:bodyPr anchor="t"/>
          <a:lstStyle>
            <a:lvl1pPr algn="l" defTabSz="457206">
              <a:defRPr sz="48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3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448177" y="3771174"/>
            <a:ext cx="5461159" cy="342175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3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1" y="4350656"/>
            <a:ext cx="6620969" cy="1676401"/>
          </a:xfrm>
          <a:prstGeom prst="rect">
            <a:avLst/>
          </a:prstGeom>
        </p:spPr>
        <p:txBody>
          <a:bodyPr anchor="ctr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35" name="TextBox 11"/>
          <p:cNvSpPr txBox="1"/>
          <p:nvPr/>
        </p:nvSpPr>
        <p:spPr>
          <a:xfrm>
            <a:off x="719616" y="971253"/>
            <a:ext cx="510152" cy="1818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rgbClr val="8AD0D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hangingPunct="0"/>
            <a:r>
              <a:rPr kern="0"/>
              <a:t>“</a:t>
            </a:r>
          </a:p>
        </p:txBody>
      </p:sp>
      <p:sp>
        <p:nvSpPr>
          <p:cNvPr id="536" name="TextBox 14"/>
          <p:cNvSpPr txBox="1"/>
          <p:nvPr/>
        </p:nvSpPr>
        <p:spPr>
          <a:xfrm>
            <a:off x="7045409" y="2613786"/>
            <a:ext cx="510152" cy="1818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rgbClr val="8AD0D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hangingPunct="0"/>
            <a:r>
              <a:rPr kern="0"/>
              <a:t>”</a:t>
            </a:r>
          </a:p>
        </p:txBody>
      </p:sp>
      <p:sp>
        <p:nvSpPr>
          <p:cNvPr id="53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2600432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Карточка имен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5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6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7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8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9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5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3124200"/>
            <a:ext cx="6620969" cy="1653181"/>
          </a:xfrm>
          <a:prstGeom prst="rect">
            <a:avLst/>
          </a:prstGeom>
        </p:spPr>
        <p:txBody>
          <a:bodyPr anchor="b"/>
          <a:lstStyle>
            <a:lvl1pPr algn="l" defTabSz="457206">
              <a:defRPr sz="40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5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5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0983433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ри колонк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0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1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2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3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4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5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66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74834" y="1981200"/>
            <a:ext cx="2210725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67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89475" y="2667000"/>
            <a:ext cx="2196084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8" name="Text Placeholder 4"/>
          <p:cNvSpPr>
            <a:spLocks noGrp="1"/>
          </p:cNvSpPr>
          <p:nvPr>
            <p:ph type="body" sz="quarter" idx="22"/>
          </p:nvPr>
        </p:nvSpPr>
        <p:spPr>
          <a:xfrm>
            <a:off x="2913503" y="1981200"/>
            <a:ext cx="2202755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9" name="Text Placeholder 3"/>
          <p:cNvSpPr>
            <a:spLocks noGrp="1"/>
          </p:cNvSpPr>
          <p:nvPr>
            <p:ph type="body" sz="quarter" idx="23"/>
          </p:nvPr>
        </p:nvSpPr>
        <p:spPr>
          <a:xfrm>
            <a:off x="2905586" y="2667000"/>
            <a:ext cx="2210672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0" name="Text Placeholder 4"/>
          <p:cNvSpPr>
            <a:spLocks noGrp="1"/>
          </p:cNvSpPr>
          <p:nvPr>
            <p:ph type="body" sz="quarter" idx="24"/>
          </p:nvPr>
        </p:nvSpPr>
        <p:spPr>
          <a:xfrm>
            <a:off x="5344917" y="1981200"/>
            <a:ext cx="2199659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1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5344917" y="2667000"/>
            <a:ext cx="2199659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2" name="Straight Connector 16"/>
          <p:cNvSpPr/>
          <p:nvPr/>
        </p:nvSpPr>
        <p:spPr>
          <a:xfrm flipH="1">
            <a:off x="2795334" y="2133600"/>
            <a:ext cx="1" cy="3962400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pPr hangingPunct="0"/>
            <a:endParaRPr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573" name="Straight Connector 17"/>
          <p:cNvSpPr/>
          <p:nvPr/>
        </p:nvSpPr>
        <p:spPr>
          <a:xfrm flipH="1">
            <a:off x="5223030" y="2133600"/>
            <a:ext cx="1" cy="3966882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pPr hangingPunct="0"/>
            <a:endParaRPr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57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89974112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толбец с тремя рисункам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2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3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4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5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6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8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89475" y="4250949"/>
            <a:ext cx="2205613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89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489474" y="2209800"/>
            <a:ext cx="2205614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0" name="Text Placeholder 3"/>
          <p:cNvSpPr>
            <a:spLocks noGrp="1"/>
          </p:cNvSpPr>
          <p:nvPr>
            <p:ph type="body" sz="quarter" idx="22"/>
          </p:nvPr>
        </p:nvSpPr>
        <p:spPr>
          <a:xfrm>
            <a:off x="489474" y="4827211"/>
            <a:ext cx="2205614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1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2917792" y="4250949"/>
            <a:ext cx="2198467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2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2917791" y="2209800"/>
            <a:ext cx="2198467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3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2916776" y="4827211"/>
            <a:ext cx="2201379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4" name="Text Placeholder 4"/>
          <p:cNvSpPr>
            <a:spLocks noGrp="1"/>
          </p:cNvSpPr>
          <p:nvPr>
            <p:ph type="body" sz="quarter" idx="26"/>
          </p:nvPr>
        </p:nvSpPr>
        <p:spPr>
          <a:xfrm>
            <a:off x="5344917" y="4250949"/>
            <a:ext cx="2199659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5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5344916" y="2209800"/>
            <a:ext cx="2199658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6" name="Text Placeholder 3"/>
          <p:cNvSpPr>
            <a:spLocks noGrp="1"/>
          </p:cNvSpPr>
          <p:nvPr>
            <p:ph type="body" sz="quarter" idx="28"/>
          </p:nvPr>
        </p:nvSpPr>
        <p:spPr>
          <a:xfrm>
            <a:off x="5344824" y="4827208"/>
            <a:ext cx="2202572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7" name="Straight Connector 18"/>
          <p:cNvSpPr/>
          <p:nvPr/>
        </p:nvSpPr>
        <p:spPr>
          <a:xfrm flipH="1">
            <a:off x="2795334" y="2133600"/>
            <a:ext cx="1" cy="3962400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pPr hangingPunct="0"/>
            <a:endParaRPr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598" name="Straight Connector 19"/>
          <p:cNvSpPr/>
          <p:nvPr/>
        </p:nvSpPr>
        <p:spPr>
          <a:xfrm flipH="1">
            <a:off x="5223030" y="2133600"/>
            <a:ext cx="1" cy="3966882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pPr hangingPunct="0"/>
            <a:endParaRPr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59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673839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1462672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1393045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3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32097481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0605872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19492849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37086643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19611253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7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Текст 3"/>
          <p:cNvSpPr>
            <a:spLocks noGrp="1"/>
          </p:cNvSpPr>
          <p:nvPr>
            <p:ph type="body" sz="half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02951380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83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32766454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75575406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в две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Заголовок в две строки.Вторая строка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13147" y="404814"/>
            <a:ext cx="6207942" cy="1354217"/>
          </a:xfrm>
          <a:prstGeom prst="rect">
            <a:avLst/>
          </a:prstGeom>
        </p:spPr>
        <p:txBody>
          <a:bodyPr lIns="0" tIns="0" rIns="0" bIns="0" anchor="t"/>
          <a:lstStyle>
            <a:lvl1pPr>
              <a:defRPr>
                <a:solidFill>
                  <a:srgbClr val="1F497D"/>
                </a:solidFill>
              </a:defRPr>
            </a:lvl1pPr>
          </a:lstStyle>
          <a:p>
            <a:r>
              <a:t>Заголовок в две строки.Вторая строка заголовка</a:t>
            </a:r>
          </a:p>
        </p:txBody>
      </p:sp>
      <p:sp>
        <p:nvSpPr>
          <p:cNvPr id="100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13149" y="1494065"/>
            <a:ext cx="8155782" cy="4527323"/>
          </a:xfrm>
          <a:prstGeom prst="rect">
            <a:avLst/>
          </a:prstGeom>
        </p:spPr>
        <p:txBody>
          <a:bodyPr lIns="0" tIns="0" rIns="0" bIns="0"/>
          <a:lstStyle>
            <a:lvl1pPr>
              <a:spcBef>
                <a:spcPts val="300"/>
              </a:spcBef>
              <a:defRPr sz="1600"/>
            </a:lvl1pPr>
            <a:lvl2pPr marL="620485" indent="-163285">
              <a:spcBef>
                <a:spcPts val="300"/>
              </a:spcBef>
              <a:defRPr sz="1600"/>
            </a:lvl2pPr>
            <a:lvl3pPr marL="1066800" indent="-152400">
              <a:spcBef>
                <a:spcPts val="300"/>
              </a:spcBef>
              <a:defRPr sz="1600"/>
            </a:lvl3pPr>
            <a:lvl4pPr marL="1554480" indent="-182880">
              <a:spcBef>
                <a:spcPts val="300"/>
              </a:spcBef>
              <a:defRPr sz="1600"/>
            </a:lvl4pPr>
            <a:lvl5pPr marL="2011679" indent="-182879">
              <a:spcBef>
                <a:spcPts val="300"/>
              </a:spcBef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802640" y="6307422"/>
            <a:ext cx="358414" cy="370841"/>
          </a:xfrm>
          <a:prstGeom prst="rect">
            <a:avLst/>
          </a:prstGeom>
        </p:spPr>
        <p:txBody>
          <a:bodyPr/>
          <a:lstStyle>
            <a:lvl1pPr algn="ctr">
              <a:defRPr sz="1800">
                <a:solidFill>
                  <a:srgbClr val="FFFFFF"/>
                </a:solidFill>
                <a:latin typeface="DIN Pro Bold"/>
                <a:ea typeface="DIN Pro Bold"/>
                <a:cs typeface="DIN Pro Bold"/>
                <a:sym typeface="DIN Pro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4649461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09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60949889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18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68861277"/>
      </p:ext>
    </p:extLst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127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3776884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36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9771057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45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6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14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38984382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55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4583976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9278549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170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71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83673394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180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81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8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6281237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90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9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8613489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99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0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22549262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208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22312" y="2906713"/>
            <a:ext cx="7772401" cy="1500190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0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6450664"/>
      </p:ext>
    </p:extLst>
  </p:cSld>
  <p:clrMapOvr>
    <a:masterClrMapping/>
  </p:clrMapOvr>
  <p:transition spd="med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17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1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97591675"/>
      </p:ext>
    </p:extLst>
  </p:cSld>
  <p:clrMapOvr>
    <a:masterClrMapping/>
  </p:clrMapOvr>
  <p:transition spd="med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26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27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1"/>
            <a:ext cx="4041775" cy="639766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22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94052850"/>
      </p:ext>
    </p:extLst>
  </p:cSld>
  <p:clrMapOvr>
    <a:masterClrMapping/>
  </p:clrMapOvr>
  <p:transition spd="med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3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47853201"/>
      </p:ext>
    </p:extLst>
  </p:cSld>
  <p:clrMapOvr>
    <a:masterClrMapping/>
  </p:clrMapOvr>
  <p:transition spd="med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32762269"/>
      </p:ext>
    </p:extLst>
  </p:cSld>
  <p:clrMapOvr>
    <a:masterClrMapping/>
  </p:clrMapOvr>
  <p:transition spd="med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6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251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2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5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11967301"/>
      </p:ext>
    </p:extLst>
  </p:cSld>
  <p:clrMapOvr>
    <a:masterClrMapping/>
  </p:clrMapOvr>
  <p:transition spd="med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3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261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3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262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92288" y="5367337"/>
            <a:ext cx="5486403" cy="804865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6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47596337"/>
      </p:ext>
    </p:extLst>
  </p:cSld>
  <p:clrMapOvr>
    <a:masterClrMapping/>
  </p:clrMapOvr>
  <p:transition spd="med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7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302488"/>
      </p:ext>
    </p:extLst>
  </p:cSld>
  <p:clrMapOvr>
    <a:masterClrMapping/>
  </p:clrMapOvr>
  <p:transition spd="med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80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8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7822619"/>
      </p:ext>
    </p:extLst>
  </p:cSld>
  <p:clrMapOvr>
    <a:masterClrMapping/>
  </p:clrMapOvr>
  <p:transition spd="med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289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9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42340264"/>
      </p:ext>
    </p:extLst>
  </p:cSld>
  <p:clrMapOvr>
    <a:masterClrMapping/>
  </p:clrMapOvr>
  <p:transition spd="med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9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9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21486054"/>
      </p:ext>
    </p:extLst>
  </p:cSld>
  <p:clrMapOvr>
    <a:masterClrMapping/>
  </p:clrMapOvr>
  <p:transition spd="med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0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08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30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2063870"/>
      </p:ext>
    </p:extLst>
  </p:cSld>
  <p:clrMapOvr>
    <a:masterClrMapping/>
  </p:clrMapOvr>
  <p:transition spd="med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1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1716536"/>
      </p:ext>
    </p:extLst>
  </p:cSld>
  <p:clrMapOvr>
    <a:masterClrMapping/>
  </p:clrMapOvr>
  <p:transition spd="med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93150363"/>
      </p:ext>
    </p:extLst>
  </p:cSld>
  <p:clrMapOvr>
    <a:masterClrMapping/>
  </p:clrMapOvr>
  <p:transition spd="med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332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33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06345907"/>
      </p:ext>
    </p:extLst>
  </p:cSld>
  <p:clrMapOvr>
    <a:masterClrMapping/>
  </p:clrMapOvr>
  <p:transition spd="med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342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34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4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73381499"/>
      </p:ext>
    </p:extLst>
  </p:cSld>
  <p:clrMapOvr>
    <a:masterClrMapping/>
  </p:clrMapOvr>
  <p:transition spd="med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52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5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1440862"/>
      </p:ext>
    </p:extLst>
  </p:cSld>
  <p:clrMapOvr>
    <a:masterClrMapping/>
  </p:clrMapOvr>
  <p:transition spd="med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Титульный слайд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3329582"/>
          </a:xfrm>
          <a:prstGeom prst="rect">
            <a:avLst/>
          </a:prstGeom>
        </p:spPr>
        <p:txBody>
          <a:bodyPr anchor="b"/>
          <a:lstStyle>
            <a:lvl1pPr algn="l" defTabSz="457206">
              <a:defRPr sz="7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6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142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6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289286"/>
      </p:ext>
    </p:extLst>
  </p:cSld>
  <p:clrMapOvr>
    <a:masterClrMapping/>
  </p:clrMapOvr>
  <p:transition spd="med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Заголовок и объект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82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827699" y="2052925"/>
            <a:ext cx="6711655" cy="4195482"/>
          </a:xfrm>
          <a:prstGeom prst="rect">
            <a:avLst/>
          </a:prstGeom>
        </p:spPr>
        <p:txBody>
          <a:bodyPr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4712" indent="-317505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0170" indent="-28575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698200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55407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8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42402739"/>
      </p:ext>
    </p:extLst>
  </p:cSld>
  <p:clrMapOvr>
    <a:masterClrMapping/>
  </p:clrMapOvr>
  <p:transition spd="med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Заголовок раздела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2861734"/>
            <a:ext cx="6620968" cy="1915648"/>
          </a:xfrm>
          <a:prstGeom prst="rect">
            <a:avLst/>
          </a:prstGeom>
        </p:spPr>
        <p:txBody>
          <a:bodyPr anchor="b"/>
          <a:lstStyle>
            <a:lvl1pPr algn="l" defTabSz="457206">
              <a:defRPr sz="40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9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9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8803420"/>
      </p:ext>
    </p:extLst>
  </p:cSld>
  <p:clrMapOvr>
    <a:masterClrMapping/>
  </p:clrMapOvr>
  <p:transition spd="med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Два объекта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12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27699" y="2060575"/>
            <a:ext cx="3298114" cy="4195764"/>
          </a:xfrm>
          <a:prstGeom prst="rect">
            <a:avLst/>
          </a:prstGeom>
        </p:spPr>
        <p:txBody>
          <a:bodyPr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8681" indent="-32147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8335" indent="-293919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714529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7173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1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90847949"/>
      </p:ext>
    </p:extLst>
  </p:cSld>
  <p:clrMapOvr>
    <a:masterClrMapping/>
  </p:clrMapOvr>
  <p:transition spd="med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Сравнение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2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27699" y="1905000"/>
            <a:ext cx="3298113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28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241975" y="1905000"/>
            <a:ext cx="3298114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4753825"/>
      </p:ext>
    </p:extLst>
  </p:cSld>
  <p:clrMapOvr>
    <a:masterClrMapping/>
  </p:clrMapOvr>
  <p:transition spd="med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Только заголовок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7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8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9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0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1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4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8529490"/>
      </p:ext>
    </p:extLst>
  </p:cSld>
  <p:clrMapOvr>
    <a:masterClrMapping/>
  </p:clrMapOvr>
  <p:transition spd="med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Пустой слайд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9660225"/>
      </p:ext>
    </p:extLst>
  </p:cSld>
  <p:clrMapOvr>
    <a:masterClrMapping/>
  </p:clrMapOvr>
  <p:transition spd="med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Объект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4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5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6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7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8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2551463" cy="1447800"/>
          </a:xfrm>
          <a:prstGeom prst="rect">
            <a:avLst/>
          </a:prstGeom>
        </p:spPr>
        <p:txBody>
          <a:bodyPr anchor="b"/>
          <a:lstStyle>
            <a:lvl1pPr algn="l" defTabSz="457206">
              <a:defRPr sz="24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70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3589397" y="1447800"/>
            <a:ext cx="3898014" cy="4572000"/>
          </a:xfrm>
          <a:prstGeom prst="rect">
            <a:avLst/>
          </a:prstGeom>
        </p:spPr>
        <p:txBody>
          <a:bodyPr anchor="ctr"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4712" indent="-317505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0170" indent="-28575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698200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55407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71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1" y="3129281"/>
            <a:ext cx="2551463" cy="289560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70632382"/>
      </p:ext>
    </p:extLst>
  </p:cSld>
  <p:clrMapOvr>
    <a:masterClrMapping/>
  </p:clrMapOvr>
  <p:transition spd="med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Рисунок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0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1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2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3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4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5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5655" y="1854192"/>
            <a:ext cx="3820676" cy="1574809"/>
          </a:xfrm>
          <a:prstGeom prst="rect">
            <a:avLst/>
          </a:prstGeom>
        </p:spPr>
        <p:txBody>
          <a:bodyPr anchor="b"/>
          <a:lstStyle>
            <a:lvl1pPr algn="l" defTabSz="457206">
              <a:defRPr sz="36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8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5213517" y="1143000"/>
            <a:ext cx="2400926" cy="4572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48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3657600"/>
            <a:ext cx="3814729" cy="1371600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8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9064196"/>
      </p:ext>
    </p:extLst>
  </p:cSld>
  <p:clrMapOvr>
    <a:masterClrMapping/>
  </p:clrMapOvr>
  <p:transition spd="med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анорамная фотография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4800586"/>
            <a:ext cx="6620968" cy="566739"/>
          </a:xfrm>
          <a:prstGeom prst="rect">
            <a:avLst/>
          </a:prstGeom>
        </p:spPr>
        <p:txBody>
          <a:bodyPr anchor="b"/>
          <a:lstStyle>
            <a:lvl1pPr algn="l" defTabSz="457206">
              <a:defRPr sz="24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02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866441" y="685799"/>
            <a:ext cx="6620969" cy="3640668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0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3" y="5367325"/>
            <a:ext cx="6620966" cy="493713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0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35750784"/>
      </p:ext>
    </p:extLst>
  </p:cSld>
  <p:clrMapOvr>
    <a:masterClrMapping/>
  </p:clrMapOvr>
  <p:transition spd="med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пись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2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3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4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5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6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1981200"/>
          </a:xfrm>
          <a:prstGeom prst="rect">
            <a:avLst/>
          </a:prstGeom>
        </p:spPr>
        <p:txBody>
          <a:bodyPr anchor="t"/>
          <a:lstStyle>
            <a:lvl1pPr algn="l" defTabSz="457206">
              <a:defRPr sz="48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1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66441" y="3657600"/>
            <a:ext cx="6620969" cy="2362200"/>
          </a:xfrm>
          <a:prstGeom prst="rect">
            <a:avLst/>
          </a:prstGeom>
        </p:spPr>
        <p:txBody>
          <a:bodyPr anchor="ctr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1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92056591"/>
      </p:ext>
    </p:extLst>
  </p:cSld>
  <p:clrMapOvr>
    <a:masterClrMapping/>
  </p:clrMapOvr>
  <p:transition spd="med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7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8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9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0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1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181408" y="1447800"/>
            <a:ext cx="6001050" cy="2323375"/>
          </a:xfrm>
          <a:prstGeom prst="rect">
            <a:avLst/>
          </a:prstGeom>
        </p:spPr>
        <p:txBody>
          <a:bodyPr anchor="t"/>
          <a:lstStyle>
            <a:lvl1pPr algn="l" defTabSz="457206">
              <a:defRPr sz="48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3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448177" y="3771174"/>
            <a:ext cx="5461159" cy="342175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3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1" y="4350656"/>
            <a:ext cx="6620969" cy="1676401"/>
          </a:xfrm>
          <a:prstGeom prst="rect">
            <a:avLst/>
          </a:prstGeom>
        </p:spPr>
        <p:txBody>
          <a:bodyPr anchor="ctr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35" name="TextBox 11"/>
          <p:cNvSpPr txBox="1"/>
          <p:nvPr/>
        </p:nvSpPr>
        <p:spPr>
          <a:xfrm>
            <a:off x="719616" y="971253"/>
            <a:ext cx="510152" cy="1818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rgbClr val="8AD0D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hangingPunct="0"/>
            <a:r>
              <a:rPr kern="0"/>
              <a:t>“</a:t>
            </a:r>
          </a:p>
        </p:txBody>
      </p:sp>
      <p:sp>
        <p:nvSpPr>
          <p:cNvPr id="536" name="TextBox 14"/>
          <p:cNvSpPr txBox="1"/>
          <p:nvPr/>
        </p:nvSpPr>
        <p:spPr>
          <a:xfrm>
            <a:off x="7045409" y="2613786"/>
            <a:ext cx="510152" cy="1818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rgbClr val="8AD0D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hangingPunct="0"/>
            <a:r>
              <a:rPr kern="0"/>
              <a:t>”</a:t>
            </a:r>
          </a:p>
        </p:txBody>
      </p:sp>
      <p:sp>
        <p:nvSpPr>
          <p:cNvPr id="53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78952089"/>
      </p:ext>
    </p:extLst>
  </p:cSld>
  <p:clrMapOvr>
    <a:masterClrMapping/>
  </p:clrMapOvr>
  <p:transition spd="med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Карточка имен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5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6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7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8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9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5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3124200"/>
            <a:ext cx="6620969" cy="1653181"/>
          </a:xfrm>
          <a:prstGeom prst="rect">
            <a:avLst/>
          </a:prstGeom>
        </p:spPr>
        <p:txBody>
          <a:bodyPr anchor="b"/>
          <a:lstStyle>
            <a:lvl1pPr algn="l" defTabSz="457206">
              <a:defRPr sz="40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5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5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4690826"/>
      </p:ext>
    </p:extLst>
  </p:cSld>
  <p:clrMapOvr>
    <a:masterClrMapping/>
  </p:clrMapOvr>
  <p:transition spd="med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ри колонк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0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1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2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3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4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5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66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74834" y="1981200"/>
            <a:ext cx="2210725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67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89475" y="2667000"/>
            <a:ext cx="2196084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8" name="Text Placeholder 4"/>
          <p:cNvSpPr>
            <a:spLocks noGrp="1"/>
          </p:cNvSpPr>
          <p:nvPr>
            <p:ph type="body" sz="quarter" idx="22"/>
          </p:nvPr>
        </p:nvSpPr>
        <p:spPr>
          <a:xfrm>
            <a:off x="2913503" y="1981200"/>
            <a:ext cx="2202755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9" name="Text Placeholder 3"/>
          <p:cNvSpPr>
            <a:spLocks noGrp="1"/>
          </p:cNvSpPr>
          <p:nvPr>
            <p:ph type="body" sz="quarter" idx="23"/>
          </p:nvPr>
        </p:nvSpPr>
        <p:spPr>
          <a:xfrm>
            <a:off x="2905586" y="2667000"/>
            <a:ext cx="2210672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0" name="Text Placeholder 4"/>
          <p:cNvSpPr>
            <a:spLocks noGrp="1"/>
          </p:cNvSpPr>
          <p:nvPr>
            <p:ph type="body" sz="quarter" idx="24"/>
          </p:nvPr>
        </p:nvSpPr>
        <p:spPr>
          <a:xfrm>
            <a:off x="5344917" y="1981200"/>
            <a:ext cx="2199659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1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5344917" y="2667000"/>
            <a:ext cx="2199659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2" name="Straight Connector 16"/>
          <p:cNvSpPr/>
          <p:nvPr/>
        </p:nvSpPr>
        <p:spPr>
          <a:xfrm flipH="1">
            <a:off x="2795334" y="2133600"/>
            <a:ext cx="1" cy="3962400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pPr hangingPunct="0"/>
            <a:endParaRPr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573" name="Straight Connector 17"/>
          <p:cNvSpPr/>
          <p:nvPr/>
        </p:nvSpPr>
        <p:spPr>
          <a:xfrm flipH="1">
            <a:off x="5223030" y="2133600"/>
            <a:ext cx="1" cy="3966882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pPr hangingPunct="0"/>
            <a:endParaRPr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57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1109731"/>
      </p:ext>
    </p:extLst>
  </p:cSld>
  <p:clrMapOvr>
    <a:masterClrMapping/>
  </p:clrMapOvr>
  <p:transition spd="med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толбец с тремя рисункам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2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3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4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5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6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8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89475" y="4250949"/>
            <a:ext cx="2205613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89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489474" y="2209800"/>
            <a:ext cx="2205614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0" name="Text Placeholder 3"/>
          <p:cNvSpPr>
            <a:spLocks noGrp="1"/>
          </p:cNvSpPr>
          <p:nvPr>
            <p:ph type="body" sz="quarter" idx="22"/>
          </p:nvPr>
        </p:nvSpPr>
        <p:spPr>
          <a:xfrm>
            <a:off x="489474" y="4827211"/>
            <a:ext cx="2205614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1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2917792" y="4250949"/>
            <a:ext cx="2198467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2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2917791" y="2209800"/>
            <a:ext cx="2198467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3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2916776" y="4827211"/>
            <a:ext cx="2201379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4" name="Text Placeholder 4"/>
          <p:cNvSpPr>
            <a:spLocks noGrp="1"/>
          </p:cNvSpPr>
          <p:nvPr>
            <p:ph type="body" sz="quarter" idx="26"/>
          </p:nvPr>
        </p:nvSpPr>
        <p:spPr>
          <a:xfrm>
            <a:off x="5344917" y="4250949"/>
            <a:ext cx="2199659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5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5344916" y="2209800"/>
            <a:ext cx="2199658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6" name="Text Placeholder 3"/>
          <p:cNvSpPr>
            <a:spLocks noGrp="1"/>
          </p:cNvSpPr>
          <p:nvPr>
            <p:ph type="body" sz="quarter" idx="28"/>
          </p:nvPr>
        </p:nvSpPr>
        <p:spPr>
          <a:xfrm>
            <a:off x="5344824" y="4827208"/>
            <a:ext cx="2202572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7" name="Straight Connector 18"/>
          <p:cNvSpPr/>
          <p:nvPr/>
        </p:nvSpPr>
        <p:spPr>
          <a:xfrm flipH="1">
            <a:off x="2795334" y="2133600"/>
            <a:ext cx="1" cy="3962400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pPr hangingPunct="0"/>
            <a:endParaRPr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598" name="Straight Connector 19"/>
          <p:cNvSpPr/>
          <p:nvPr/>
        </p:nvSpPr>
        <p:spPr>
          <a:xfrm flipH="1">
            <a:off x="5223030" y="2133600"/>
            <a:ext cx="1" cy="3966882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pPr hangingPunct="0"/>
            <a:endParaRPr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59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456852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9" Type="http://schemas.openxmlformats.org/officeDocument/2006/relationships/slideLayout" Target="../slideLayouts/slideLayout50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45.xml"/><Relationship Id="rId42" Type="http://schemas.openxmlformats.org/officeDocument/2006/relationships/slideLayout" Target="../slideLayouts/slideLayout53.xml"/><Relationship Id="rId47" Type="http://schemas.openxmlformats.org/officeDocument/2006/relationships/slideLayout" Target="../slideLayouts/slideLayout58.xml"/><Relationship Id="rId50" Type="http://schemas.openxmlformats.org/officeDocument/2006/relationships/slideLayout" Target="../slideLayouts/slideLayout61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38" Type="http://schemas.openxmlformats.org/officeDocument/2006/relationships/slideLayout" Target="../slideLayouts/slideLayout49.xml"/><Relationship Id="rId46" Type="http://schemas.openxmlformats.org/officeDocument/2006/relationships/slideLayout" Target="../slideLayouts/slideLayout57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29" Type="http://schemas.openxmlformats.org/officeDocument/2006/relationships/slideLayout" Target="../slideLayouts/slideLayout40.xml"/><Relationship Id="rId41" Type="http://schemas.openxmlformats.org/officeDocument/2006/relationships/slideLayout" Target="../slideLayouts/slideLayout52.xml"/><Relationship Id="rId54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slideLayout" Target="../slideLayouts/slideLayout43.xml"/><Relationship Id="rId37" Type="http://schemas.openxmlformats.org/officeDocument/2006/relationships/slideLayout" Target="../slideLayouts/slideLayout48.xml"/><Relationship Id="rId40" Type="http://schemas.openxmlformats.org/officeDocument/2006/relationships/slideLayout" Target="../slideLayouts/slideLayout51.xml"/><Relationship Id="rId45" Type="http://schemas.openxmlformats.org/officeDocument/2006/relationships/slideLayout" Target="../slideLayouts/slideLayout56.xml"/><Relationship Id="rId53" Type="http://schemas.openxmlformats.org/officeDocument/2006/relationships/slideLayout" Target="../slideLayouts/slideLayout64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42.xml"/><Relationship Id="rId44" Type="http://schemas.openxmlformats.org/officeDocument/2006/relationships/slideLayout" Target="../slideLayouts/slideLayout55.xml"/><Relationship Id="rId52" Type="http://schemas.openxmlformats.org/officeDocument/2006/relationships/slideLayout" Target="../slideLayouts/slideLayout63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43" Type="http://schemas.openxmlformats.org/officeDocument/2006/relationships/slideLayout" Target="../slideLayouts/slideLayout54.xml"/><Relationship Id="rId48" Type="http://schemas.openxmlformats.org/officeDocument/2006/relationships/slideLayout" Target="../slideLayouts/slideLayout59.xml"/><Relationship Id="rId8" Type="http://schemas.openxmlformats.org/officeDocument/2006/relationships/slideLayout" Target="../slideLayouts/slideLayout19.xml"/><Relationship Id="rId51" Type="http://schemas.openxmlformats.org/officeDocument/2006/relationships/slideLayout" Target="../slideLayouts/slideLayout6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77.xml"/><Relationship Id="rId18" Type="http://schemas.openxmlformats.org/officeDocument/2006/relationships/slideLayout" Target="../slideLayouts/slideLayout82.xml"/><Relationship Id="rId26" Type="http://schemas.openxmlformats.org/officeDocument/2006/relationships/slideLayout" Target="../slideLayouts/slideLayout90.xml"/><Relationship Id="rId39" Type="http://schemas.openxmlformats.org/officeDocument/2006/relationships/slideLayout" Target="../slideLayouts/slideLayout103.xml"/><Relationship Id="rId21" Type="http://schemas.openxmlformats.org/officeDocument/2006/relationships/slideLayout" Target="../slideLayouts/slideLayout85.xml"/><Relationship Id="rId34" Type="http://schemas.openxmlformats.org/officeDocument/2006/relationships/slideLayout" Target="../slideLayouts/slideLayout98.xml"/><Relationship Id="rId42" Type="http://schemas.openxmlformats.org/officeDocument/2006/relationships/slideLayout" Target="../slideLayouts/slideLayout106.xml"/><Relationship Id="rId47" Type="http://schemas.openxmlformats.org/officeDocument/2006/relationships/slideLayout" Target="../slideLayouts/slideLayout111.xml"/><Relationship Id="rId50" Type="http://schemas.openxmlformats.org/officeDocument/2006/relationships/slideLayout" Target="../slideLayouts/slideLayout114.xml"/><Relationship Id="rId55" Type="http://schemas.openxmlformats.org/officeDocument/2006/relationships/theme" Target="../theme/theme3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17" Type="http://schemas.openxmlformats.org/officeDocument/2006/relationships/slideLayout" Target="../slideLayouts/slideLayout81.xml"/><Relationship Id="rId25" Type="http://schemas.openxmlformats.org/officeDocument/2006/relationships/slideLayout" Target="../slideLayouts/slideLayout89.xml"/><Relationship Id="rId33" Type="http://schemas.openxmlformats.org/officeDocument/2006/relationships/slideLayout" Target="../slideLayouts/slideLayout97.xml"/><Relationship Id="rId38" Type="http://schemas.openxmlformats.org/officeDocument/2006/relationships/slideLayout" Target="../slideLayouts/slideLayout102.xml"/><Relationship Id="rId46" Type="http://schemas.openxmlformats.org/officeDocument/2006/relationships/slideLayout" Target="../slideLayouts/slideLayout110.xml"/><Relationship Id="rId2" Type="http://schemas.openxmlformats.org/officeDocument/2006/relationships/slideLayout" Target="../slideLayouts/slideLayout66.xml"/><Relationship Id="rId16" Type="http://schemas.openxmlformats.org/officeDocument/2006/relationships/slideLayout" Target="../slideLayouts/slideLayout80.xml"/><Relationship Id="rId20" Type="http://schemas.openxmlformats.org/officeDocument/2006/relationships/slideLayout" Target="../slideLayouts/slideLayout84.xml"/><Relationship Id="rId29" Type="http://schemas.openxmlformats.org/officeDocument/2006/relationships/slideLayout" Target="../slideLayouts/slideLayout93.xml"/><Relationship Id="rId41" Type="http://schemas.openxmlformats.org/officeDocument/2006/relationships/slideLayout" Target="../slideLayouts/slideLayout105.xml"/><Relationship Id="rId54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24" Type="http://schemas.openxmlformats.org/officeDocument/2006/relationships/slideLayout" Target="../slideLayouts/slideLayout88.xml"/><Relationship Id="rId32" Type="http://schemas.openxmlformats.org/officeDocument/2006/relationships/slideLayout" Target="../slideLayouts/slideLayout96.xml"/><Relationship Id="rId37" Type="http://schemas.openxmlformats.org/officeDocument/2006/relationships/slideLayout" Target="../slideLayouts/slideLayout101.xml"/><Relationship Id="rId40" Type="http://schemas.openxmlformats.org/officeDocument/2006/relationships/slideLayout" Target="../slideLayouts/slideLayout104.xml"/><Relationship Id="rId45" Type="http://schemas.openxmlformats.org/officeDocument/2006/relationships/slideLayout" Target="../slideLayouts/slideLayout109.xml"/><Relationship Id="rId53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69.xml"/><Relationship Id="rId15" Type="http://schemas.openxmlformats.org/officeDocument/2006/relationships/slideLayout" Target="../slideLayouts/slideLayout79.xml"/><Relationship Id="rId23" Type="http://schemas.openxmlformats.org/officeDocument/2006/relationships/slideLayout" Target="../slideLayouts/slideLayout87.xml"/><Relationship Id="rId28" Type="http://schemas.openxmlformats.org/officeDocument/2006/relationships/slideLayout" Target="../slideLayouts/slideLayout92.xml"/><Relationship Id="rId36" Type="http://schemas.openxmlformats.org/officeDocument/2006/relationships/slideLayout" Target="../slideLayouts/slideLayout100.xml"/><Relationship Id="rId49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74.xml"/><Relationship Id="rId19" Type="http://schemas.openxmlformats.org/officeDocument/2006/relationships/slideLayout" Target="../slideLayouts/slideLayout83.xml"/><Relationship Id="rId31" Type="http://schemas.openxmlformats.org/officeDocument/2006/relationships/slideLayout" Target="../slideLayouts/slideLayout95.xml"/><Relationship Id="rId44" Type="http://schemas.openxmlformats.org/officeDocument/2006/relationships/slideLayout" Target="../slideLayouts/slideLayout108.xml"/><Relationship Id="rId52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Relationship Id="rId14" Type="http://schemas.openxmlformats.org/officeDocument/2006/relationships/slideLayout" Target="../slideLayouts/slideLayout78.xml"/><Relationship Id="rId22" Type="http://schemas.openxmlformats.org/officeDocument/2006/relationships/slideLayout" Target="../slideLayouts/slideLayout86.xml"/><Relationship Id="rId27" Type="http://schemas.openxmlformats.org/officeDocument/2006/relationships/slideLayout" Target="../slideLayouts/slideLayout91.xml"/><Relationship Id="rId30" Type="http://schemas.openxmlformats.org/officeDocument/2006/relationships/slideLayout" Target="../slideLayouts/slideLayout94.xml"/><Relationship Id="rId35" Type="http://schemas.openxmlformats.org/officeDocument/2006/relationships/slideLayout" Target="../slideLayouts/slideLayout99.xml"/><Relationship Id="rId43" Type="http://schemas.openxmlformats.org/officeDocument/2006/relationships/slideLayout" Target="../slideLayouts/slideLayout107.xml"/><Relationship Id="rId48" Type="http://schemas.openxmlformats.org/officeDocument/2006/relationships/slideLayout" Target="../slideLayouts/slideLayout112.xml"/><Relationship Id="rId8" Type="http://schemas.openxmlformats.org/officeDocument/2006/relationships/slideLayout" Target="../slideLayouts/slideLayout72.xml"/><Relationship Id="rId51" Type="http://schemas.openxmlformats.org/officeDocument/2006/relationships/slideLayout" Target="../slideLayouts/slideLayout115.xml"/><Relationship Id="rId3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BB3EC-E09B-490F-B7D2-CC6F7BCB4E58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272D9-EA6E-4988-87C0-A45618ECF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308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hangingPunct="0"/>
            <a:fld id="{86CB4B4D-7CA3-9044-876B-883B54F8677D}" type="slidenum">
              <a:rPr kern="0">
                <a:sym typeface="Calibri"/>
              </a:rPr>
              <a:pPr hangingPunct="0"/>
              <a:t>‹#›</a:t>
            </a:fld>
            <a:endParaRPr kern="0"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70379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  <p:sldLayoutId id="2147483710" r:id="rId50"/>
    <p:sldLayoutId id="2147483711" r:id="rId51"/>
    <p:sldLayoutId id="2147483712" r:id="rId52"/>
    <p:sldLayoutId id="2147483713" r:id="rId53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hangingPunct="0"/>
            <a:fld id="{86CB4B4D-7CA3-9044-876B-883B54F8677D}" type="slidenum">
              <a:rPr kern="0">
                <a:sym typeface="Calibri"/>
              </a:rPr>
              <a:pPr hangingPunct="0"/>
              <a:t>‹#›</a:t>
            </a:fld>
            <a:endParaRPr kern="0"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8246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  <p:sldLayoutId id="2147483732" r:id="rId18"/>
    <p:sldLayoutId id="2147483733" r:id="rId19"/>
    <p:sldLayoutId id="2147483734" r:id="rId20"/>
    <p:sldLayoutId id="2147483735" r:id="rId21"/>
    <p:sldLayoutId id="2147483736" r:id="rId22"/>
    <p:sldLayoutId id="2147483737" r:id="rId23"/>
    <p:sldLayoutId id="2147483738" r:id="rId24"/>
    <p:sldLayoutId id="2147483739" r:id="rId25"/>
    <p:sldLayoutId id="2147483740" r:id="rId26"/>
    <p:sldLayoutId id="2147483741" r:id="rId27"/>
    <p:sldLayoutId id="2147483742" r:id="rId28"/>
    <p:sldLayoutId id="2147483743" r:id="rId29"/>
    <p:sldLayoutId id="2147483744" r:id="rId30"/>
    <p:sldLayoutId id="2147483745" r:id="rId31"/>
    <p:sldLayoutId id="2147483746" r:id="rId32"/>
    <p:sldLayoutId id="2147483747" r:id="rId33"/>
    <p:sldLayoutId id="2147483748" r:id="rId34"/>
    <p:sldLayoutId id="2147483749" r:id="rId35"/>
    <p:sldLayoutId id="2147483750" r:id="rId36"/>
    <p:sldLayoutId id="2147483751" r:id="rId37"/>
    <p:sldLayoutId id="2147483752" r:id="rId38"/>
    <p:sldLayoutId id="2147483753" r:id="rId39"/>
    <p:sldLayoutId id="2147483754" r:id="rId40"/>
    <p:sldLayoutId id="2147483755" r:id="rId41"/>
    <p:sldLayoutId id="2147483756" r:id="rId42"/>
    <p:sldLayoutId id="2147483757" r:id="rId43"/>
    <p:sldLayoutId id="2147483758" r:id="rId44"/>
    <p:sldLayoutId id="2147483759" r:id="rId45"/>
    <p:sldLayoutId id="2147483760" r:id="rId46"/>
    <p:sldLayoutId id="2147483761" r:id="rId47"/>
    <p:sldLayoutId id="2147483762" r:id="rId48"/>
    <p:sldLayoutId id="2147483763" r:id="rId49"/>
    <p:sldLayoutId id="2147483764" r:id="rId50"/>
    <p:sldLayoutId id="2147483765" r:id="rId51"/>
    <p:sldLayoutId id="2147483766" r:id="rId52"/>
    <p:sldLayoutId id="2147483767" r:id="rId53"/>
    <p:sldLayoutId id="2147483768" r:id="rId54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6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epilepsia_56" TargetMode="External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8" name="logo эпилепсия56.png" descr="logo эпилепсия5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123" y="420305"/>
            <a:ext cx="2330726" cy="604526"/>
          </a:xfrm>
          <a:prstGeom prst="rect">
            <a:avLst/>
          </a:prstGeom>
          <a:ln w="12700">
            <a:miter lim="400000"/>
          </a:ln>
        </p:spPr>
      </p:pic>
      <p:sp>
        <p:nvSpPr>
          <p:cNvPr id="609" name="Прямоугольник"/>
          <p:cNvSpPr/>
          <p:nvPr/>
        </p:nvSpPr>
        <p:spPr>
          <a:xfrm>
            <a:off x="-6028" y="1512129"/>
            <a:ext cx="9156056" cy="1270004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endParaRPr dirty="0"/>
          </a:p>
        </p:txBody>
      </p:sp>
      <p:sp>
        <p:nvSpPr>
          <p:cNvPr id="610" name="Заголовок 1"/>
          <p:cNvSpPr txBox="1"/>
          <p:nvPr/>
        </p:nvSpPr>
        <p:spPr>
          <a:xfrm>
            <a:off x="325870" y="1715101"/>
            <a:ext cx="8492260" cy="7963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algn="ctr">
              <a:lnSpc>
                <a:spcPct val="135000"/>
              </a:lnSpc>
              <a:defRPr sz="15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/>
              <a:t>Первый пароксизм расстроенного сознания. </a:t>
            </a:r>
          </a:p>
          <a:p>
            <a:r>
              <a:rPr lang="ru-RU" dirty="0"/>
              <a:t>Как не пропустить эпилепсию?</a:t>
            </a:r>
            <a:endParaRPr dirty="0"/>
          </a:p>
        </p:txBody>
      </p:sp>
      <p:pic>
        <p:nvPicPr>
          <p:cNvPr id="611" name="Антон.png" descr="Антон.png"/>
          <p:cNvPicPr>
            <a:picLocks noChangeAspect="1"/>
          </p:cNvPicPr>
          <p:nvPr/>
        </p:nvPicPr>
        <p:blipFill rotWithShape="1">
          <a:blip r:embed="rId4"/>
          <a:srcRect l="24619" t="12160" r="29367" b="4746"/>
          <a:stretch/>
        </p:blipFill>
        <p:spPr>
          <a:xfrm>
            <a:off x="0" y="2118050"/>
            <a:ext cx="3937300" cy="4739950"/>
          </a:xfrm>
          <a:prstGeom prst="rect">
            <a:avLst/>
          </a:prstGeom>
          <a:ln w="12700">
            <a:miter lim="400000"/>
          </a:ln>
        </p:spPr>
      </p:pic>
      <p:sp>
        <p:nvSpPr>
          <p:cNvPr id="612" name="ДОКЛАДЧИК:…"/>
          <p:cNvSpPr txBox="1"/>
          <p:nvPr/>
        </p:nvSpPr>
        <p:spPr>
          <a:xfrm>
            <a:off x="3937300" y="3187537"/>
            <a:ext cx="4576163" cy="25042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lnSpc>
                <a:spcPct val="150000"/>
              </a:lnSpc>
              <a:defRPr sz="1000" b="1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ДОКЛАДЧИК:</a:t>
            </a:r>
          </a:p>
          <a:p>
            <a:pPr>
              <a:lnSpc>
                <a:spcPct val="150000"/>
              </a:lnSpc>
              <a:defRPr sz="1500" b="1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Антон</a:t>
            </a:r>
            <a:r>
              <a:rPr dirty="0"/>
              <a:t> </a:t>
            </a:r>
            <a:r>
              <a:rPr dirty="0" err="1"/>
              <a:t>Петрович</a:t>
            </a:r>
            <a:r>
              <a:rPr dirty="0"/>
              <a:t> </a:t>
            </a:r>
            <a:r>
              <a:rPr dirty="0" err="1"/>
              <a:t>Герцен</a:t>
            </a:r>
            <a:endParaRPr dirty="0"/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Заведующий</a:t>
            </a:r>
            <a:r>
              <a:rPr dirty="0"/>
              <a:t> </a:t>
            </a:r>
            <a:r>
              <a:rPr dirty="0" err="1"/>
              <a:t>неврологическим</a:t>
            </a:r>
            <a:r>
              <a:rPr dirty="0"/>
              <a:t> </a:t>
            </a:r>
            <a:r>
              <a:rPr dirty="0" err="1"/>
              <a:t>отделением</a:t>
            </a:r>
            <a:r>
              <a:rPr dirty="0"/>
              <a:t> </a:t>
            </a:r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медицинского</a:t>
            </a:r>
            <a:r>
              <a:rPr dirty="0"/>
              <a:t>  </a:t>
            </a:r>
            <a:r>
              <a:rPr dirty="0" err="1"/>
              <a:t>центра</a:t>
            </a:r>
            <a:r>
              <a:rPr dirty="0"/>
              <a:t> ООО «ЭПИЛЕПСИЯ56».</a:t>
            </a:r>
            <a:br>
              <a:rPr dirty="0"/>
            </a:br>
            <a:r>
              <a:rPr dirty="0" err="1"/>
              <a:t>Руководитель</a:t>
            </a:r>
            <a:r>
              <a:rPr dirty="0"/>
              <a:t> </a:t>
            </a:r>
            <a:r>
              <a:rPr dirty="0" err="1"/>
              <a:t>оренбургского</a:t>
            </a:r>
            <a:r>
              <a:rPr dirty="0"/>
              <a:t> </a:t>
            </a:r>
            <a:r>
              <a:rPr dirty="0" err="1"/>
              <a:t>представительства</a:t>
            </a:r>
            <a:endParaRPr dirty="0"/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НП “</a:t>
            </a:r>
            <a:r>
              <a:rPr dirty="0" err="1"/>
              <a:t>объединение</a:t>
            </a:r>
            <a:r>
              <a:rPr dirty="0"/>
              <a:t> </a:t>
            </a:r>
            <a:r>
              <a:rPr dirty="0" err="1"/>
              <a:t>врачей-эпилптологов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пациентов</a:t>
            </a:r>
            <a:r>
              <a:rPr dirty="0"/>
              <a:t>”.</a:t>
            </a:r>
            <a:br>
              <a:rPr dirty="0"/>
            </a:br>
            <a:r>
              <a:rPr dirty="0" err="1"/>
              <a:t>Председатель</a:t>
            </a:r>
            <a:r>
              <a:rPr dirty="0"/>
              <a:t> </a:t>
            </a:r>
            <a:r>
              <a:rPr dirty="0" err="1"/>
              <a:t>Оренбургского</a:t>
            </a:r>
            <a:r>
              <a:rPr dirty="0"/>
              <a:t> </a:t>
            </a:r>
            <a:r>
              <a:rPr dirty="0" err="1"/>
              <a:t>областного</a:t>
            </a:r>
            <a:r>
              <a:rPr dirty="0"/>
              <a:t> </a:t>
            </a:r>
            <a:r>
              <a:rPr dirty="0" err="1"/>
              <a:t>регионального</a:t>
            </a:r>
            <a:endParaRPr dirty="0"/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отделения</a:t>
            </a:r>
            <a:r>
              <a:rPr dirty="0"/>
              <a:t> </a:t>
            </a:r>
            <a:r>
              <a:rPr dirty="0" err="1"/>
              <a:t>Общероссийской</a:t>
            </a:r>
            <a:r>
              <a:rPr dirty="0"/>
              <a:t> </a:t>
            </a:r>
            <a:r>
              <a:rPr dirty="0" err="1"/>
              <a:t>общественной</a:t>
            </a:r>
            <a:r>
              <a:rPr dirty="0"/>
              <a:t> </a:t>
            </a:r>
            <a:r>
              <a:rPr dirty="0" err="1"/>
              <a:t>организации</a:t>
            </a:r>
            <a:r>
              <a:rPr dirty="0"/>
              <a:t> </a:t>
            </a:r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«</a:t>
            </a:r>
            <a:r>
              <a:rPr dirty="0" err="1"/>
              <a:t>Общество</a:t>
            </a:r>
            <a:r>
              <a:rPr dirty="0"/>
              <a:t> </a:t>
            </a:r>
            <a:r>
              <a:rPr dirty="0" err="1"/>
              <a:t>Специалистов</a:t>
            </a:r>
            <a:r>
              <a:rPr dirty="0"/>
              <a:t> </a:t>
            </a:r>
            <a:r>
              <a:rPr dirty="0" err="1"/>
              <a:t>в</a:t>
            </a:r>
            <a:r>
              <a:rPr dirty="0"/>
              <a:t> </a:t>
            </a:r>
            <a:r>
              <a:rPr dirty="0" err="1"/>
              <a:t>области</a:t>
            </a:r>
            <a:r>
              <a:rPr dirty="0"/>
              <a:t> </a:t>
            </a:r>
            <a:r>
              <a:rPr dirty="0" err="1"/>
              <a:t>Эпилептологии</a:t>
            </a:r>
            <a:r>
              <a:rPr dirty="0"/>
              <a:t> </a:t>
            </a:r>
            <a:br>
              <a:rPr dirty="0"/>
            </a:br>
            <a:r>
              <a:rPr dirty="0"/>
              <a:t>«</a:t>
            </a:r>
            <a:r>
              <a:rPr dirty="0" err="1"/>
              <a:t>Российская</a:t>
            </a:r>
            <a:r>
              <a:rPr dirty="0"/>
              <a:t> </a:t>
            </a:r>
            <a:r>
              <a:rPr dirty="0" err="1"/>
              <a:t>Противоэпилептическая</a:t>
            </a:r>
            <a:r>
              <a:rPr dirty="0"/>
              <a:t> </a:t>
            </a:r>
            <a:r>
              <a:rPr dirty="0" err="1"/>
              <a:t>Лига</a:t>
            </a:r>
            <a:r>
              <a:rPr dirty="0"/>
              <a:t>».</a:t>
            </a:r>
          </a:p>
        </p:txBody>
      </p:sp>
      <p:sp>
        <p:nvSpPr>
          <p:cNvPr id="613" name="Прямоугольник"/>
          <p:cNvSpPr/>
          <p:nvPr/>
        </p:nvSpPr>
        <p:spPr>
          <a:xfrm>
            <a:off x="6996024" y="6261360"/>
            <a:ext cx="1909182" cy="350623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14" name="ОРЕНБУРГ - 20.10.2023"/>
          <p:cNvSpPr txBox="1"/>
          <p:nvPr/>
        </p:nvSpPr>
        <p:spPr>
          <a:xfrm>
            <a:off x="7120148" y="6295998"/>
            <a:ext cx="1695058" cy="2616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 sz="11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/>
              <a:t>Оренбург</a:t>
            </a:r>
            <a:r>
              <a:rPr dirty="0"/>
              <a:t> – </a:t>
            </a:r>
            <a:r>
              <a:rPr lang="ru-RU" dirty="0"/>
              <a:t>10.07.2026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02549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">
            <a:extLst>
              <a:ext uri="{FF2B5EF4-FFF2-40B4-BE49-F238E27FC236}">
                <a16:creationId xmlns="" xmlns:a16="http://schemas.microsoft.com/office/drawing/2014/main" id="{22E4C893-EFDA-A5C8-F2E2-1917E43CECD8}"/>
              </a:ext>
            </a:extLst>
          </p:cNvPr>
          <p:cNvSpPr/>
          <p:nvPr/>
        </p:nvSpPr>
        <p:spPr>
          <a:xfrm>
            <a:off x="-13022" y="3385869"/>
            <a:ext cx="3817271" cy="362310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Эволюция диагноза: </a:t>
            </a:r>
            <a:r>
              <a:rPr lang="ru-RU" sz="1400" dirty="0"/>
              <a:t>Почему мы больше не ждем второго приступа?</a:t>
            </a:r>
            <a:endParaRPr dirty="0"/>
          </a:p>
        </p:txBody>
      </p:sp>
      <p:sp>
        <p:nvSpPr>
          <p:cNvPr id="126" name="Прямоугольник"/>
          <p:cNvSpPr/>
          <p:nvPr/>
        </p:nvSpPr>
        <p:spPr>
          <a:xfrm>
            <a:off x="-13021" y="6426679"/>
            <a:ext cx="9162668" cy="448112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4E7092B8-BE1F-97F9-2885-911908469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809" y="1504432"/>
            <a:ext cx="78867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i="1" dirty="0"/>
              <a:t>Практическое клиническое определение эпилепсии ILAE, 2014</a:t>
            </a:r>
          </a:p>
          <a:p>
            <a:pPr marL="0" indent="0">
              <a:buNone/>
            </a:pPr>
            <a:r>
              <a:rPr lang="ru-RU" sz="1600" b="1" dirty="0"/>
              <a:t>Старая парадигма: </a:t>
            </a:r>
            <a:br>
              <a:rPr lang="ru-RU" sz="1600" b="1" dirty="0"/>
            </a:br>
            <a:r>
              <a:rPr lang="ru-RU" sz="1600" dirty="0"/>
              <a:t>Минимум 2 неспровоцированных приступа с интервалом &gt;24 часов.</a:t>
            </a:r>
          </a:p>
          <a:p>
            <a:pPr marL="0" indent="0">
              <a:buNone/>
            </a:pPr>
            <a:r>
              <a:rPr lang="ru-RU" sz="1600" b="1" dirty="0"/>
              <a:t>Новая реальность: </a:t>
            </a:r>
            <a:r>
              <a:rPr lang="ru-RU" sz="1600" b="1" u="sng" dirty="0"/>
              <a:t/>
            </a:r>
            <a:br>
              <a:rPr lang="ru-RU" sz="1600" b="1" u="sng" dirty="0"/>
            </a:br>
            <a:r>
              <a:rPr lang="ru-RU" sz="1600" dirty="0"/>
              <a:t>Мы можем поставить диагноз после ПЕРВОГО приступа, опираясь на статистический прогноз риска рецидива</a:t>
            </a:r>
            <a:br>
              <a:rPr lang="ru-RU" sz="1600" dirty="0"/>
            </a:br>
            <a:endParaRPr lang="ru-RU" sz="1600" b="1" dirty="0"/>
          </a:p>
          <a:p>
            <a:pPr marL="0" indent="0">
              <a:buNone/>
            </a:pPr>
            <a:r>
              <a:rPr lang="ru-RU" sz="1600" b="1" dirty="0">
                <a:solidFill>
                  <a:schemeClr val="bg1"/>
                </a:solidFill>
              </a:rPr>
              <a:t>Суть перелома (ILAE, 2014)</a:t>
            </a:r>
          </a:p>
          <a:p>
            <a:pPr marL="0" indent="0">
              <a:buNone/>
            </a:pP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«Что произошло в 2014 году? Вышло "Практическое клиническое определение эпилепсии" под авторством </a:t>
            </a:r>
            <a:r>
              <a:rPr lang="ru-RU" sz="1600" dirty="0" err="1"/>
              <a:t>Robert</a:t>
            </a:r>
            <a:r>
              <a:rPr lang="ru-RU" sz="1600" dirty="0"/>
              <a:t> S. </a:t>
            </a:r>
            <a:r>
              <a:rPr lang="ru-RU" sz="1600" dirty="0" err="1"/>
              <a:t>Fisher</a:t>
            </a:r>
            <a:r>
              <a:rPr lang="ru-RU" sz="1600" dirty="0"/>
              <a:t> [</a:t>
            </a:r>
            <a:r>
              <a:rPr lang="ru-RU" sz="1600" i="1" dirty="0" err="1"/>
              <a:t>Epilepsia</a:t>
            </a:r>
            <a:r>
              <a:rPr lang="ru-RU" sz="1600" i="1" dirty="0"/>
              <a:t>, 2014; 55(4): 475-482</a:t>
            </a:r>
            <a:r>
              <a:rPr lang="ru-RU" sz="1600" dirty="0"/>
              <a:t>]. Это не просто статья, это официальный доклад ILAE, который легализовал то, что мы и так знали клинически: </a:t>
            </a:r>
            <a:r>
              <a:rPr lang="ru-RU" sz="1600" b="1" dirty="0"/>
              <a:t>единственный приступ может быть эквивалентен болезни, если риск повторения высок</a:t>
            </a:r>
            <a:r>
              <a:rPr lang="ru-RU" sz="1600" dirty="0"/>
              <a:t>. ILAE сказала: мы не должны ждать второго удара молнии, если на голове у пациента уже стоит громоотвод с заземлением (читай — </a:t>
            </a:r>
            <a:r>
              <a:rPr lang="ru-RU" sz="1600" dirty="0" err="1"/>
              <a:t>эпилептогенный</a:t>
            </a:r>
            <a:r>
              <a:rPr lang="ru-RU" sz="1600" dirty="0"/>
              <a:t> очаг).»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">
            <a:extLst>
              <a:ext uri="{FF2B5EF4-FFF2-40B4-BE49-F238E27FC236}">
                <a16:creationId xmlns="" xmlns:a16="http://schemas.microsoft.com/office/drawing/2014/main" id="{2DA9B022-6EF1-F569-1719-EA4BC20EB4A5}"/>
              </a:ext>
            </a:extLst>
          </p:cNvPr>
          <p:cNvSpPr/>
          <p:nvPr/>
        </p:nvSpPr>
        <p:spPr>
          <a:xfrm>
            <a:off x="-13022" y="4688460"/>
            <a:ext cx="7026297" cy="362310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Три кита </a:t>
            </a:r>
            <a:r>
              <a:rPr lang="ru-RU" sz="1400" dirty="0" err="1">
                <a:solidFill>
                  <a:srgbClr val="AC83B9"/>
                </a:solidFill>
              </a:rPr>
              <a:t>операционального</a:t>
            </a:r>
            <a:r>
              <a:rPr lang="ru-RU" sz="1400" dirty="0">
                <a:solidFill>
                  <a:srgbClr val="AC83B9"/>
                </a:solidFill>
              </a:rPr>
              <a:t> диагноза (ILAE, 2014) </a:t>
            </a:r>
          </a:p>
          <a:p>
            <a:r>
              <a:rPr lang="ru-RU" sz="1400" dirty="0"/>
              <a:t>«Критерии диагноза, основанные на оценке риска»</a:t>
            </a:r>
            <a:endParaRPr dirty="0"/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6426679"/>
            <a:ext cx="9162669" cy="448112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F5FB54CE-00D9-7CD3-0C9A-7A673ABCD4AA}"/>
              </a:ext>
            </a:extLst>
          </p:cNvPr>
          <p:cNvSpPr txBox="1">
            <a:spLocks/>
          </p:cNvSpPr>
          <p:nvPr/>
        </p:nvSpPr>
        <p:spPr>
          <a:xfrm>
            <a:off x="397809" y="1504432"/>
            <a:ext cx="7886700" cy="44132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/>
              <a:t>Диагноз «Эпилепсия» правомерен при наличии ЛЮБОГО из трех условий: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  <a:p>
            <a:pPr marL="457200" indent="-457200">
              <a:buFont typeface="+mj-lt"/>
              <a:buAutoNum type="arabicPeriod"/>
            </a:pPr>
            <a:r>
              <a:rPr lang="ru-RU" sz="1600" dirty="0"/>
              <a:t>Минимум 2 неспровоцированных приступа с интервалом более 24 часов.</a:t>
            </a:r>
          </a:p>
          <a:p>
            <a:pPr marL="457200" indent="-457200">
              <a:buFont typeface="+mj-lt"/>
              <a:buAutoNum type="arabicPeriod"/>
            </a:pPr>
            <a:endParaRPr lang="ru-RU" sz="1600" dirty="0"/>
          </a:p>
          <a:p>
            <a:pPr marL="457200" indent="-457200">
              <a:buFont typeface="+mj-lt"/>
              <a:buAutoNum type="arabicPeriod"/>
            </a:pPr>
            <a:r>
              <a:rPr lang="ru-RU" sz="1600" dirty="0"/>
              <a:t>1 неспровоцированный приступ + Высокий риск рецидива (≥60% за 10 лет).</a:t>
            </a:r>
          </a:p>
          <a:p>
            <a:pPr marL="457200" indent="-457200">
              <a:buFont typeface="+mj-lt"/>
              <a:buAutoNum type="arabicPeriod"/>
            </a:pPr>
            <a:endParaRPr lang="ru-RU" sz="1600" dirty="0"/>
          </a:p>
          <a:p>
            <a:pPr marL="457200" indent="-457200">
              <a:buFont typeface="+mj-lt"/>
              <a:buAutoNum type="arabicPeriod"/>
            </a:pPr>
            <a:r>
              <a:rPr lang="ru-RU" sz="1600" dirty="0"/>
              <a:t>Диагностика специфического эпилептического синдрома (например, ЮМЭ, синдром Веста).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600" dirty="0"/>
          </a:p>
          <a:p>
            <a:pPr marL="0" indent="0">
              <a:buFont typeface="Arial" panose="020B0604020202020204" pitchFamily="34" charset="0"/>
              <a:buNone/>
            </a:pPr>
            <a:endParaRPr lang="ru-RU" sz="1600" dirty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>
                <a:solidFill>
                  <a:schemeClr val="bg1"/>
                </a:solidFill>
              </a:rPr>
              <a:t>Второй пункт — наш основной инструмент при первом обращении.</a:t>
            </a:r>
          </a:p>
        </p:txBody>
      </p:sp>
    </p:spTree>
    <p:extLst>
      <p:ext uri="{BB962C8B-B14F-4D97-AF65-F5344CB8AC3E}">
        <p14:creationId xmlns:p14="http://schemas.microsoft.com/office/powerpoint/2010/main" val="223149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">
            <a:extLst>
              <a:ext uri="{FF2B5EF4-FFF2-40B4-BE49-F238E27FC236}">
                <a16:creationId xmlns="" xmlns:a16="http://schemas.microsoft.com/office/drawing/2014/main" id="{2DA9B022-6EF1-F569-1719-EA4BC20EB4A5}"/>
              </a:ext>
            </a:extLst>
          </p:cNvPr>
          <p:cNvSpPr/>
          <p:nvPr/>
        </p:nvSpPr>
        <p:spPr>
          <a:xfrm>
            <a:off x="-13022" y="2422244"/>
            <a:ext cx="5861731" cy="362310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Ключевой вопрос: </a:t>
            </a:r>
            <a:br>
              <a:rPr lang="ru-RU" sz="1400" dirty="0">
                <a:solidFill>
                  <a:srgbClr val="AC83B9"/>
                </a:solidFill>
              </a:rPr>
            </a:br>
            <a:r>
              <a:rPr lang="ru-RU" sz="1400" dirty="0"/>
              <a:t>Как доказать риск рецидива ≥60%?</a:t>
            </a:r>
            <a:endParaRPr dirty="0"/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6185140"/>
            <a:ext cx="9162669" cy="689651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76C964D5-355E-0B52-4818-1326A0AF66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809" y="1504432"/>
            <a:ext cx="7886700" cy="35917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/>
              <a:t>Инструменты прогнозирования: </a:t>
            </a:r>
            <a:r>
              <a:rPr lang="ru-RU" sz="1600" b="1" dirty="0"/>
              <a:t>MESS (Многоцентровое исследование ранней эпилепсии</a:t>
            </a:r>
            <a:r>
              <a:rPr lang="ru-RU" sz="1600" b="1" dirty="0" smtClean="0"/>
              <a:t>) и </a:t>
            </a:r>
            <a:r>
              <a:rPr lang="ru-RU" sz="1600" b="1" dirty="0"/>
              <a:t>предикторы</a:t>
            </a:r>
          </a:p>
          <a:p>
            <a:pPr marL="0" indent="0">
              <a:buNone/>
            </a:pPr>
            <a:r>
              <a:rPr lang="ru-RU" sz="1600" i="1" dirty="0" smtClean="0">
                <a:solidFill>
                  <a:srgbClr val="462552"/>
                </a:solidFill>
              </a:rPr>
              <a:t>MESS (</a:t>
            </a:r>
            <a:r>
              <a:rPr lang="ru-RU" sz="1600" i="1" dirty="0" err="1" smtClean="0">
                <a:solidFill>
                  <a:srgbClr val="462552"/>
                </a:solidFill>
              </a:rPr>
              <a:t>Multicentre</a:t>
            </a:r>
            <a:r>
              <a:rPr lang="ru-RU" sz="1600" i="1" dirty="0" smtClean="0">
                <a:solidFill>
                  <a:srgbClr val="462552"/>
                </a:solidFill>
              </a:rPr>
              <a:t> </a:t>
            </a:r>
            <a:r>
              <a:rPr lang="ru-RU" sz="1600" i="1" dirty="0" err="1" smtClean="0">
                <a:solidFill>
                  <a:srgbClr val="462552"/>
                </a:solidFill>
              </a:rPr>
              <a:t>Study</a:t>
            </a:r>
            <a:r>
              <a:rPr lang="ru-RU" sz="1600" i="1" dirty="0" smtClean="0">
                <a:solidFill>
                  <a:srgbClr val="462552"/>
                </a:solidFill>
              </a:rPr>
              <a:t> </a:t>
            </a:r>
            <a:r>
              <a:rPr lang="ru-RU" sz="1600" i="1" dirty="0" err="1" smtClean="0">
                <a:solidFill>
                  <a:srgbClr val="462552"/>
                </a:solidFill>
              </a:rPr>
              <a:t>of</a:t>
            </a:r>
            <a:r>
              <a:rPr lang="ru-RU" sz="1600" i="1" dirty="0" smtClean="0">
                <a:solidFill>
                  <a:srgbClr val="462552"/>
                </a:solidFill>
              </a:rPr>
              <a:t> </a:t>
            </a:r>
            <a:r>
              <a:rPr lang="ru-RU" sz="1600" i="1" dirty="0" err="1" smtClean="0">
                <a:solidFill>
                  <a:srgbClr val="462552"/>
                </a:solidFill>
              </a:rPr>
              <a:t>Early</a:t>
            </a:r>
            <a:r>
              <a:rPr lang="ru-RU" sz="1600" i="1" dirty="0" smtClean="0">
                <a:solidFill>
                  <a:srgbClr val="462552"/>
                </a:solidFill>
              </a:rPr>
              <a:t> </a:t>
            </a:r>
            <a:r>
              <a:rPr lang="ru-RU" sz="1600" i="1" dirty="0" err="1" smtClean="0">
                <a:solidFill>
                  <a:srgbClr val="462552"/>
                </a:solidFill>
              </a:rPr>
              <a:t>Epilepsy</a:t>
            </a:r>
            <a:r>
              <a:rPr lang="ru-RU" sz="1600" i="1" dirty="0" smtClean="0">
                <a:solidFill>
                  <a:srgbClr val="462552"/>
                </a:solidFill>
              </a:rPr>
              <a:t>): </a:t>
            </a:r>
            <a:r>
              <a:rPr lang="ru-RU" sz="1600" i="1" dirty="0" err="1" smtClean="0">
                <a:solidFill>
                  <a:srgbClr val="462552"/>
                </a:solidFill>
              </a:rPr>
              <a:t>Валидированная</a:t>
            </a:r>
            <a:r>
              <a:rPr lang="ru-RU" sz="1600" i="1" dirty="0" smtClean="0">
                <a:solidFill>
                  <a:srgbClr val="462552"/>
                </a:solidFill>
              </a:rPr>
              <a:t> модель расчета.</a:t>
            </a:r>
            <a:endParaRPr lang="ru-RU" sz="1600" dirty="0" smtClean="0"/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bg1"/>
                </a:solidFill>
              </a:rPr>
              <a:t>4 </a:t>
            </a:r>
            <a:r>
              <a:rPr lang="ru-RU" sz="1600" b="1" dirty="0">
                <a:solidFill>
                  <a:schemeClr val="bg1"/>
                </a:solidFill>
              </a:rPr>
              <a:t>фактора, обосновывающих немедленную терапию:</a:t>
            </a:r>
            <a:br>
              <a:rPr lang="ru-RU" sz="1600" b="1" dirty="0">
                <a:solidFill>
                  <a:schemeClr val="bg1"/>
                </a:solidFill>
              </a:rPr>
            </a:br>
            <a:endParaRPr lang="ru-RU" sz="1600" b="1" dirty="0"/>
          </a:p>
          <a:p>
            <a:pPr marL="457200" indent="-457200">
              <a:buFont typeface="+mj-lt"/>
              <a:buAutoNum type="arabicPeriod"/>
            </a:pPr>
            <a:r>
              <a:rPr lang="ru-RU" sz="1600" dirty="0" err="1"/>
              <a:t>Эпилептогенное</a:t>
            </a:r>
            <a:r>
              <a:rPr lang="ru-RU" sz="1600" dirty="0"/>
              <a:t> поражение на МРТ (FCD, склероз </a:t>
            </a:r>
            <a:r>
              <a:rPr lang="ru-RU" sz="1600" dirty="0" err="1"/>
              <a:t>гиппокампа</a:t>
            </a:r>
            <a:r>
              <a:rPr lang="ru-RU" sz="1600" dirty="0"/>
              <a:t>, опухоль).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600" dirty="0"/>
              <a:t>Эпилептиформная активность на ЭЭГ (спайки/острые волны).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600" dirty="0"/>
              <a:t>Приступ, возникший во сне.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600" dirty="0"/>
              <a:t>Семейный анамнез (родственники 1-й линии с эпилепсией).</a:t>
            </a:r>
          </a:p>
        </p:txBody>
      </p:sp>
      <p:sp>
        <p:nvSpPr>
          <p:cNvPr id="5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E4477678-6749-135F-492C-D2245E3F8FDA}"/>
              </a:ext>
            </a:extLst>
          </p:cNvPr>
          <p:cNvSpPr txBox="1"/>
          <p:nvPr/>
        </p:nvSpPr>
        <p:spPr>
          <a:xfrm>
            <a:off x="267935" y="6257407"/>
            <a:ext cx="8556888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r>
              <a:rPr lang="ru-RU" sz="1200" dirty="0">
                <a:solidFill>
                  <a:srgbClr val="AC83B9"/>
                </a:solidFill>
              </a:rPr>
              <a:t>Данные: риск рецидива при наличии даже одного фактора (например, </a:t>
            </a:r>
            <a:r>
              <a:rPr lang="ru-RU" sz="1200" dirty="0" err="1">
                <a:solidFill>
                  <a:srgbClr val="AC83B9"/>
                </a:solidFill>
              </a:rPr>
              <a:t>спайков</a:t>
            </a:r>
            <a:r>
              <a:rPr lang="ru-RU" sz="1200" dirty="0">
                <a:solidFill>
                  <a:srgbClr val="AC83B9"/>
                </a:solidFill>
              </a:rPr>
              <a:t> на ЭЭГ) возрастает до 68% против 28% при норме </a:t>
            </a:r>
            <a:r>
              <a:rPr lang="ru-RU" sz="1200" i="1" dirty="0">
                <a:solidFill>
                  <a:srgbClr val="AC83B9"/>
                </a:solidFill>
              </a:rPr>
              <a:t>[</a:t>
            </a:r>
            <a:r>
              <a:rPr lang="ru-RU" sz="1200" i="1" dirty="0" err="1">
                <a:solidFill>
                  <a:srgbClr val="AC83B9"/>
                </a:solidFill>
              </a:rPr>
              <a:t>Kim</a:t>
            </a:r>
            <a:r>
              <a:rPr lang="ru-RU" sz="1200" i="1" dirty="0">
                <a:solidFill>
                  <a:srgbClr val="AC83B9"/>
                </a:solidFill>
              </a:rPr>
              <a:t> L.G. </a:t>
            </a:r>
            <a:r>
              <a:rPr lang="ru-RU" sz="1200" i="1" dirty="0" err="1">
                <a:solidFill>
                  <a:srgbClr val="AC83B9"/>
                </a:solidFill>
              </a:rPr>
              <a:t>et</a:t>
            </a:r>
            <a:r>
              <a:rPr lang="ru-RU" sz="1200" i="1" dirty="0">
                <a:solidFill>
                  <a:srgbClr val="AC83B9"/>
                </a:solidFill>
              </a:rPr>
              <a:t> </a:t>
            </a:r>
            <a:r>
              <a:rPr lang="ru-RU" sz="1200" i="1" dirty="0" err="1">
                <a:solidFill>
                  <a:srgbClr val="AC83B9"/>
                </a:solidFill>
              </a:rPr>
              <a:t>al</a:t>
            </a:r>
            <a:r>
              <a:rPr lang="ru-RU" sz="1200" i="1" dirty="0">
                <a:solidFill>
                  <a:srgbClr val="AC83B9"/>
                </a:solidFill>
              </a:rPr>
              <a:t>., Lancet </a:t>
            </a:r>
            <a:r>
              <a:rPr lang="ru-RU" sz="1200" i="1" dirty="0" err="1">
                <a:solidFill>
                  <a:srgbClr val="AC83B9"/>
                </a:solidFill>
              </a:rPr>
              <a:t>Neurology</a:t>
            </a:r>
            <a:r>
              <a:rPr lang="ru-RU" sz="1200" i="1" dirty="0">
                <a:solidFill>
                  <a:srgbClr val="AC83B9"/>
                </a:solidFill>
              </a:rPr>
              <a:t>, 2006].</a:t>
            </a:r>
          </a:p>
        </p:txBody>
      </p:sp>
    </p:spTree>
    <p:extLst>
      <p:ext uri="{BB962C8B-B14F-4D97-AF65-F5344CB8AC3E}">
        <p14:creationId xmlns:p14="http://schemas.microsoft.com/office/powerpoint/2010/main" val="261829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/>
              <a:t>Почему мы должны считать риски? </a:t>
            </a:r>
            <a:r>
              <a:rPr lang="ru-RU" sz="1400" dirty="0">
                <a:solidFill>
                  <a:srgbClr val="AC83B9"/>
                </a:solidFill>
              </a:rPr>
              <a:t>Отход от эмпирики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6185140"/>
            <a:ext cx="9162669" cy="689651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E4477678-6749-135F-492C-D2245E3F8FDA}"/>
              </a:ext>
            </a:extLst>
          </p:cNvPr>
          <p:cNvSpPr txBox="1"/>
          <p:nvPr/>
        </p:nvSpPr>
        <p:spPr>
          <a:xfrm>
            <a:off x="289868" y="6360924"/>
            <a:ext cx="8556888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r>
              <a:rPr lang="en-US" sz="1200" dirty="0">
                <a:solidFill>
                  <a:srgbClr val="AC83B9"/>
                </a:solidFill>
              </a:rPr>
              <a:t>Hauser W.A., Rich S.S., Lee J.R., et al. Risk of recurrent seizures after two unprovoked seizures. N </a:t>
            </a:r>
            <a:r>
              <a:rPr lang="en-US" sz="1200" dirty="0" err="1">
                <a:solidFill>
                  <a:srgbClr val="AC83B9"/>
                </a:solidFill>
              </a:rPr>
              <a:t>Engl</a:t>
            </a:r>
            <a:r>
              <a:rPr lang="en-US" sz="1200" dirty="0">
                <a:solidFill>
                  <a:srgbClr val="AC83B9"/>
                </a:solidFill>
              </a:rPr>
              <a:t> J Med. 1998; 338: 429-434.</a:t>
            </a:r>
            <a:endParaRPr lang="ru-RU" sz="1200" dirty="0">
              <a:solidFill>
                <a:srgbClr val="AC83B9"/>
              </a:solidFill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0DD4D290-43C8-F901-AE47-FC808221749C}"/>
              </a:ext>
            </a:extLst>
          </p:cNvPr>
          <p:cNvSpPr txBox="1">
            <a:spLocks/>
          </p:cNvSpPr>
          <p:nvPr/>
        </p:nvSpPr>
        <p:spPr>
          <a:xfrm>
            <a:off x="397809" y="1504432"/>
            <a:ext cx="7886700" cy="32832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/>
              <a:t>Раньше: </a:t>
            </a:r>
            <a:r>
              <a:rPr lang="ru-RU" sz="1600" dirty="0"/>
              <a:t>Ждали второго приступа, потому что «так принято».</a:t>
            </a:r>
            <a:br>
              <a:rPr lang="ru-RU" sz="1600" dirty="0"/>
            </a:br>
            <a:endParaRPr lang="ru-RU" sz="1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/>
              <a:t>Сейчас (ILAE, 2014): </a:t>
            </a:r>
            <a:r>
              <a:rPr lang="ru-RU" sz="1600" dirty="0"/>
              <a:t>Мы обязаны оценить вероятность повторного события.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600" dirty="0"/>
          </a:p>
          <a:p>
            <a:endParaRPr lang="ru-RU" sz="1600" dirty="0"/>
          </a:p>
          <a:p>
            <a:r>
              <a:rPr lang="ru-RU" sz="1600" b="1" dirty="0"/>
              <a:t>Статистический порог: </a:t>
            </a:r>
            <a:r>
              <a:rPr lang="ru-RU" sz="1600" dirty="0"/>
              <a:t>Риск рецидива после двух неспровоцированных приступов составляет 60–90%. Именно эту планку (&gt;60%) мы должны преодолеть в расчетах уже после первого эпизода.</a:t>
            </a:r>
            <a:br>
              <a:rPr lang="ru-RU" sz="1600" dirty="0"/>
            </a:br>
            <a:endParaRPr lang="ru-RU" sz="1600" dirty="0"/>
          </a:p>
          <a:p>
            <a:r>
              <a:rPr lang="ru-RU" sz="1600" b="1" dirty="0"/>
              <a:t>Клинический смысл:</a:t>
            </a:r>
            <a:r>
              <a:rPr lang="ru-RU" sz="1600" dirty="0"/>
              <a:t> Если мы можем доказать, что у пациента риск такой же, как у больного с двумя приступами, мы не имеем права оставлять его без лечения.</a:t>
            </a:r>
          </a:p>
        </p:txBody>
      </p:sp>
      <p:sp>
        <p:nvSpPr>
          <p:cNvPr id="10" name="Прямоугольник">
            <a:extLst>
              <a:ext uri="{FF2B5EF4-FFF2-40B4-BE49-F238E27FC236}">
                <a16:creationId xmlns="" xmlns:a16="http://schemas.microsoft.com/office/drawing/2014/main" id="{76134B34-6EAF-D2AB-89DF-AB985FFE3EC7}"/>
              </a:ext>
            </a:extLst>
          </p:cNvPr>
          <p:cNvSpPr/>
          <p:nvPr/>
        </p:nvSpPr>
        <p:spPr>
          <a:xfrm flipV="1">
            <a:off x="-13022" y="2665562"/>
            <a:ext cx="9162669" cy="120770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9232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64E79903-DB22-EB27-9B46-9F233ACF0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809" y="1504432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/>
              <a:t>Крупнейшее </a:t>
            </a:r>
            <a:r>
              <a:rPr lang="ru-RU" sz="1600" dirty="0" err="1"/>
              <a:t>проспективное</a:t>
            </a:r>
            <a:r>
              <a:rPr lang="ru-RU" sz="1600" dirty="0"/>
              <a:t> исследование, на котором базируется современная прогностическая модель.</a:t>
            </a:r>
          </a:p>
          <a:p>
            <a:pPr marL="0" indent="0">
              <a:buNone/>
            </a:pPr>
            <a:endParaRPr lang="ru-RU" sz="1600" dirty="0"/>
          </a:p>
          <a:p>
            <a:r>
              <a:rPr lang="ru-RU" sz="1600" b="1" dirty="0">
                <a:solidFill>
                  <a:srgbClr val="462552"/>
                </a:solidFill>
              </a:rPr>
              <a:t>Дизайн: </a:t>
            </a:r>
            <a:r>
              <a:rPr lang="ru-RU" sz="1600" dirty="0"/>
              <a:t>Наблюдение за пациентами с единичным неспровоцированным приступом (n = 1443).</a:t>
            </a:r>
          </a:p>
          <a:p>
            <a:endParaRPr lang="ru-RU" sz="1600" dirty="0"/>
          </a:p>
          <a:p>
            <a:r>
              <a:rPr lang="ru-RU" sz="1600" b="1" dirty="0">
                <a:solidFill>
                  <a:srgbClr val="462552"/>
                </a:solidFill>
              </a:rPr>
              <a:t>Главный вывод: </a:t>
            </a:r>
            <a:r>
              <a:rPr lang="ru-RU" sz="1600" dirty="0"/>
              <a:t>Риск рецидива НЕ является однородным. Он варьируется от 20% до 80% в зависимости от комбинации предикторов.</a:t>
            </a:r>
          </a:p>
          <a:p>
            <a:endParaRPr lang="ru-RU" sz="1600" dirty="0"/>
          </a:p>
          <a:p>
            <a:r>
              <a:rPr lang="ru-RU" sz="1600" b="1" dirty="0">
                <a:solidFill>
                  <a:srgbClr val="462552"/>
                </a:solidFill>
              </a:rPr>
              <a:t>Ключевая находка: </a:t>
            </a:r>
            <a:r>
              <a:rPr lang="ru-RU" sz="1600" dirty="0"/>
              <a:t>У пациентов с патологическими данными </a:t>
            </a:r>
            <a:r>
              <a:rPr lang="ru-RU" sz="1600" dirty="0" err="1"/>
              <a:t>нейровизуализации</a:t>
            </a:r>
            <a:r>
              <a:rPr lang="ru-RU" sz="1600" dirty="0"/>
              <a:t> и эпилептиформными разрядами на ЭЭГ риск рецидива максимален и требует немедленного вмешательства.</a:t>
            </a:r>
          </a:p>
        </p:txBody>
      </p:sp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Главный инструмент: 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Исследование </a:t>
            </a:r>
            <a:r>
              <a:rPr lang="en-US" sz="1400" dirty="0"/>
              <a:t>MESS (</a:t>
            </a:r>
            <a:r>
              <a:rPr lang="en-US" sz="1400" dirty="0" err="1"/>
              <a:t>Multicentre</a:t>
            </a:r>
            <a:r>
              <a:rPr lang="en-US" sz="1400" dirty="0"/>
              <a:t> Study of Early Epilepsy)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6185140"/>
            <a:ext cx="9162669" cy="689651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E4477678-6749-135F-492C-D2245E3F8FDA}"/>
              </a:ext>
            </a:extLst>
          </p:cNvPr>
          <p:cNvSpPr txBox="1"/>
          <p:nvPr/>
        </p:nvSpPr>
        <p:spPr>
          <a:xfrm>
            <a:off x="289868" y="6299132"/>
            <a:ext cx="8556888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r>
              <a:rPr lang="en-US" sz="1200" dirty="0">
                <a:solidFill>
                  <a:srgbClr val="AC83B9"/>
                </a:solidFill>
              </a:rPr>
              <a:t>Kim L.G., Johnson T.L., Marson A.G., Chadwick D.W. Prediction of risk of seizure recurrence after a single seizure and early epilepsy: further results from the MESS trial. Lancet Neurol. 2006; 5 (4): 317-322.</a:t>
            </a:r>
            <a:endParaRPr lang="ru-RU" sz="1200" dirty="0">
              <a:solidFill>
                <a:srgbClr val="AC83B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287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">
            <a:extLst>
              <a:ext uri="{FF2B5EF4-FFF2-40B4-BE49-F238E27FC236}">
                <a16:creationId xmlns="" xmlns:a16="http://schemas.microsoft.com/office/drawing/2014/main" id="{4D1884FB-4D35-BF24-5B93-2E2F7CE28B42}"/>
              </a:ext>
            </a:extLst>
          </p:cNvPr>
          <p:cNvSpPr/>
          <p:nvPr/>
        </p:nvSpPr>
        <p:spPr>
          <a:xfrm flipV="1">
            <a:off x="-13022" y="4999885"/>
            <a:ext cx="9162669" cy="345057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023FF47B-059D-2EB2-78A5-CDA78CC34E69}"/>
              </a:ext>
            </a:extLst>
          </p:cNvPr>
          <p:cNvSpPr txBox="1">
            <a:spLocks/>
          </p:cNvSpPr>
          <p:nvPr/>
        </p:nvSpPr>
        <p:spPr>
          <a:xfrm>
            <a:off x="397809" y="1504432"/>
            <a:ext cx="80647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/>
              <a:t>Ищем «большую пятерку» по данным МРТ высокого разрешения: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ru-RU" sz="1600" b="1" dirty="0"/>
              <a:t>Корковая дисплазия (FCD):</a:t>
            </a:r>
            <a:r>
              <a:rPr lang="ru-RU" sz="1600" dirty="0"/>
              <a:t> </a:t>
            </a:r>
            <a:r>
              <a:rPr lang="ru-RU" sz="1600" dirty="0" err="1"/>
              <a:t>Трансмантильный</a:t>
            </a:r>
            <a:r>
              <a:rPr lang="ru-RU" sz="1600" dirty="0"/>
              <a:t> признак на FLAIR, смазанность границы серого/белого вещества.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b="1" dirty="0" err="1"/>
              <a:t>Гиппокампальный</a:t>
            </a:r>
            <a:r>
              <a:rPr lang="ru-RU" sz="1600" b="1" dirty="0"/>
              <a:t> (</a:t>
            </a:r>
            <a:r>
              <a:rPr lang="ru-RU" sz="1600" b="1" dirty="0" err="1"/>
              <a:t>мезиальный</a:t>
            </a:r>
            <a:r>
              <a:rPr lang="ru-RU" sz="1600" b="1" dirty="0"/>
              <a:t>) склероз:</a:t>
            </a:r>
            <a:r>
              <a:rPr lang="ru-RU" sz="1600" dirty="0"/>
              <a:t> Атрофия + </a:t>
            </a:r>
            <a:r>
              <a:rPr lang="ru-RU" sz="1600" dirty="0" err="1"/>
              <a:t>гиперинтенсивный</a:t>
            </a:r>
            <a:r>
              <a:rPr lang="ru-RU" sz="1600" dirty="0"/>
              <a:t> сигнал на Т2/FLAIR.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b="1" dirty="0"/>
              <a:t>Опухоли, ассоциированные с эпилепсией:</a:t>
            </a:r>
            <a:r>
              <a:rPr lang="ru-RU" sz="1600" dirty="0"/>
              <a:t> ДНЭТ (</a:t>
            </a:r>
            <a:r>
              <a:rPr lang="ru-RU" sz="1600" dirty="0" err="1"/>
              <a:t>дизэмбриопластическая</a:t>
            </a:r>
            <a:r>
              <a:rPr lang="ru-RU" sz="1600" dirty="0"/>
              <a:t> нейроэпителиальная опухоль), </a:t>
            </a:r>
            <a:r>
              <a:rPr lang="ru-RU" sz="1600" dirty="0" err="1"/>
              <a:t>ганглиоглиома</a:t>
            </a:r>
            <a:r>
              <a:rPr lang="ru-RU" sz="16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b="1" dirty="0"/>
              <a:t>Сосудистые мальформации:</a:t>
            </a:r>
            <a:r>
              <a:rPr lang="ru-RU" sz="1600" dirty="0"/>
              <a:t> </a:t>
            </a:r>
            <a:r>
              <a:rPr lang="ru-RU" sz="1600" dirty="0" err="1"/>
              <a:t>Кавернома</a:t>
            </a:r>
            <a:r>
              <a:rPr lang="ru-RU" sz="1600" dirty="0"/>
              <a:t> (венозная ангиома), АВМ.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b="1" dirty="0" err="1"/>
              <a:t>Постишемический</a:t>
            </a:r>
            <a:r>
              <a:rPr lang="ru-RU" sz="1600" b="1" dirty="0"/>
              <a:t>/посттравматический </a:t>
            </a:r>
            <a:r>
              <a:rPr lang="ru-RU" sz="1600" b="1" dirty="0" err="1"/>
              <a:t>глиоз</a:t>
            </a:r>
            <a:r>
              <a:rPr lang="ru-RU" sz="1600" b="1" dirty="0"/>
              <a:t>:</a:t>
            </a:r>
            <a:r>
              <a:rPr lang="ru-RU" sz="1600" dirty="0"/>
              <a:t> Кортикальный некроз или рубцово-атрофические изменения.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/>
              <a:t/>
            </a:r>
            <a:br>
              <a:rPr lang="ru-RU" sz="1600" b="1" dirty="0"/>
            </a:br>
            <a:endParaRPr lang="ru-RU" sz="16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>
                <a:solidFill>
                  <a:schemeClr val="bg1"/>
                </a:solidFill>
              </a:rPr>
              <a:t>Цифра для анамнеза:</a:t>
            </a:r>
            <a:r>
              <a:rPr lang="ru-RU" sz="1600" dirty="0">
                <a:solidFill>
                  <a:schemeClr val="bg1"/>
                </a:solidFill>
              </a:rPr>
              <a:t> Выявление любого из этих поражений дает риск рецидива </a:t>
            </a:r>
            <a:r>
              <a:rPr lang="ru-RU" sz="1600" b="1" dirty="0">
                <a:solidFill>
                  <a:schemeClr val="bg1"/>
                </a:solidFill>
              </a:rPr>
              <a:t>65–75%</a:t>
            </a:r>
            <a:r>
              <a:rPr lang="ru-RU" sz="16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Предиктор №1: </a:t>
            </a:r>
            <a:r>
              <a:rPr lang="ru-RU" sz="1400" dirty="0" err="1"/>
              <a:t>Эпилептогенный</a:t>
            </a:r>
            <a:r>
              <a:rPr lang="ru-RU" sz="1400" dirty="0"/>
              <a:t> очаг на МРТ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6185140"/>
            <a:ext cx="9162669" cy="689651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90486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/>
              <a:t>Значимость МРТ </a:t>
            </a:r>
            <a:r>
              <a:rPr lang="ru-RU" sz="1400" dirty="0">
                <a:solidFill>
                  <a:srgbClr val="AC83B9"/>
                </a:solidFill>
              </a:rPr>
              <a:t>(Позиция РФ)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5817348"/>
            <a:ext cx="9162669" cy="1057444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9B857EF3-1FC8-B5ED-7F59-75AD95D25E55}"/>
              </a:ext>
            </a:extLst>
          </p:cNvPr>
          <p:cNvSpPr txBox="1"/>
          <p:nvPr/>
        </p:nvSpPr>
        <p:spPr>
          <a:xfrm>
            <a:off x="289868" y="6022904"/>
            <a:ext cx="8556888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r>
              <a:rPr lang="ru-RU" sz="1200" dirty="0">
                <a:solidFill>
                  <a:srgbClr val="AC83B9"/>
                </a:solidFill>
              </a:rPr>
              <a:t>Клинические рекомендации «Эпилепсия и эпилептический статус у взрослых и детей». </a:t>
            </a:r>
            <a:r>
              <a:rPr lang="ru-RU" sz="1200" dirty="0" err="1">
                <a:solidFill>
                  <a:srgbClr val="AC83B9"/>
                </a:solidFill>
              </a:rPr>
              <a:t>Разраб</a:t>
            </a:r>
            <a:r>
              <a:rPr lang="ru-RU" sz="1200" dirty="0">
                <a:solidFill>
                  <a:srgbClr val="AC83B9"/>
                </a:solidFill>
              </a:rPr>
              <a:t>. Всероссийское общество неврологов, Российская противоэпилептическая лига, Ассоциация нейрохирургов России, Ассоциация специалистов по клинической нейрофизиологии, Союз реабилитологов России. Одобрены Научно-практическим Советом Минздрава РФ. 2022.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34035C06-CC72-7A94-2E52-BDFF480693FE}"/>
              </a:ext>
            </a:extLst>
          </p:cNvPr>
          <p:cNvSpPr txBox="1">
            <a:spLocks/>
          </p:cNvSpPr>
          <p:nvPr/>
        </p:nvSpPr>
        <p:spPr>
          <a:xfrm>
            <a:off x="379834" y="1466010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dirty="0"/>
              <a:t>Российские клинические рекомендации, 2022 г.</a:t>
            </a:r>
          </a:p>
          <a:p>
            <a:endParaRPr lang="ru-RU" sz="1600" dirty="0"/>
          </a:p>
          <a:p>
            <a:r>
              <a:rPr lang="ru-RU" sz="1600" b="1" dirty="0"/>
              <a:t>Утверждение: </a:t>
            </a:r>
            <a:r>
              <a:rPr lang="ru-RU" sz="1600" dirty="0"/>
              <a:t>Наличие на МРТ структурных изменений головного мозга, потенциально являющихся причиной приступа, служит основанием для постановки диагноза «Эпилепсия» после первого же неспровоцированного приступа.</a:t>
            </a:r>
          </a:p>
          <a:p>
            <a:endParaRPr lang="ru-RU" sz="1600" dirty="0"/>
          </a:p>
          <a:p>
            <a:r>
              <a:rPr lang="ru-RU" sz="1600" b="1" dirty="0"/>
              <a:t>Уровень убедительности: </a:t>
            </a:r>
            <a:r>
              <a:rPr lang="ru-RU" sz="1600" dirty="0" err="1"/>
              <a:t>B</a:t>
            </a:r>
            <a:r>
              <a:rPr lang="ru-RU" sz="1600" dirty="0"/>
              <a:t>.</a:t>
            </a:r>
          </a:p>
          <a:p>
            <a:endParaRPr lang="ru-RU" sz="1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>
                <a:solidFill>
                  <a:srgbClr val="462552"/>
                </a:solidFill>
              </a:rPr>
              <a:t>Вывод: </a:t>
            </a:r>
            <a:r>
              <a:rPr lang="ru-RU" sz="1600" dirty="0"/>
              <a:t>Увидели FCD на тонких срезах — диагноз установлен. Ждать рецидива — врачебная ошибка.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13736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50138FDD-3695-7125-1FC4-C968D08705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809" y="1504432"/>
            <a:ext cx="7886700" cy="4559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/>
              <a:t>Не каждое «плохое» заключение ЭЭГ одинаково полезно. Нас интересуют конкретные феномены.</a:t>
            </a:r>
            <a:br>
              <a:rPr lang="ru-RU" sz="1600" dirty="0"/>
            </a:br>
            <a:endParaRPr lang="ru-RU" sz="1600" dirty="0"/>
          </a:p>
          <a:p>
            <a:pPr marL="0" indent="0">
              <a:buNone/>
            </a:pPr>
            <a:r>
              <a:rPr lang="ru-RU" sz="1600" b="1" dirty="0">
                <a:solidFill>
                  <a:srgbClr val="462552"/>
                </a:solidFill>
              </a:rPr>
              <a:t>А. </a:t>
            </a:r>
            <a:r>
              <a:rPr lang="ru-RU" sz="1600" b="1" dirty="0" err="1">
                <a:solidFill>
                  <a:srgbClr val="462552"/>
                </a:solidFill>
              </a:rPr>
              <a:t>Интериктальная</a:t>
            </a:r>
            <a:r>
              <a:rPr lang="ru-RU" sz="1600" b="1" dirty="0">
                <a:solidFill>
                  <a:srgbClr val="462552"/>
                </a:solidFill>
              </a:rPr>
              <a:t> эпилептиформная активность (ИЭА): </a:t>
            </a:r>
            <a:endParaRPr lang="ru-RU" sz="1600" dirty="0">
              <a:solidFill>
                <a:srgbClr val="462552"/>
              </a:solidFill>
            </a:endParaRPr>
          </a:p>
          <a:p>
            <a:r>
              <a:rPr lang="ru-RU" sz="1600" b="1" dirty="0"/>
              <a:t>Спайки и острые волны:</a:t>
            </a:r>
            <a:r>
              <a:rPr lang="ru-RU" sz="1600" dirty="0"/>
              <a:t> Региональные (особенно височные) или </a:t>
            </a:r>
            <a:r>
              <a:rPr lang="ru-RU" sz="1600" dirty="0" err="1"/>
              <a:t>генерализованные</a:t>
            </a:r>
            <a:r>
              <a:rPr lang="ru-RU" sz="1600" dirty="0"/>
              <a:t>.</a:t>
            </a:r>
          </a:p>
          <a:p>
            <a:r>
              <a:rPr lang="ru-RU" sz="1600" b="1" dirty="0"/>
              <a:t>Статистика:</a:t>
            </a:r>
            <a:r>
              <a:rPr lang="ru-RU" sz="1600" dirty="0"/>
              <a:t> Наличие ИЭА увеличивает риск рецидива с 25-30% до </a:t>
            </a:r>
            <a:r>
              <a:rPr lang="ru-RU" sz="1600" b="1" dirty="0"/>
              <a:t>56-71%</a:t>
            </a:r>
            <a:r>
              <a:rPr lang="ru-RU" sz="1600" dirty="0"/>
              <a:t> в течение 1-2 лет.</a:t>
            </a:r>
          </a:p>
          <a:p>
            <a:r>
              <a:rPr lang="ru-RU" sz="1600" b="1" dirty="0"/>
              <a:t>Нюанс:</a:t>
            </a:r>
            <a:r>
              <a:rPr lang="ru-RU" sz="1600" dirty="0"/>
              <a:t> ИЭА, зарегистрированная во сне (NREM I-II ст.), обладает большей прогностической ценностью, чем в бодрствовании.</a:t>
            </a:r>
            <a:br>
              <a:rPr lang="ru-RU" sz="1600" dirty="0"/>
            </a:br>
            <a:endParaRPr lang="ru-RU" sz="1600" dirty="0"/>
          </a:p>
          <a:p>
            <a:pPr marL="0" indent="0">
              <a:buNone/>
            </a:pPr>
            <a:r>
              <a:rPr lang="ru-RU" sz="1600" b="1" dirty="0">
                <a:solidFill>
                  <a:srgbClr val="462552"/>
                </a:solidFill>
              </a:rPr>
              <a:t>Б. Феномены, которые мы НЕ считаем эпилептиформными (ложная тревога):</a:t>
            </a:r>
            <a:endParaRPr lang="ru-RU" sz="1600" dirty="0">
              <a:solidFill>
                <a:srgbClr val="462552"/>
              </a:solidFill>
            </a:endParaRPr>
          </a:p>
          <a:p>
            <a:r>
              <a:rPr lang="ru-RU" sz="1600" dirty="0"/>
              <a:t>Доброкачественные эпилептиформные паттерны детства (ДЭРД) у детей без клиники</a:t>
            </a:r>
            <a:r>
              <a:rPr lang="ru-RU" sz="1600" dirty="0" smtClean="0"/>
              <a:t>.</a:t>
            </a:r>
            <a:endParaRPr lang="ru-RU" sz="1600" dirty="0"/>
          </a:p>
          <a:p>
            <a:pPr marL="0" indent="0">
              <a:buNone/>
            </a:pPr>
            <a:endParaRPr lang="ru-RU" sz="1600" dirty="0"/>
          </a:p>
        </p:txBody>
      </p:sp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Предиктор №2: </a:t>
            </a:r>
            <a:r>
              <a:rPr lang="ru-RU" sz="1400" dirty="0"/>
              <a:t>ЭЭГ-паттерны высокого риска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6185140"/>
            <a:ext cx="9162669" cy="689651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69381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="" xmlns:a16="http://schemas.microsoft.com/office/drawing/2014/main" id="{A1F62D6A-5126-B5F7-F8A1-6E1A751E55C2}"/>
              </a:ext>
            </a:extLst>
          </p:cNvPr>
          <p:cNvSpPr txBox="1">
            <a:spLocks/>
          </p:cNvSpPr>
          <p:nvPr/>
        </p:nvSpPr>
        <p:spPr>
          <a:xfrm>
            <a:off x="397809" y="1330734"/>
            <a:ext cx="7886700" cy="54160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dirty="0"/>
              <a:t>1 Височное замедление у пожилых</a:t>
            </a:r>
            <a:br>
              <a:rPr lang="ru-RU" sz="1600" dirty="0"/>
            </a:br>
            <a:r>
              <a:rPr lang="ru-RU" sz="1600" dirty="0"/>
              <a:t>2 Затылочные дельта волны у подростков</a:t>
            </a:r>
            <a:br>
              <a:rPr lang="ru-RU" sz="1600" dirty="0"/>
            </a:br>
            <a:r>
              <a:rPr lang="ru-RU" sz="1600" dirty="0"/>
              <a:t>3 </a:t>
            </a:r>
            <a:r>
              <a:rPr lang="ru-RU" sz="1600" dirty="0" err="1"/>
              <a:t>Глоссокинетический</a:t>
            </a:r>
            <a:r>
              <a:rPr lang="ru-RU" sz="1600" dirty="0"/>
              <a:t> артефакт</a:t>
            </a:r>
            <a:br>
              <a:rPr lang="ru-RU" sz="1600" dirty="0"/>
            </a:br>
            <a:r>
              <a:rPr lang="ru-RU" sz="1600" dirty="0"/>
              <a:t>4 Лобные тета ("ритм </a:t>
            </a:r>
            <a:r>
              <a:rPr lang="ru-RU" sz="1600" dirty="0" err="1"/>
              <a:t>Циганека</a:t>
            </a:r>
            <a:r>
              <a:rPr lang="ru-RU" sz="1600" dirty="0"/>
              <a:t>")</a:t>
            </a:r>
            <a:br>
              <a:rPr lang="ru-RU" sz="1600" dirty="0"/>
            </a:br>
            <a:r>
              <a:rPr lang="ru-RU" sz="1600" dirty="0"/>
              <a:t>5 Медленная активность при гипервентиляции FIRDA</a:t>
            </a:r>
            <a:br>
              <a:rPr lang="ru-RU" sz="1600" dirty="0"/>
            </a:br>
            <a:r>
              <a:rPr lang="ru-RU" sz="1600" dirty="0"/>
              <a:t>6 Вариант медленного фонового альфа-ритма</a:t>
            </a:r>
            <a:br>
              <a:rPr lang="ru-RU" sz="1600" dirty="0"/>
            </a:br>
            <a:r>
              <a:rPr lang="ru-RU" sz="1600" dirty="0"/>
              <a:t>7 Лямбда-волны</a:t>
            </a:r>
            <a:br>
              <a:rPr lang="ru-RU" sz="1600" dirty="0"/>
            </a:br>
            <a:r>
              <a:rPr lang="ru-RU" sz="1600" dirty="0"/>
              <a:t>8 Позитивные затылочные острые компоненты сна POSTS</a:t>
            </a:r>
            <a:br>
              <a:rPr lang="ru-RU" sz="1600" dirty="0"/>
            </a:br>
            <a:r>
              <a:rPr lang="ru-RU" sz="1600" dirty="0"/>
              <a:t>9 Доброкачественные эпилептиформные феномены во сне - малые острые спайки</a:t>
            </a:r>
            <a:br>
              <a:rPr lang="ru-RU" sz="1600" dirty="0"/>
            </a:br>
            <a:r>
              <a:rPr lang="ru-RU" sz="1600" dirty="0"/>
              <a:t>10 </a:t>
            </a:r>
            <a:r>
              <a:rPr lang="ru-RU" sz="1600" dirty="0" err="1"/>
              <a:t>Wicket</a:t>
            </a:r>
            <a:r>
              <a:rPr lang="ru-RU" sz="1600" dirty="0"/>
              <a:t>-спайки</a:t>
            </a:r>
            <a:br>
              <a:rPr lang="ru-RU" sz="1600" dirty="0"/>
            </a:br>
            <a:r>
              <a:rPr lang="ru-RU" sz="1600" dirty="0"/>
              <a:t>11 6-Гц позитивные спайки</a:t>
            </a:r>
            <a:br>
              <a:rPr lang="ru-RU" sz="1600" dirty="0"/>
            </a:br>
            <a:r>
              <a:rPr lang="ru-RU" sz="1600" dirty="0"/>
              <a:t>12 </a:t>
            </a:r>
            <a:r>
              <a:rPr lang="ru-RU" sz="1600" dirty="0" err="1"/>
              <a:t>Вертексные</a:t>
            </a:r>
            <a:r>
              <a:rPr lang="ru-RU" sz="1600" dirty="0"/>
              <a:t> волны</a:t>
            </a:r>
            <a:br>
              <a:rPr lang="ru-RU" sz="1600" dirty="0"/>
            </a:br>
            <a:r>
              <a:rPr lang="ru-RU" sz="1600" dirty="0"/>
              <a:t>13 "Спайки" </a:t>
            </a:r>
            <a:r>
              <a:rPr lang="ru-RU" sz="1600" dirty="0" err="1"/>
              <a:t>rectus</a:t>
            </a:r>
            <a:r>
              <a:rPr lang="ru-RU" sz="1600" dirty="0"/>
              <a:t> </a:t>
            </a:r>
            <a:r>
              <a:rPr lang="ru-RU" sz="1600" dirty="0" err="1"/>
              <a:t>lateralis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14 6-Гц "фантомные" </a:t>
            </a:r>
            <a:r>
              <a:rPr lang="ru-RU" sz="1600" dirty="0" err="1"/>
              <a:t>спайк</a:t>
            </a:r>
            <a:r>
              <a:rPr lang="ru-RU" sz="1600" dirty="0"/>
              <a:t>-волны</a:t>
            </a:r>
            <a:br>
              <a:rPr lang="ru-RU" sz="1600" dirty="0"/>
            </a:br>
            <a:r>
              <a:rPr lang="ru-RU" sz="1600" dirty="0"/>
              <a:t>15 Медленная активность при гипервентиляции</a:t>
            </a:r>
            <a:br>
              <a:rPr lang="ru-RU" sz="1600" dirty="0"/>
            </a:br>
            <a:r>
              <a:rPr lang="ru-RU" sz="1600" dirty="0"/>
              <a:t>16 14- и 6-Гц позитивные спайки</a:t>
            </a:r>
            <a:br>
              <a:rPr lang="ru-RU" sz="1600" dirty="0"/>
            </a:br>
            <a:r>
              <a:rPr lang="ru-RU" sz="1600" dirty="0"/>
              <a:t>17 Телефонный артефакт</a:t>
            </a:r>
            <a:br>
              <a:rPr lang="ru-RU" sz="1600" dirty="0"/>
            </a:br>
            <a:r>
              <a:rPr lang="ru-RU" sz="1600" dirty="0"/>
              <a:t>18 Усвоение ритма </a:t>
            </a:r>
            <a:r>
              <a:rPr lang="ru-RU" sz="1600" dirty="0" err="1"/>
              <a:t>фотостимуляции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19 Ритмические тета волны в дремоте (психомоторный вариант)</a:t>
            </a:r>
            <a:br>
              <a:rPr lang="ru-RU" sz="1600" dirty="0"/>
            </a:br>
            <a:r>
              <a:rPr lang="ru-RU" sz="1600" dirty="0"/>
              <a:t>20 Субклинические эпилептиформные ритмические разряды у взрослых SREDA</a:t>
            </a:r>
            <a:br>
              <a:rPr lang="ru-RU" sz="1600" dirty="0"/>
            </a:br>
            <a:r>
              <a:rPr lang="ru-RU" sz="1600" dirty="0"/>
              <a:t>21 </a:t>
            </a:r>
            <a:r>
              <a:rPr lang="ru-RU" sz="1600" dirty="0" err="1"/>
              <a:t>Гипнагогическая</a:t>
            </a:r>
            <a:r>
              <a:rPr lang="ru-RU" sz="1600" dirty="0"/>
              <a:t> </a:t>
            </a:r>
            <a:r>
              <a:rPr lang="ru-RU" sz="1600" dirty="0" err="1"/>
              <a:t>гиперсинхрония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22 Глазные движения</a:t>
            </a:r>
            <a:br>
              <a:rPr lang="ru-RU" sz="1600" dirty="0"/>
            </a:br>
            <a:r>
              <a:rPr lang="ru-RU" sz="1600" dirty="0"/>
              <a:t>23 Двигательный артефакт</a:t>
            </a:r>
            <a:br>
              <a:rPr lang="ru-RU" sz="1600" dirty="0"/>
            </a:br>
            <a:r>
              <a:rPr lang="ru-RU" sz="1600" dirty="0"/>
              <a:t>24 ЭКГ артефакт</a:t>
            </a:r>
          </a:p>
        </p:txBody>
      </p:sp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/>
              <a:t>Феномены, которые мы НЕ считаем эпилептиформными </a:t>
            </a:r>
            <a:br>
              <a:rPr lang="ru-RU" sz="1400" dirty="0"/>
            </a:br>
            <a:r>
              <a:rPr lang="ru-RU" sz="1400" dirty="0"/>
              <a:t>(ложная тревога):</a:t>
            </a:r>
            <a:endParaRPr dirty="0">
              <a:solidFill>
                <a:srgbClr val="AC83B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424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Предиктор №3: </a:t>
            </a:r>
            <a:r>
              <a:rPr lang="ru-RU" sz="1400" dirty="0"/>
              <a:t>Сон как провокатор приступа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6185140"/>
            <a:ext cx="9162669" cy="689651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4823FACC-B658-228F-7B9B-FE75615E3B90}"/>
              </a:ext>
            </a:extLst>
          </p:cNvPr>
          <p:cNvSpPr txBox="1"/>
          <p:nvPr/>
        </p:nvSpPr>
        <p:spPr>
          <a:xfrm>
            <a:off x="289868" y="6299132"/>
            <a:ext cx="8556888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r>
              <a:rPr lang="en-US" sz="1200" dirty="0">
                <a:solidFill>
                  <a:srgbClr val="AC83B9"/>
                </a:solidFill>
              </a:rPr>
              <a:t>Berg A.T., </a:t>
            </a:r>
            <a:r>
              <a:rPr lang="en-US" sz="1200" dirty="0" err="1">
                <a:solidFill>
                  <a:srgbClr val="AC83B9"/>
                </a:solidFill>
              </a:rPr>
              <a:t>Shinnar</a:t>
            </a:r>
            <a:r>
              <a:rPr lang="en-US" sz="1200" dirty="0">
                <a:solidFill>
                  <a:srgbClr val="AC83B9"/>
                </a:solidFill>
              </a:rPr>
              <a:t> S. The risk of seizure recurrence following a first unprovoked seizure: a quantitative review. </a:t>
            </a:r>
            <a:endParaRPr lang="ru-RU" sz="1200" dirty="0">
              <a:solidFill>
                <a:srgbClr val="AC83B9"/>
              </a:solidFill>
            </a:endParaRPr>
          </a:p>
          <a:p>
            <a:r>
              <a:rPr lang="en-US" sz="1200" dirty="0">
                <a:solidFill>
                  <a:srgbClr val="AC83B9"/>
                </a:solidFill>
              </a:rPr>
              <a:t>Neurology. 1991; 41 (7): 965-972.</a:t>
            </a:r>
            <a:endParaRPr lang="ru-RU" sz="1200" dirty="0">
              <a:solidFill>
                <a:srgbClr val="AC83B9"/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1B0168A9-CD5A-5820-317E-BA42696361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868" y="1478216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/>
              <a:t>Обстоятельства дебюта имеют вес, сопоставимый с ЭЭГ.</a:t>
            </a:r>
            <a:br>
              <a:rPr lang="ru-RU" sz="1600" dirty="0"/>
            </a:br>
            <a:endParaRPr lang="ru-RU" sz="1600" dirty="0"/>
          </a:p>
          <a:p>
            <a:r>
              <a:rPr lang="ru-RU" sz="1600" b="1" dirty="0"/>
              <a:t>Приступ, возникший из сна:</a:t>
            </a:r>
            <a:r>
              <a:rPr lang="ru-RU" sz="1600" dirty="0"/>
              <a:t> Мощный фактор риска структурной/генетической эпилепсии.</a:t>
            </a:r>
          </a:p>
          <a:p>
            <a:pPr lvl="1"/>
            <a:r>
              <a:rPr lang="ru-RU" sz="1600" dirty="0"/>
              <a:t>В отличие от синкопе или ПНЭП, которые редко возникают в горизонтальном положении без </a:t>
            </a:r>
            <a:r>
              <a:rPr lang="ru-RU" sz="1600" dirty="0" err="1"/>
              <a:t>гипоперфузии</a:t>
            </a:r>
            <a:r>
              <a:rPr lang="ru-RU" sz="1600" dirty="0"/>
              <a:t>.</a:t>
            </a:r>
            <a:br>
              <a:rPr lang="ru-RU" sz="1600" dirty="0"/>
            </a:br>
            <a:endParaRPr lang="ru-RU" sz="1600" dirty="0"/>
          </a:p>
          <a:p>
            <a:r>
              <a:rPr lang="ru-RU" sz="1600" b="1" dirty="0"/>
              <a:t>Период пробуждения:</a:t>
            </a:r>
            <a:r>
              <a:rPr lang="ru-RU" sz="1600" dirty="0"/>
              <a:t> Характерен для Ювенильной </a:t>
            </a:r>
            <a:r>
              <a:rPr lang="ru-RU" sz="1600" dirty="0" err="1"/>
              <a:t>миоклонической</a:t>
            </a:r>
            <a:r>
              <a:rPr lang="ru-RU" sz="1600" dirty="0"/>
              <a:t> эпилепсии (ЮМЭ) и некоторых фокальных форм.</a:t>
            </a:r>
            <a:br>
              <a:rPr lang="ru-RU" sz="1600" dirty="0"/>
            </a:br>
            <a:endParaRPr lang="ru-RU" sz="1600" dirty="0"/>
          </a:p>
          <a:p>
            <a:r>
              <a:rPr lang="ru-RU" sz="1600" b="1" dirty="0"/>
              <a:t>Прогноз:</a:t>
            </a:r>
            <a:r>
              <a:rPr lang="ru-RU" sz="1600" dirty="0"/>
              <a:t> Если первый ГТКП случился во сне, риск рецидива возрастает до </a:t>
            </a:r>
            <a:r>
              <a:rPr lang="ru-RU" sz="1600" b="1" dirty="0"/>
              <a:t>~65%</a:t>
            </a:r>
            <a:r>
              <a:rPr lang="ru-RU" sz="1600" dirty="0"/>
              <a:t>, даже при нормальной МРТ, так как это отражает низкий судорожный порог в физиологических условиях синхронизации.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121821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Кумулятивный расчет риска: </a:t>
            </a:r>
            <a:r>
              <a:rPr lang="ru-RU" sz="1400" dirty="0"/>
              <a:t>Математика первого приступа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1894114"/>
            <a:ext cx="9162669" cy="4980678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612AE7BF-A5FD-A0A8-71FD-5A80FE3875EB}"/>
              </a:ext>
            </a:extLst>
          </p:cNvPr>
          <p:cNvSpPr txBox="1">
            <a:spLocks/>
          </p:cNvSpPr>
          <p:nvPr/>
        </p:nvSpPr>
        <p:spPr>
          <a:xfrm>
            <a:off x="194068" y="1172731"/>
            <a:ext cx="8670013" cy="9815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400" dirty="0"/>
              <a:t>Арифметическое сложение является методическим упрощением для клинической демонстрации. В реальной практике используется статистическое моделирование (регрессия Кокса в MESS). Цифры отражают абсолютный прирост риска (ARI) по данным ключевых публикаций.</a:t>
            </a: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="" xmlns:a16="http://schemas.microsoft.com/office/drawing/2014/main" id="{CD963711-512C-A670-F65E-F1872B1D6E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069669"/>
              </p:ext>
            </p:extLst>
          </p:nvPr>
        </p:nvGraphicFramePr>
        <p:xfrm>
          <a:off x="177321" y="2107659"/>
          <a:ext cx="8781982" cy="4479827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3711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797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3427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69683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52041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</a:rPr>
                        <a:t>Фактор риска</a:t>
                      </a:r>
                      <a:endParaRPr lang="ru-RU" sz="1400" b="1" dirty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</a:rPr>
                        <a:t>Прирост риска </a:t>
                      </a:r>
                    </a:p>
                    <a:p>
                      <a:pPr algn="l"/>
                      <a:r>
                        <a:rPr lang="ru-RU" sz="1400" b="1" dirty="0">
                          <a:effectLst/>
                        </a:rPr>
                        <a:t>(</a:t>
                      </a:r>
                      <a:r>
                        <a:rPr lang="el-GR" sz="1400" b="1" dirty="0">
                          <a:effectLst/>
                        </a:rPr>
                        <a:t>Δ, %)</a:t>
                      </a:r>
                      <a:endParaRPr lang="el-GR" sz="1400" b="1" dirty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>
                          <a:effectLst/>
                        </a:rPr>
                        <a:t>Кумулятивный риск</a:t>
                      </a:r>
                      <a:endParaRPr lang="ru-RU" sz="1400" b="1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</a:rPr>
                        <a:t>Источник (ссылка)</a:t>
                      </a:r>
                      <a:endParaRPr lang="ru-RU" sz="1400" b="1" dirty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52041">
                <a:tc>
                  <a:txBody>
                    <a:bodyPr/>
                    <a:lstStyle/>
                    <a:p>
                      <a:r>
                        <a:rPr lang="ru-RU" sz="1300" b="1" dirty="0">
                          <a:effectLst/>
                        </a:rPr>
                        <a:t>Исходный фон</a:t>
                      </a:r>
                      <a:r>
                        <a:rPr lang="ru-RU" sz="1300" b="0" dirty="0">
                          <a:effectLst/>
                        </a:rPr>
                        <a:t/>
                      </a:r>
                      <a:br>
                        <a:rPr lang="ru-RU" sz="1300" b="0" dirty="0">
                          <a:effectLst/>
                        </a:rPr>
                      </a:br>
                      <a:r>
                        <a:rPr lang="ru-RU" sz="1300" b="0" dirty="0">
                          <a:effectLst/>
                        </a:rPr>
                        <a:t>(Норма МРТ, ЭЭГ, нет триггеров)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0">
                          <a:effectLst/>
                        </a:rPr>
                        <a:t>—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 dirty="0">
                          <a:effectLst/>
                        </a:rPr>
                        <a:t>~25–30%</a:t>
                      </a:r>
                      <a:r>
                        <a:rPr lang="ru-RU" sz="1300" b="0" dirty="0">
                          <a:effectLst/>
                        </a:rPr>
                        <a:t/>
                      </a:r>
                      <a:br>
                        <a:rPr lang="ru-RU" sz="1300" b="0" dirty="0">
                          <a:effectLst/>
                        </a:rPr>
                      </a:br>
                      <a:r>
                        <a:rPr lang="ru-RU" sz="1300" b="0" dirty="0">
                          <a:effectLst/>
                        </a:rPr>
                        <a:t>(за 2 года)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0" dirty="0">
                          <a:effectLst/>
                        </a:rPr>
                        <a:t>Berg A.T., </a:t>
                      </a:r>
                      <a:r>
                        <a:rPr lang="en-US" sz="1300" b="0" dirty="0" err="1">
                          <a:effectLst/>
                        </a:rPr>
                        <a:t>Shinnar</a:t>
                      </a:r>
                      <a:r>
                        <a:rPr lang="en-US" sz="1300" b="0" dirty="0">
                          <a:effectLst/>
                        </a:rPr>
                        <a:t> S. Neurology. 1991; 41(7): 965–972.</a:t>
                      </a:r>
                      <a:br>
                        <a:rPr lang="en-US" sz="1300" b="0" dirty="0">
                          <a:effectLst/>
                        </a:rPr>
                      </a:br>
                      <a:r>
                        <a:rPr lang="en-US" sz="1300" b="0" dirty="0">
                          <a:effectLst/>
                        </a:rPr>
                        <a:t>(</a:t>
                      </a:r>
                      <a:r>
                        <a:rPr lang="ru-RU" sz="1300" b="0" dirty="0">
                          <a:effectLst/>
                        </a:rPr>
                        <a:t>Мета-анализ риска рецидива)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108000" marR="30288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22604">
                <a:tc>
                  <a:txBody>
                    <a:bodyPr/>
                    <a:lstStyle/>
                    <a:p>
                      <a:r>
                        <a:rPr lang="ru-RU" sz="1300" b="1" dirty="0">
                          <a:effectLst/>
                        </a:rPr>
                        <a:t>+ Структурная патология на МРТ</a:t>
                      </a:r>
                      <a:r>
                        <a:rPr lang="ru-RU" sz="1300" b="0" dirty="0">
                          <a:effectLst/>
                        </a:rPr>
                        <a:t/>
                      </a:r>
                      <a:br>
                        <a:rPr lang="ru-RU" sz="1300" b="0" dirty="0">
                          <a:effectLst/>
                        </a:rPr>
                      </a:br>
                      <a:r>
                        <a:rPr lang="ru-RU" sz="1300" b="0" dirty="0">
                          <a:effectLst/>
                        </a:rPr>
                        <a:t>(FCD, склероз гиппокампа, </a:t>
                      </a:r>
                      <a:r>
                        <a:rPr lang="ru-RU" sz="1300" b="0" dirty="0" err="1">
                          <a:effectLst/>
                        </a:rPr>
                        <a:t>глиоз</a:t>
                      </a:r>
                      <a:r>
                        <a:rPr lang="ru-RU" sz="1300" b="0" dirty="0">
                          <a:effectLst/>
                        </a:rPr>
                        <a:t>)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+35–40%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 dirty="0">
                          <a:effectLst/>
                        </a:rPr>
                        <a:t>~65–75%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0">
                          <a:effectLst/>
                        </a:rPr>
                        <a:t>Berg A.T. Epilepsia. 2008; 49(Suppl 1): 13–18.</a:t>
                      </a:r>
                      <a:br>
                        <a:rPr lang="ru-RU" sz="1300" b="0">
                          <a:effectLst/>
                        </a:rPr>
                      </a:br>
                      <a:r>
                        <a:rPr lang="ru-RU" sz="1300" b="0">
                          <a:effectLst/>
                        </a:rPr>
                        <a:t>(Обзор риска при симптоматической этиологии)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30288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52128"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+ Эпилептиформная активность на ЭЭГ</a:t>
                      </a:r>
                      <a:r>
                        <a:rPr lang="ru-RU" sz="1300" b="0">
                          <a:effectLst/>
                        </a:rPr>
                        <a:t/>
                      </a:r>
                      <a:br>
                        <a:rPr lang="ru-RU" sz="1300" b="0">
                          <a:effectLst/>
                        </a:rPr>
                      </a:br>
                      <a:r>
                        <a:rPr lang="ru-RU" sz="1300" b="0">
                          <a:effectLst/>
                        </a:rPr>
                        <a:t>(Спайки/острые волны)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+30–35%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 dirty="0">
                          <a:effectLst/>
                        </a:rPr>
                        <a:t>~56–71%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0">
                          <a:effectLst/>
                        </a:rPr>
                        <a:t>Kim L.G. et al. Lancet Neurol. 2006; 5(4): 317–322.</a:t>
                      </a:r>
                      <a:br>
                        <a:rPr lang="en-US" sz="1300" b="0">
                          <a:effectLst/>
                        </a:rPr>
                      </a:br>
                      <a:r>
                        <a:rPr lang="en-US" sz="1300" b="0">
                          <a:effectLst/>
                        </a:rPr>
                        <a:t>(</a:t>
                      </a:r>
                      <a:r>
                        <a:rPr lang="ru-RU" sz="1300" b="0">
                          <a:effectLst/>
                        </a:rPr>
                        <a:t>Предикторы </a:t>
                      </a:r>
                      <a:r>
                        <a:rPr lang="en-US" sz="1300" b="0">
                          <a:effectLst/>
                        </a:rPr>
                        <a:t>MESS);</a:t>
                      </a:r>
                      <a:br>
                        <a:rPr lang="en-US" sz="1300" b="0">
                          <a:effectLst/>
                        </a:rPr>
                      </a:br>
                      <a:r>
                        <a:rPr lang="en-US" sz="1300" b="0">
                          <a:effectLst/>
                        </a:rPr>
                        <a:t>Phung J. et al. Pract Neurol. 2019; 19(5): 394–402.</a:t>
                      </a:r>
                      <a:endParaRPr lang="en-US" sz="1300" b="0">
                        <a:effectLst/>
                        <a:latin typeface="quote-cjk-patch"/>
                      </a:endParaRPr>
                    </a:p>
                  </a:txBody>
                  <a:tcPr marL="108000" marR="30288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90348"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+ Приступ во сне</a:t>
                      </a:r>
                      <a:r>
                        <a:rPr lang="ru-RU" sz="1300" b="0">
                          <a:effectLst/>
                        </a:rPr>
                        <a:t/>
                      </a:r>
                      <a:br>
                        <a:rPr lang="ru-RU" sz="1300" b="0">
                          <a:effectLst/>
                        </a:rPr>
                      </a:br>
                      <a:r>
                        <a:rPr lang="ru-RU" sz="1300" b="0">
                          <a:effectLst/>
                        </a:rPr>
                        <a:t>(NREM I–II стадии)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+15–20%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~50–65%</a:t>
                      </a:r>
                      <a:r>
                        <a:rPr lang="ru-RU" sz="1300" b="0">
                          <a:effectLst/>
                        </a:rPr>
                        <a:t/>
                      </a:r>
                      <a:br>
                        <a:rPr lang="ru-RU" sz="1300" b="0">
                          <a:effectLst/>
                        </a:rPr>
                      </a:br>
                      <a:r>
                        <a:rPr lang="ru-RU" sz="1300" b="0">
                          <a:effectLst/>
                        </a:rPr>
                        <a:t>(даже при норме МРТ/ЭЭГ)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0">
                          <a:effectLst/>
                        </a:rPr>
                        <a:t>Beghi E. et al. (FIRST Group). Neurology. 2006; 67(12): 2227–2229;</a:t>
                      </a:r>
                      <a:br>
                        <a:rPr lang="en-US" sz="1300" b="0">
                          <a:effectLst/>
                        </a:rPr>
                      </a:br>
                      <a:r>
                        <a:rPr lang="en-US" sz="1300" b="0">
                          <a:effectLst/>
                        </a:rPr>
                        <a:t>Shinnar S. et al. Ann Neurol. 1994; 35(6): 733-737.</a:t>
                      </a:r>
                      <a:endParaRPr lang="en-US" sz="1300" b="0">
                        <a:effectLst/>
                        <a:latin typeface="quote-cjk-patch"/>
                      </a:endParaRPr>
                    </a:p>
                  </a:txBody>
                  <a:tcPr marL="108000" marR="30288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52041"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+ Постиктальный парез Тодда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+15%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~40–45%</a:t>
                      </a:r>
                      <a:r>
                        <a:rPr lang="ru-RU" sz="1300" b="0">
                          <a:effectLst/>
                        </a:rPr>
                        <a:t/>
                      </a:r>
                      <a:br>
                        <a:rPr lang="ru-RU" sz="1300" b="0">
                          <a:effectLst/>
                        </a:rPr>
                      </a:br>
                      <a:r>
                        <a:rPr lang="ru-RU" sz="1300" b="0">
                          <a:effectLst/>
                        </a:rPr>
                        <a:t>(даже при норме МРТ/ЭЭГ)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300" b="0">
                          <a:effectLst/>
                        </a:rPr>
                        <a:t>Hauser W.A. et al. Epilepsia. 1990; 31(5): 632-636.</a:t>
                      </a:r>
                      <a:endParaRPr lang="da-DK" sz="1300" b="0">
                        <a:effectLst/>
                        <a:latin typeface="quote-cjk-patch"/>
                      </a:endParaRPr>
                    </a:p>
                  </a:txBody>
                  <a:tcPr marL="108000" marR="30288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98178"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+ Семейный анамнез</a:t>
                      </a:r>
                      <a:r>
                        <a:rPr lang="ru-RU" sz="1300" b="0">
                          <a:effectLst/>
                        </a:rPr>
                        <a:t/>
                      </a:r>
                      <a:br>
                        <a:rPr lang="ru-RU" sz="1300" b="0">
                          <a:effectLst/>
                        </a:rPr>
                      </a:br>
                      <a:r>
                        <a:rPr lang="ru-RU" sz="1300" b="0">
                          <a:effectLst/>
                        </a:rPr>
                        <a:t>(Родственники 1-й линии)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+10–15%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="1">
                          <a:effectLst/>
                        </a:rPr>
                        <a:t>~35–45%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108000" marR="40384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0" dirty="0" err="1">
                          <a:effectLst/>
                        </a:rPr>
                        <a:t>Annegers</a:t>
                      </a:r>
                      <a:r>
                        <a:rPr lang="en-US" sz="1300" b="0" dirty="0">
                          <a:effectLst/>
                        </a:rPr>
                        <a:t> J.F. et al. </a:t>
                      </a:r>
                      <a:r>
                        <a:rPr lang="en-US" sz="1300" b="0" dirty="0" err="1">
                          <a:effectLst/>
                        </a:rPr>
                        <a:t>Epilepsia</a:t>
                      </a:r>
                      <a:r>
                        <a:rPr lang="en-US" sz="1300" b="0" dirty="0">
                          <a:effectLst/>
                        </a:rPr>
                        <a:t>. 1996; 37(9): 822-829.</a:t>
                      </a:r>
                      <a:endParaRPr lang="en-US" sz="1300" b="0" dirty="0">
                        <a:effectLst/>
                        <a:latin typeface="quote-cjk-patch"/>
                      </a:endParaRPr>
                    </a:p>
                  </a:txBody>
                  <a:tcPr marL="108000" marR="30288" marT="25240" marB="2524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5716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Шаг за шагом: </a:t>
            </a:r>
            <a:r>
              <a:rPr lang="ru-RU" sz="1400" dirty="0"/>
              <a:t>Расчет риска в амбулаторных условиях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5131838"/>
            <a:ext cx="9162669" cy="1742954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71025AFC-D463-F803-980A-5D1DC4762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369" y="1392641"/>
            <a:ext cx="7886700" cy="512945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b="1" dirty="0"/>
              <a:t>Исходный фон (без факторов):  </a:t>
            </a:r>
            <a:r>
              <a:rPr lang="ru-RU" sz="1600" dirty="0"/>
              <a:t>Риск рецидива за 2 года: </a:t>
            </a:r>
            <a:r>
              <a:rPr lang="ru-RU" sz="1600" b="1" dirty="0"/>
              <a:t>~20-30%</a:t>
            </a:r>
            <a:r>
              <a:rPr lang="ru-RU" sz="1600" dirty="0"/>
              <a:t>.</a:t>
            </a:r>
          </a:p>
          <a:p>
            <a:pPr marL="0" indent="0">
              <a:buNone/>
            </a:pP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/>
              <a:t>Добавляем факторы (кумулятивный эффект):</a:t>
            </a:r>
          </a:p>
          <a:p>
            <a:pPr marL="0" indent="0">
              <a:buNone/>
            </a:pPr>
            <a:endParaRPr lang="ru-RU" sz="1600" b="1" dirty="0"/>
          </a:p>
          <a:p>
            <a:pPr marL="0" indent="0">
              <a:buNone/>
            </a:pPr>
            <a:endParaRPr lang="ru-RU" sz="1600" b="1" dirty="0"/>
          </a:p>
          <a:p>
            <a:endParaRPr lang="ru-RU" sz="1600" b="1" dirty="0"/>
          </a:p>
          <a:p>
            <a:endParaRPr lang="ru-RU" sz="1600" b="1" dirty="0"/>
          </a:p>
          <a:p>
            <a:endParaRPr lang="ru-RU" sz="1600" b="1" dirty="0"/>
          </a:p>
          <a:p>
            <a:endParaRPr lang="ru-RU" sz="1600" b="1" dirty="0"/>
          </a:p>
          <a:p>
            <a:endParaRPr lang="ru-RU" sz="1600" b="1" dirty="0"/>
          </a:p>
          <a:p>
            <a:endParaRPr lang="ru-RU" sz="1600" b="1" dirty="0"/>
          </a:p>
          <a:p>
            <a:pPr marL="0" indent="0">
              <a:buNone/>
            </a:pPr>
            <a:r>
              <a:rPr lang="ru-RU" sz="1600" b="1" dirty="0">
                <a:solidFill>
                  <a:schemeClr val="bg1"/>
                </a:solidFill>
              </a:rPr>
              <a:t/>
            </a:r>
            <a:br>
              <a:rPr lang="ru-RU" sz="1600" b="1" dirty="0">
                <a:solidFill>
                  <a:schemeClr val="bg1"/>
                </a:solidFill>
              </a:rPr>
            </a:br>
            <a:r>
              <a:rPr lang="ru-RU" sz="1600" b="1" dirty="0">
                <a:solidFill>
                  <a:srgbClr val="AC83B9"/>
                </a:solidFill>
              </a:rPr>
              <a:t>Пример расчета:</a:t>
            </a:r>
            <a:r>
              <a:rPr lang="ru-RU" sz="1600" dirty="0">
                <a:solidFill>
                  <a:schemeClr val="bg1"/>
                </a:solidFill>
              </a:rPr>
              <a:t/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Пациент с первым ГТКП во сне + фокальная дисплазия на МРТ + спайки на ВЭЭМ.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Базовый риск (30%) + Сон (15%) + МРТ (35%) + ЭЭГ (30%) = </a:t>
            </a:r>
            <a:r>
              <a:rPr lang="ru-RU" sz="1600" b="1" dirty="0">
                <a:solidFill>
                  <a:srgbClr val="FF0000"/>
                </a:solidFill>
              </a:rPr>
              <a:t>&gt;90% риска рецидива</a:t>
            </a:r>
            <a:r>
              <a:rPr lang="ru-RU" sz="1600" dirty="0">
                <a:solidFill>
                  <a:srgbClr val="FF0000"/>
                </a:solidFill>
              </a:rPr>
              <a:t>.</a:t>
            </a:r>
            <a:br>
              <a:rPr lang="ru-RU" sz="1600" dirty="0">
                <a:solidFill>
                  <a:srgbClr val="FF0000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/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b="1" dirty="0">
                <a:solidFill>
                  <a:srgbClr val="AC83B9"/>
                </a:solidFill>
              </a:rPr>
              <a:t>Заключение: </a:t>
            </a:r>
            <a:r>
              <a:rPr lang="ru-RU" sz="1600" dirty="0">
                <a:solidFill>
                  <a:schemeClr val="bg1"/>
                </a:solidFill>
              </a:rPr>
              <a:t>Ожидание второго приступа у такого пациента граничит с халатностью.</a:t>
            </a: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="" xmlns:a16="http://schemas.microsoft.com/office/drawing/2014/main" id="{CC0F0FD0-D865-C64A-EAA8-F2CF5D5829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352475"/>
              </p:ext>
            </p:extLst>
          </p:nvPr>
        </p:nvGraphicFramePr>
        <p:xfrm>
          <a:off x="558810" y="2401704"/>
          <a:ext cx="8069184" cy="2377440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40345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459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Фактор риска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255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Повышение риска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255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+ Патология на МРТ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</a:rPr>
                        <a:t>+35%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+ Эпиактивность на ЭЭГ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</a:rPr>
                        <a:t>+30%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+ Приступ во сне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>
                          <a:effectLst/>
                        </a:rPr>
                        <a:t>+15%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+ Семейный анамнез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</a:rPr>
                        <a:t>+10%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1" dirty="0">
                          <a:effectLst/>
                        </a:rPr>
                        <a:t>+ </a:t>
                      </a:r>
                      <a:r>
                        <a:rPr lang="ru-RU" sz="1600" b="1" dirty="0" err="1">
                          <a:effectLst/>
                        </a:rPr>
                        <a:t>Постиктальный</a:t>
                      </a:r>
                      <a:r>
                        <a:rPr lang="ru-RU" sz="1600" b="1" dirty="0">
                          <a:effectLst/>
                        </a:rPr>
                        <a:t> парез (</a:t>
                      </a:r>
                      <a:r>
                        <a:rPr lang="ru-RU" sz="1600" b="1" dirty="0" err="1">
                          <a:effectLst/>
                        </a:rPr>
                        <a:t>Тодда</a:t>
                      </a:r>
                      <a:r>
                        <a:rPr lang="ru-RU" sz="1600" b="1" dirty="0">
                          <a:effectLst/>
                        </a:rPr>
                        <a:t>)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>
                          <a:effectLst/>
                        </a:rPr>
                        <a:t>+15%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9311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Шкала GALESS: </a:t>
            </a:r>
            <a:r>
              <a:rPr lang="ru-RU" sz="1400" dirty="0"/>
              <a:t>Практическая балльная система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6102220"/>
            <a:ext cx="9162669" cy="772572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C83BE5C0-D1A4-9EE3-C474-7B2F892C21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706" y="1443069"/>
            <a:ext cx="8421425" cy="47244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500" dirty="0"/>
              <a:t>Для тех, кто предпочитает формализованные шкалы (адаптировано из методологии исследования MESS).</a:t>
            </a:r>
          </a:p>
          <a:p>
            <a:pPr marL="0" indent="0">
              <a:buNone/>
            </a:pPr>
            <a:r>
              <a:rPr lang="ru-RU" sz="1500" b="1" dirty="0"/>
              <a:t>Оцените пациента в баллах, чтобы объективизировать степень риска: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500" b="1" dirty="0"/>
              <a:t>Пол</a:t>
            </a:r>
            <a:r>
              <a:rPr lang="ru-RU" sz="1500" dirty="0"/>
              <a:t> (Мужской: +1 балл)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500" b="1" dirty="0"/>
              <a:t>Возраст</a:t>
            </a:r>
            <a:r>
              <a:rPr lang="ru-RU" sz="1500" dirty="0"/>
              <a:t> (Дебют &gt; 65 лет: +1 балл)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500" b="1" dirty="0"/>
              <a:t>Тип приступа</a:t>
            </a:r>
            <a:r>
              <a:rPr lang="ru-RU" sz="1500" dirty="0"/>
              <a:t> (Фокальный с нарушением осознания или ГТКП во сне: +2 балла)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500" b="1" dirty="0"/>
              <a:t>Неврологический статус</a:t>
            </a:r>
            <a:r>
              <a:rPr lang="ru-RU" sz="1500" dirty="0"/>
              <a:t> (Очаговый дефицит: +2 балла)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500" b="1" dirty="0"/>
              <a:t>ЭЭГ</a:t>
            </a:r>
            <a:r>
              <a:rPr lang="ru-RU" sz="1500" dirty="0"/>
              <a:t> (Эпилептиформная активность: +2 балла)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500" b="1" dirty="0"/>
              <a:t>МРТ</a:t>
            </a:r>
            <a:r>
              <a:rPr lang="ru-RU" sz="1500" dirty="0"/>
              <a:t> (Структурная патология: +2 балла)</a:t>
            </a:r>
            <a:br>
              <a:rPr lang="ru-RU" sz="1500" dirty="0"/>
            </a:br>
            <a:endParaRPr lang="ru-RU" sz="1500" dirty="0"/>
          </a:p>
          <a:p>
            <a:pPr marL="0" indent="0">
              <a:buNone/>
            </a:pPr>
            <a:r>
              <a:rPr lang="ru-RU" sz="1500" b="1" dirty="0"/>
              <a:t>Интерпретация суммы баллов:</a:t>
            </a:r>
            <a:endParaRPr lang="ru-RU" sz="1500" dirty="0"/>
          </a:p>
          <a:p>
            <a:r>
              <a:rPr lang="ru-RU" sz="1500" b="1" dirty="0"/>
              <a:t>0–2 балла:</a:t>
            </a:r>
            <a:r>
              <a:rPr lang="ru-RU" sz="1500" dirty="0"/>
              <a:t> Низкий риск (до 30%). Наблюдение, повтор ЭЭГ.</a:t>
            </a:r>
          </a:p>
          <a:p>
            <a:r>
              <a:rPr lang="ru-RU" sz="1500" b="1" dirty="0"/>
              <a:t>3–4 балла:</a:t>
            </a:r>
            <a:r>
              <a:rPr lang="ru-RU" sz="1500" dirty="0"/>
              <a:t> Средний риск (40–60%). Жесткая дискуссия с пациентом о плюсах терапии.</a:t>
            </a:r>
          </a:p>
          <a:p>
            <a:r>
              <a:rPr lang="ru-RU" sz="1500" b="1" dirty="0"/>
              <a:t>5 и более баллов:</a:t>
            </a:r>
            <a:r>
              <a:rPr lang="ru-RU" sz="1500" dirty="0"/>
              <a:t> Высокий риск (&gt;70%). Однозначное начало терапии АЭП.</a:t>
            </a:r>
          </a:p>
        </p:txBody>
      </p:sp>
      <p:sp>
        <p:nvSpPr>
          <p:cNvPr id="8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9B857EF3-1FC8-B5ED-7F59-75AD95D25E55}"/>
              </a:ext>
            </a:extLst>
          </p:cNvPr>
          <p:cNvSpPr txBox="1"/>
          <p:nvPr/>
        </p:nvSpPr>
        <p:spPr>
          <a:xfrm>
            <a:off x="289868" y="6167534"/>
            <a:ext cx="8556888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r>
              <a:rPr lang="ru-RU" sz="1200" dirty="0">
                <a:solidFill>
                  <a:srgbClr val="AC83B9"/>
                </a:solidFill>
              </a:rPr>
              <a:t>«Представленная балльная система является авторской клинической адаптацией для образовательных целей, обобщающей предикторы исследований MESS (</a:t>
            </a:r>
            <a:r>
              <a:rPr lang="ru-RU" sz="1200" dirty="0" err="1">
                <a:solidFill>
                  <a:srgbClr val="AC83B9"/>
                </a:solidFill>
              </a:rPr>
              <a:t>Kim</a:t>
            </a:r>
            <a:r>
              <a:rPr lang="ru-RU" sz="1200" dirty="0">
                <a:solidFill>
                  <a:srgbClr val="AC83B9"/>
                </a:solidFill>
              </a:rPr>
              <a:t> L.G. </a:t>
            </a:r>
            <a:r>
              <a:rPr lang="ru-RU" sz="1200" dirty="0" err="1">
                <a:solidFill>
                  <a:srgbClr val="AC83B9"/>
                </a:solidFill>
              </a:rPr>
              <a:t>et</a:t>
            </a:r>
            <a:r>
              <a:rPr lang="ru-RU" sz="1200" dirty="0">
                <a:solidFill>
                  <a:srgbClr val="AC83B9"/>
                </a:solidFill>
              </a:rPr>
              <a:t> </a:t>
            </a:r>
            <a:r>
              <a:rPr lang="ru-RU" sz="1200" dirty="0" err="1">
                <a:solidFill>
                  <a:srgbClr val="AC83B9"/>
                </a:solidFill>
              </a:rPr>
              <a:t>al</a:t>
            </a:r>
            <a:r>
              <a:rPr lang="ru-RU" sz="1200" dirty="0">
                <a:solidFill>
                  <a:srgbClr val="AC83B9"/>
                </a:solidFill>
              </a:rPr>
              <a:t>., Lancet </a:t>
            </a:r>
            <a:r>
              <a:rPr lang="ru-RU" sz="1200" dirty="0" err="1">
                <a:solidFill>
                  <a:srgbClr val="AC83B9"/>
                </a:solidFill>
              </a:rPr>
              <a:t>Neurol</a:t>
            </a:r>
            <a:r>
              <a:rPr lang="ru-RU" sz="1200" dirty="0">
                <a:solidFill>
                  <a:srgbClr val="AC83B9"/>
                </a:solidFill>
              </a:rPr>
              <a:t>, 2006) и мета-анализа </a:t>
            </a:r>
            <a:r>
              <a:rPr lang="ru-RU" sz="1200" dirty="0" err="1">
                <a:solidFill>
                  <a:srgbClr val="AC83B9"/>
                </a:solidFill>
              </a:rPr>
              <a:t>Berg</a:t>
            </a:r>
            <a:r>
              <a:rPr lang="ru-RU" sz="1200" dirty="0">
                <a:solidFill>
                  <a:srgbClr val="AC83B9"/>
                </a:solidFill>
              </a:rPr>
              <a:t> &amp; </a:t>
            </a:r>
            <a:r>
              <a:rPr lang="ru-RU" sz="1200" dirty="0" err="1">
                <a:solidFill>
                  <a:srgbClr val="AC83B9"/>
                </a:solidFill>
              </a:rPr>
              <a:t>Shinnar</a:t>
            </a:r>
            <a:r>
              <a:rPr lang="ru-RU" sz="1200" dirty="0">
                <a:solidFill>
                  <a:srgbClr val="AC83B9"/>
                </a:solidFill>
              </a:rPr>
              <a:t> (</a:t>
            </a:r>
            <a:r>
              <a:rPr lang="ru-RU" sz="1200" dirty="0" err="1">
                <a:solidFill>
                  <a:srgbClr val="AC83B9"/>
                </a:solidFill>
              </a:rPr>
              <a:t>Neurology</a:t>
            </a:r>
            <a:r>
              <a:rPr lang="ru-RU" sz="1200" dirty="0">
                <a:solidFill>
                  <a:srgbClr val="AC83B9"/>
                </a:solidFill>
              </a:rPr>
              <a:t>, 1991). Не является независимо </a:t>
            </a:r>
            <a:r>
              <a:rPr lang="ru-RU" sz="1200" dirty="0" err="1">
                <a:solidFill>
                  <a:srgbClr val="AC83B9"/>
                </a:solidFill>
              </a:rPr>
              <a:t>валидированной</a:t>
            </a:r>
            <a:r>
              <a:rPr lang="ru-RU" sz="1200" dirty="0">
                <a:solidFill>
                  <a:srgbClr val="AC83B9"/>
                </a:solidFill>
              </a:rPr>
              <a:t> шкалой».</a:t>
            </a:r>
          </a:p>
        </p:txBody>
      </p:sp>
    </p:spTree>
    <p:extLst>
      <p:ext uri="{BB962C8B-B14F-4D97-AF65-F5344CB8AC3E}">
        <p14:creationId xmlns:p14="http://schemas.microsoft.com/office/powerpoint/2010/main" val="2951259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b="1" dirty="0">
                <a:solidFill>
                  <a:srgbClr val="AC83B9"/>
                </a:solidFill>
              </a:rPr>
              <a:t>Клинические сценарии и прогноз: </a:t>
            </a:r>
            <a:r>
              <a:rPr lang="ru-RU" sz="1400" b="1" dirty="0"/>
              <a:t/>
            </a:r>
            <a:br>
              <a:rPr lang="ru-RU" sz="1400" b="1" dirty="0"/>
            </a:br>
            <a:r>
              <a:rPr lang="ru-RU" sz="1400" b="1" dirty="0"/>
              <a:t>Матрица решений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5817348"/>
            <a:ext cx="9162669" cy="1057444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9B857EF3-1FC8-B5ED-7F59-75AD95D25E55}"/>
              </a:ext>
            </a:extLst>
          </p:cNvPr>
          <p:cNvSpPr txBox="1"/>
          <p:nvPr/>
        </p:nvSpPr>
        <p:spPr>
          <a:xfrm>
            <a:off x="289868" y="6115237"/>
            <a:ext cx="8556888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r>
              <a:rPr lang="ru-RU" sz="1200" dirty="0">
                <a:solidFill>
                  <a:srgbClr val="AC83B9"/>
                </a:solidFill>
              </a:rPr>
              <a:t>*</a:t>
            </a:r>
            <a:r>
              <a:rPr lang="ru-RU" sz="1200" b="1" dirty="0">
                <a:solidFill>
                  <a:srgbClr val="AC83B9"/>
                </a:solidFill>
              </a:rPr>
              <a:t>Примечание к Сценарию В: </a:t>
            </a:r>
            <a:br>
              <a:rPr lang="ru-RU" sz="1200" b="1" dirty="0">
                <a:solidFill>
                  <a:srgbClr val="AC83B9"/>
                </a:solidFill>
              </a:rPr>
            </a:br>
            <a:r>
              <a:rPr lang="ru-RU" sz="1200" dirty="0">
                <a:solidFill>
                  <a:srgbClr val="AC83B9"/>
                </a:solidFill>
              </a:rPr>
              <a:t>При выявлении убедительной эпиактивности высокой амплитуды или паттернов, ассоциированных с генетической формой.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="" xmlns:a16="http://schemas.microsoft.com/office/drawing/2014/main" id="{5419463D-463C-3C64-1244-59DD6A6C2E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072340"/>
              </p:ext>
            </p:extLst>
          </p:nvPr>
        </p:nvGraphicFramePr>
        <p:xfrm>
          <a:off x="289868" y="1486609"/>
          <a:ext cx="8515352" cy="3884782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49047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49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0467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5214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7830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259003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627127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>
                          <a:effectLst/>
                        </a:rPr>
                        <a:t>Сценарий</a:t>
                      </a:r>
                      <a:endParaRPr lang="ru-RU" sz="1600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>
                          <a:effectLst/>
                        </a:rPr>
                        <a:t>МРТ</a:t>
                      </a:r>
                      <a:endParaRPr lang="ru-RU" sz="1600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>
                          <a:effectLst/>
                        </a:rPr>
                        <a:t>ЭЭГ</a:t>
                      </a:r>
                      <a:endParaRPr lang="ru-RU" sz="1600" b="1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>
                          <a:effectLst/>
                        </a:rPr>
                        <a:t>Риск рецидива</a:t>
                      </a:r>
                      <a:endParaRPr lang="ru-RU" sz="1600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>
                          <a:effectLst/>
                        </a:rPr>
                        <a:t>Диагноз (</a:t>
                      </a:r>
                      <a:r>
                        <a:rPr lang="en-US" sz="1600" b="1">
                          <a:effectLst/>
                        </a:rPr>
                        <a:t>ILAE)</a:t>
                      </a:r>
                      <a:endParaRPr lang="en-US" sz="1600" b="1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>
                          <a:effectLst/>
                        </a:rPr>
                        <a:t>Тактика</a:t>
                      </a:r>
                      <a:endParaRPr lang="ru-RU" sz="1600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83B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27127"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Сценарий А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+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+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70–80%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>
                          <a:effectLst/>
                        </a:rPr>
                        <a:t>Эпилепсия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Назначить АЭП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27127"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Сценарий Б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+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>
                          <a:effectLst/>
                        </a:rPr>
                        <a:t>—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60–70%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Эпилепсия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Назначить АЭП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27127">
                <a:tc>
                  <a:txBody>
                    <a:bodyPr/>
                    <a:lstStyle/>
                    <a:p>
                      <a:r>
                        <a:rPr lang="ru-RU" sz="1600" b="1" dirty="0">
                          <a:effectLst/>
                        </a:rPr>
                        <a:t>Сценарий В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</a:rPr>
                        <a:t>—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+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50–70%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Эпилепсия</a:t>
                      </a:r>
                      <a:r>
                        <a:rPr lang="ru-RU" sz="1600" b="0">
                          <a:effectLst/>
                        </a:rPr>
                        <a:t>*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Назначить АЭП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363321"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Сценарий Г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</a:rPr>
                        <a:t>—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</a:rPr>
                        <a:t>—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</a:rPr>
                        <a:t>25–35%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</a:rPr>
                        <a:t>Неуточненный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>
                          <a:effectLst/>
                        </a:rPr>
                        <a:t>Воздержаться</a:t>
                      </a:r>
                      <a:r>
                        <a:rPr lang="ru-RU" sz="1600" b="0" dirty="0">
                          <a:effectLst/>
                        </a:rPr>
                        <a:t>,</a:t>
                      </a:r>
                      <a:br>
                        <a:rPr lang="ru-RU" sz="1600" b="0" dirty="0">
                          <a:effectLst/>
                        </a:rPr>
                      </a:br>
                      <a:r>
                        <a:rPr lang="ru-RU" sz="1600" b="0" dirty="0">
                          <a:effectLst/>
                        </a:rPr>
                        <a:t>ВЭЭМ через 3 мес.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lnL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625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42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/>
              <a:t>Назначать или не назначать АЭП? </a:t>
            </a:r>
            <a:r>
              <a:rPr lang="ru-RU" sz="1400" dirty="0">
                <a:solidFill>
                  <a:srgbClr val="AC83B9"/>
                </a:solidFill>
              </a:rPr>
              <a:t>(Доказательная база)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5817348"/>
            <a:ext cx="9162669" cy="1057444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" name="Объект 2">
            <a:extLst>
              <a:ext uri="{FF2B5EF4-FFF2-40B4-BE49-F238E27FC236}">
                <a16:creationId xmlns="" xmlns:a16="http://schemas.microsoft.com/office/drawing/2014/main" id="{9AC258DE-DEA3-0DB9-A8BD-63B4D3730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385" y="1466009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/>
              <a:t>Исследование FIRST (</a:t>
            </a:r>
            <a:r>
              <a:rPr lang="ru-RU" sz="1600" b="1" dirty="0" err="1"/>
              <a:t>First</a:t>
            </a:r>
            <a:r>
              <a:rPr lang="ru-RU" sz="1600" b="1" dirty="0"/>
              <a:t> </a:t>
            </a:r>
            <a:r>
              <a:rPr lang="ru-RU" sz="1600" b="1" dirty="0" err="1"/>
              <a:t>Seizure</a:t>
            </a:r>
            <a:r>
              <a:rPr lang="ru-RU" sz="1600" b="1" dirty="0"/>
              <a:t> </a:t>
            </a:r>
            <a:r>
              <a:rPr lang="ru-RU" sz="1600" b="1" dirty="0" err="1"/>
              <a:t>Trial</a:t>
            </a:r>
            <a:r>
              <a:rPr lang="ru-RU" sz="1600" b="1" dirty="0"/>
              <a:t>):</a:t>
            </a:r>
          </a:p>
          <a:p>
            <a:endParaRPr lang="ru-RU" sz="1600" dirty="0"/>
          </a:p>
          <a:p>
            <a:r>
              <a:rPr lang="ru-RU" sz="1600" dirty="0"/>
              <a:t>Немедленное назначение АЭП: Снижает риск рецидива в первые 2 года.</a:t>
            </a:r>
          </a:p>
          <a:p>
            <a:endParaRPr lang="ru-RU" sz="1600" dirty="0"/>
          </a:p>
          <a:p>
            <a:r>
              <a:rPr lang="ru-RU" sz="1600" dirty="0"/>
              <a:t>Отсроченная терапия: Не влияет на долгосрочный прогноз (пятилетнюю ремиссию), но пациент рискует перенести повторный приступ с социальными последствиями и </a:t>
            </a:r>
            <a:r>
              <a:rPr lang="ru-RU" sz="1600" dirty="0" err="1"/>
              <a:t>травматизацией</a:t>
            </a:r>
            <a:r>
              <a:rPr lang="ru-RU" sz="1600" dirty="0"/>
              <a:t>.</a:t>
            </a:r>
          </a:p>
          <a:p>
            <a:endParaRPr lang="ru-RU" sz="1600" dirty="0"/>
          </a:p>
          <a:p>
            <a:pPr marL="0" indent="0">
              <a:buNone/>
            </a:pPr>
            <a:r>
              <a:rPr lang="ru-RU" sz="1600" b="1" dirty="0"/>
              <a:t>Решение: </a:t>
            </a:r>
            <a:r>
              <a:rPr lang="ru-RU" sz="1600" dirty="0"/>
              <a:t>Если риск ≥60% — взвешиваем малый риск побочных эффектов АЭП и высокий риск травмы/потери прав/социальной </a:t>
            </a:r>
            <a:r>
              <a:rPr lang="ru-RU" sz="1600" dirty="0" err="1"/>
              <a:t>дезадаптации</a:t>
            </a:r>
            <a:r>
              <a:rPr lang="ru-RU" sz="1600" dirty="0"/>
              <a:t> при рецидиве. Решение в пользу АЭП.</a:t>
            </a:r>
          </a:p>
        </p:txBody>
      </p:sp>
    </p:spTree>
    <p:extLst>
      <p:ext uri="{BB962C8B-B14F-4D97-AF65-F5344CB8AC3E}">
        <p14:creationId xmlns:p14="http://schemas.microsoft.com/office/powerpoint/2010/main" val="3807683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sz="1400" dirty="0">
                <a:solidFill>
                  <a:srgbClr val="AC83B9"/>
                </a:solidFill>
              </a:rPr>
              <a:t>Резюме для практики: </a:t>
            </a:r>
            <a:br>
              <a:rPr lang="ru-RU" sz="1400" dirty="0">
                <a:solidFill>
                  <a:srgbClr val="AC83B9"/>
                </a:solidFill>
              </a:rPr>
            </a:br>
            <a:r>
              <a:rPr lang="ru-RU" sz="1400" dirty="0"/>
              <a:t>Алгоритм действий</a:t>
            </a:r>
            <a:endParaRPr dirty="0">
              <a:solidFill>
                <a:srgbClr val="AC83B9"/>
              </a:solidFill>
            </a:endParaRP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6160728"/>
            <a:ext cx="9162669" cy="714063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20053FB6-E889-B4A4-F7AB-DCC12A96222B}"/>
              </a:ext>
            </a:extLst>
          </p:cNvPr>
          <p:cNvSpPr txBox="1">
            <a:spLocks/>
          </p:cNvSpPr>
          <p:nvPr/>
        </p:nvSpPr>
        <p:spPr>
          <a:xfrm>
            <a:off x="406628" y="1557668"/>
            <a:ext cx="854049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ru-RU" sz="1600" b="1" dirty="0"/>
              <a:t>Первое обращение: </a:t>
            </a:r>
            <a:r>
              <a:rPr lang="ru-RU" sz="1600" dirty="0"/>
              <a:t>Собираем анамнез, опрашиваем очевидца.</a:t>
            </a:r>
          </a:p>
          <a:p>
            <a:pPr marL="457200" indent="-457200">
              <a:buFont typeface="+mj-lt"/>
              <a:buAutoNum type="arabicPeriod"/>
            </a:pPr>
            <a:endParaRPr lang="ru-RU" sz="1600" dirty="0"/>
          </a:p>
          <a:p>
            <a:pPr marL="457200" indent="-457200">
              <a:buFont typeface="+mj-lt"/>
              <a:buAutoNum type="arabicPeriod"/>
            </a:pPr>
            <a:r>
              <a:rPr lang="ru-RU" sz="1600" b="1" dirty="0"/>
              <a:t>Обследование:</a:t>
            </a:r>
            <a:r>
              <a:rPr lang="ru-RU" sz="1600" dirty="0"/>
              <a:t> МРТ 3Тл (эпи-протокол) + Видео-ЭЭГ-мониторинг сна.</a:t>
            </a:r>
          </a:p>
          <a:p>
            <a:pPr marL="457200" indent="-457200">
              <a:buFont typeface="+mj-lt"/>
              <a:buAutoNum type="arabicPeriod"/>
            </a:pPr>
            <a:endParaRPr lang="ru-RU" sz="1600" dirty="0"/>
          </a:p>
          <a:p>
            <a:pPr marL="457200" indent="-457200">
              <a:buFont typeface="+mj-lt"/>
              <a:buAutoNum type="arabicPeriod"/>
            </a:pPr>
            <a:r>
              <a:rPr lang="ru-RU" sz="1600" b="1" dirty="0"/>
              <a:t>Анализ:</a:t>
            </a:r>
            <a:br>
              <a:rPr lang="ru-RU" sz="1600" b="1" dirty="0"/>
            </a:br>
            <a:r>
              <a:rPr lang="ru-RU" sz="1600" b="1" dirty="0"/>
              <a:t>- </a:t>
            </a:r>
            <a:r>
              <a:rPr lang="ru-RU" sz="1600" dirty="0"/>
              <a:t>Есть МРТ-позитивный очаг? → Да → ДИАГНОЗ ЭПИЛЕПСИЯ. Начинаем АЭП. </a:t>
            </a:r>
            <a:br>
              <a:rPr lang="ru-RU" sz="1600" dirty="0"/>
            </a:br>
            <a:r>
              <a:rPr lang="ru-RU" sz="1600" dirty="0"/>
              <a:t>- Есть ЭЭГ-спайки? → Да → ДИАГНОЗ ЭПИЛЕПСИЯ. Начинаем АЭП. </a:t>
            </a:r>
            <a:br>
              <a:rPr lang="ru-RU" sz="1600" dirty="0"/>
            </a:br>
            <a:r>
              <a:rPr lang="ru-RU" sz="1600" dirty="0"/>
              <a:t>- Всё чисто? → Диагноз неясен. Безопасность, повторная диагностика.</a:t>
            </a:r>
          </a:p>
          <a:p>
            <a:pPr marL="457200" indent="-457200">
              <a:buFont typeface="+mj-lt"/>
              <a:buAutoNum type="arabicPeriod"/>
            </a:pPr>
            <a:endParaRPr lang="ru-RU" sz="1600" dirty="0"/>
          </a:p>
          <a:p>
            <a:pPr marL="457200" indent="-457200">
              <a:buFont typeface="+mj-lt"/>
              <a:buAutoNum type="arabicPeriod"/>
            </a:pPr>
            <a:r>
              <a:rPr lang="ru-RU" sz="1600" b="1" dirty="0"/>
              <a:t>Оформление:</a:t>
            </a:r>
            <a:r>
              <a:rPr lang="ru-RU" sz="1600" dirty="0"/>
              <a:t> ставим диагноз для обеспечения пациента льготными препаратами, даже если это дебют.</a:t>
            </a:r>
          </a:p>
        </p:txBody>
      </p:sp>
      <p:sp>
        <p:nvSpPr>
          <p:cNvPr id="8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A4F94DD5-7FF7-25F1-4E4A-895CB2825129}"/>
              </a:ext>
            </a:extLst>
          </p:cNvPr>
          <p:cNvSpPr txBox="1"/>
          <p:nvPr/>
        </p:nvSpPr>
        <p:spPr>
          <a:xfrm>
            <a:off x="289868" y="6346070"/>
            <a:ext cx="8556888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r>
              <a:rPr lang="en-US" sz="1200" dirty="0">
                <a:solidFill>
                  <a:srgbClr val="AC83B9"/>
                </a:solidFill>
              </a:rPr>
              <a:t>Fisher R.S. et al. ILAE Official Report: A practical clinical definition of epilepsy. </a:t>
            </a:r>
            <a:r>
              <a:rPr lang="en-US" sz="1200" dirty="0" err="1">
                <a:solidFill>
                  <a:srgbClr val="AC83B9"/>
                </a:solidFill>
              </a:rPr>
              <a:t>Epilepsia</a:t>
            </a:r>
            <a:r>
              <a:rPr lang="en-US" sz="1200" dirty="0">
                <a:solidFill>
                  <a:srgbClr val="AC83B9"/>
                </a:solidFill>
              </a:rPr>
              <a:t>. 2014; 55 (4): 475-482.</a:t>
            </a:r>
            <a:endParaRPr lang="ru-RU" sz="1200" dirty="0">
              <a:solidFill>
                <a:srgbClr val="AC83B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5904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pPr algn="l"/>
            <a:r>
              <a:rPr lang="ru-RU" i="0" dirty="0">
                <a:solidFill>
                  <a:srgbClr val="AC83B9"/>
                </a:solidFill>
                <a:effectLst/>
                <a:latin typeface="AvantGardeGothicC" pitchFamily="2" charset="0"/>
              </a:rPr>
              <a:t>КЛИНИЧЕСКИЕ РЕКОМЕНДАЦИИ</a:t>
            </a:r>
          </a:p>
          <a:p>
            <a:pPr algn="l"/>
            <a:r>
              <a:rPr lang="ru-RU" i="0" dirty="0">
                <a:solidFill>
                  <a:schemeClr val="bg1">
                    <a:lumMod val="95000"/>
                  </a:schemeClr>
                </a:solidFill>
                <a:effectLst/>
                <a:latin typeface="AvantGardeGothicC" pitchFamily="2" charset="0"/>
              </a:rPr>
              <a:t>ЭПИЛЕПСИЯ И ЭПИЛЕПТИЧЕСКИЙ СТАТУС У ВЗРОСЛЫХ И ДЕТЕЙ</a:t>
            </a: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4945224"/>
            <a:ext cx="9162669" cy="1929568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20053FB6-E889-B4A4-F7AB-DCC12A96222B}"/>
              </a:ext>
            </a:extLst>
          </p:cNvPr>
          <p:cNvSpPr txBox="1">
            <a:spLocks/>
          </p:cNvSpPr>
          <p:nvPr/>
        </p:nvSpPr>
        <p:spPr>
          <a:xfrm>
            <a:off x="406628" y="1335152"/>
            <a:ext cx="854049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ru-RU" sz="1800" b="1" i="0" dirty="0">
                <a:effectLst/>
                <a:latin typeface="quote-cjk-patch"/>
              </a:rPr>
              <a:t>2. Диагностика заболевания или состояния</a:t>
            </a:r>
          </a:p>
          <a:p>
            <a:pPr marL="0" indent="0" algn="l">
              <a:buNone/>
            </a:pPr>
            <a:r>
              <a:rPr lang="ru-RU" sz="1600" b="1" i="1" dirty="0">
                <a:effectLst/>
                <a:latin typeface="quote-cjk-patch"/>
              </a:rPr>
              <a:t>(группы заболеваний или состояний) медицинские показания и противопоказания к применению методов диагностики</a:t>
            </a:r>
            <a:r>
              <a:rPr lang="ru-RU" sz="1600" b="0" i="0" dirty="0">
                <a:effectLst/>
                <a:latin typeface="quote-cjk-patch"/>
              </a:rPr>
              <a:t/>
            </a:r>
            <a:br>
              <a:rPr lang="ru-RU" sz="1600" b="0" i="0" dirty="0">
                <a:effectLst/>
                <a:latin typeface="quote-cjk-patch"/>
              </a:rPr>
            </a:br>
            <a:endParaRPr lang="ru-RU" sz="1600" b="0" i="0" dirty="0">
              <a:effectLst/>
              <a:latin typeface="quote-cjk-patch"/>
            </a:endParaRPr>
          </a:p>
          <a:p>
            <a:pPr marL="0" indent="0" algn="l">
              <a:buNone/>
            </a:pPr>
            <a:r>
              <a:rPr lang="ru-RU" sz="1600" b="0" i="0" dirty="0">
                <a:effectLst/>
                <a:latin typeface="quote-cjk-patch"/>
              </a:rPr>
              <a:t>Рекомендуется установление диагноза "Эпилепсия" согласно следующим критериям: наличие двух неспровоцированных (или рефлекторных) эпилептических приступов, с интервалом &gt; 24 ч или один неспровоцированный (или рефлекторный) приступ и вероятность повторения приступов, близкая к общему риску рецидива (&gt; 60%) после двух спонтанных приступов в последующие 10 лет, или определить диагноз эпилептического синдрома (&gt; 60% - следует трактовать как высокую вероятность рецидива). (3, 5, 133, 134).</a:t>
            </a:r>
            <a:br>
              <a:rPr lang="ru-RU" sz="1600" b="0" i="0" dirty="0">
                <a:effectLst/>
                <a:latin typeface="quote-cjk-patch"/>
              </a:rPr>
            </a:br>
            <a:endParaRPr lang="ru-RU" sz="1600" b="0" i="0" dirty="0">
              <a:effectLst/>
              <a:latin typeface="quote-cjk-patch"/>
            </a:endParaRPr>
          </a:p>
          <a:p>
            <a:pPr marL="0" indent="0" algn="l">
              <a:buNone/>
            </a:pPr>
            <a:r>
              <a:rPr lang="ru-RU" sz="1600" b="1" i="0" dirty="0">
                <a:effectLst/>
                <a:latin typeface="quote-cjk-patch"/>
              </a:rPr>
              <a:t>Уровень убедительности рекомендаций С (уровень достоверности доказательств - 5).</a:t>
            </a:r>
          </a:p>
          <a:p>
            <a:pPr marL="0" indent="0">
              <a:buNone/>
            </a:pPr>
            <a:endParaRPr lang="ru-RU" sz="1600" dirty="0"/>
          </a:p>
        </p:txBody>
      </p:sp>
      <p:sp>
        <p:nvSpPr>
          <p:cNvPr id="8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A4F94DD5-7FF7-25F1-4E4A-895CB2825129}"/>
              </a:ext>
            </a:extLst>
          </p:cNvPr>
          <p:cNvSpPr txBox="1"/>
          <p:nvPr/>
        </p:nvSpPr>
        <p:spPr>
          <a:xfrm>
            <a:off x="289868" y="5124176"/>
            <a:ext cx="8556888" cy="1569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l">
              <a:buFont typeface="+mj-lt"/>
              <a:buAutoNum type="arabicPeriod" startAt="3"/>
            </a:pPr>
            <a:r>
              <a:rPr lang="en-GB" sz="1200" b="0" i="0" dirty="0">
                <a:solidFill>
                  <a:srgbClr val="AC83B9"/>
                </a:solidFill>
                <a:effectLst/>
              </a:rPr>
              <a:t>Fisher R.S. et al. ILAE Official Report: A practical clinical definition of epilepsy // </a:t>
            </a:r>
            <a:r>
              <a:rPr lang="en-GB" sz="1200" b="0" i="0" dirty="0" err="1">
                <a:solidFill>
                  <a:srgbClr val="AC83B9"/>
                </a:solidFill>
                <a:effectLst/>
              </a:rPr>
              <a:t>Epilepsia</a:t>
            </a:r>
            <a:r>
              <a:rPr lang="en-GB" sz="1200" b="0" i="0" dirty="0">
                <a:solidFill>
                  <a:srgbClr val="AC83B9"/>
                </a:solidFill>
                <a:effectLst/>
              </a:rPr>
              <a:t>. Blackwell Publishing Inc., 2014. Vol. 55, № 4. P. 475–482.</a:t>
            </a:r>
          </a:p>
          <a:p>
            <a:pPr algn="l">
              <a:buFont typeface="+mj-lt"/>
              <a:buAutoNum type="arabicPeriod" startAt="3"/>
            </a:pPr>
            <a:r>
              <a:rPr lang="en-GB" sz="1200" b="0" i="0" dirty="0" err="1">
                <a:solidFill>
                  <a:srgbClr val="AC83B9"/>
                </a:solidFill>
                <a:effectLst/>
              </a:rPr>
              <a:t>Scheffer</a:t>
            </a:r>
            <a:r>
              <a:rPr lang="en-GB" sz="1200" b="0" i="0" dirty="0">
                <a:solidFill>
                  <a:srgbClr val="AC83B9"/>
                </a:solidFill>
                <a:effectLst/>
              </a:rPr>
              <a:t> I.E. et al. ILAE classification of the epilepsies: position paper of the ILAE Commission for Classification and Terminology // </a:t>
            </a:r>
            <a:r>
              <a:rPr lang="en-GB" sz="1200" b="0" i="0" dirty="0" err="1">
                <a:solidFill>
                  <a:srgbClr val="AC83B9"/>
                </a:solidFill>
                <a:effectLst/>
              </a:rPr>
              <a:t>Epilepsia</a:t>
            </a:r>
            <a:r>
              <a:rPr lang="en-GB" sz="1200" b="0" i="0" dirty="0">
                <a:solidFill>
                  <a:srgbClr val="AC83B9"/>
                </a:solidFill>
                <a:effectLst/>
              </a:rPr>
              <a:t>. Wiley Online Library, 2017. Vol. 58, № 4. P. 512–521.</a:t>
            </a:r>
          </a:p>
          <a:p>
            <a:pPr algn="l">
              <a:buFont typeface="+mj-lt"/>
              <a:buAutoNum type="arabicPeriod" startAt="3"/>
            </a:pPr>
            <a:r>
              <a:rPr lang="en-GB" sz="1200" b="0" i="0" dirty="0">
                <a:solidFill>
                  <a:srgbClr val="AC83B9"/>
                </a:solidFill>
                <a:effectLst/>
              </a:rPr>
              <a:t>Ross S. et al. Management of patients with newly diagnosed epilepsy: A systematic literature review // Am. Fam. Physician. Am Fam Physician, 2004. Vol. 70, № 5. P. 824,827–828.</a:t>
            </a:r>
          </a:p>
          <a:p>
            <a:pPr algn="l">
              <a:buFont typeface="+mj-lt"/>
              <a:buAutoNum type="arabicPeriod" startAt="3"/>
            </a:pPr>
            <a:r>
              <a:rPr lang="en-GB" sz="1200" b="0" i="0" dirty="0">
                <a:solidFill>
                  <a:srgbClr val="AC83B9"/>
                </a:solidFill>
                <a:effectLst/>
              </a:rPr>
              <a:t>King M.A. et al. Epileptology of the first-seizure presentation: A clinical, electroencephalographic, and magnetic resonance imaging study of 300 consecutive patients // Lancet. Elsevier B.V., 1998. Vol. 352, № 9133. P. 1007–1011.</a:t>
            </a:r>
          </a:p>
        </p:txBody>
      </p:sp>
    </p:spTree>
    <p:extLst>
      <p:ext uri="{BB962C8B-B14F-4D97-AF65-F5344CB8AC3E}">
        <p14:creationId xmlns:p14="http://schemas.microsoft.com/office/powerpoint/2010/main" val="6555574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pPr algn="l"/>
            <a:r>
              <a:rPr lang="ru-RU" i="0" dirty="0">
                <a:solidFill>
                  <a:srgbClr val="AC83B9"/>
                </a:solidFill>
                <a:effectLst/>
                <a:latin typeface="AvantGardeGothicC" pitchFamily="2" charset="0"/>
              </a:rPr>
              <a:t>КЛИНИЧЕСКИЕ РЕКОМЕНДАЦИИ</a:t>
            </a:r>
          </a:p>
          <a:p>
            <a:pPr algn="l"/>
            <a:r>
              <a:rPr lang="ru-RU" i="0" dirty="0">
                <a:solidFill>
                  <a:schemeClr val="bg1">
                    <a:lumMod val="95000"/>
                  </a:schemeClr>
                </a:solidFill>
                <a:effectLst/>
                <a:latin typeface="AvantGardeGothicC" pitchFamily="2" charset="0"/>
              </a:rPr>
              <a:t>ЭПИЛЕПСИЯ И ЭПИЛЕПТИЧЕСКИЙ СТАТУС У ВЗРОСЛЫХ И ДЕТЕЙ</a:t>
            </a: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5598366"/>
            <a:ext cx="9162669" cy="12764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20053FB6-E889-B4A4-F7AB-DCC12A96222B}"/>
              </a:ext>
            </a:extLst>
          </p:cNvPr>
          <p:cNvSpPr txBox="1">
            <a:spLocks/>
          </p:cNvSpPr>
          <p:nvPr/>
        </p:nvSpPr>
        <p:spPr>
          <a:xfrm>
            <a:off x="406628" y="1381333"/>
            <a:ext cx="854049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ru-RU" sz="1600" b="1" i="0" dirty="0">
                <a:effectLst/>
                <a:latin typeface="quote-cjk-patch"/>
              </a:rPr>
              <a:t>1.2 Этиология и патогенез заболевания или состояния (группы заболеваний или состояний)</a:t>
            </a:r>
          </a:p>
          <a:p>
            <a:pPr marL="0" indent="0" algn="l">
              <a:buNone/>
            </a:pPr>
            <a:r>
              <a:rPr lang="ru-RU" sz="1600" b="1" i="0" dirty="0">
                <a:effectLst/>
                <a:latin typeface="quote-cjk-patch"/>
              </a:rPr>
              <a:t>Структурные эпилепсии</a:t>
            </a:r>
          </a:p>
          <a:p>
            <a:pPr marL="0" indent="0" algn="l">
              <a:buNone/>
            </a:pPr>
            <a:r>
              <a:rPr lang="ru-RU" sz="1600" b="0" i="0" dirty="0">
                <a:effectLst/>
                <a:latin typeface="quote-cjk-patch"/>
              </a:rPr>
              <a:t>Черепно-мозговая травма является наиболее частой причиной (фактором риска) приобретённой структурной эпилепсии. Приступы, возникшие в течение первых 24 часов после травмы, называют немедленными, а в течение 2 - 7 суток – ранними; они являются острыми симптоматическими приступами, спровоцированными травмой. Приступы, возникшие после 7 суток, называют поздними, их считают неспровоцированными эпилептическими приступами, т.е. проявлением эпилепсии (14, 15).</a:t>
            </a:r>
          </a:p>
          <a:p>
            <a:pPr marL="0" indent="0" algn="l">
              <a:buNone/>
            </a:pPr>
            <a:r>
              <a:rPr lang="ru-RU" sz="1600" b="0" i="0" dirty="0">
                <a:effectLst/>
                <a:latin typeface="quote-cjk-patch"/>
              </a:rPr>
              <a:t>Вероятность развития эпилепсии после черепно-мозговой травмы, по данным разных исследований, варьирует от 5 до 42% в зависимости от выборки и времени наблюдения (14). </a:t>
            </a:r>
            <a:r>
              <a:rPr lang="ru-RU" sz="1600" b="0" i="0" dirty="0" err="1">
                <a:effectLst/>
                <a:latin typeface="quote-cjk-patch"/>
              </a:rPr>
              <a:t>Пострадавшиеся</a:t>
            </a:r>
            <a:r>
              <a:rPr lang="ru-RU" sz="1600" b="0" i="0" dirty="0">
                <a:effectLst/>
                <a:latin typeface="quote-cjk-patch"/>
              </a:rPr>
              <a:t> эпилепсия более чем в 90% случаев развивается в течение первых двух лет (15). По прошествии 5 лет риск развития заболевания значительно снижается (&lt; 1%), но вероятность развития неспровоцированных приступов сохраняется в течение 10 и даже 30 лет после черепно-мозговой травмы (14).</a:t>
            </a:r>
          </a:p>
          <a:p>
            <a:pPr marL="0" indent="0">
              <a:buNone/>
            </a:pPr>
            <a:endParaRPr lang="ru-RU" sz="1600" dirty="0"/>
          </a:p>
        </p:txBody>
      </p:sp>
      <p:sp>
        <p:nvSpPr>
          <p:cNvPr id="8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A4F94DD5-7FF7-25F1-4E4A-895CB2825129}"/>
              </a:ext>
            </a:extLst>
          </p:cNvPr>
          <p:cNvSpPr txBox="1"/>
          <p:nvPr/>
        </p:nvSpPr>
        <p:spPr>
          <a:xfrm>
            <a:off x="289868" y="5825031"/>
            <a:ext cx="8556888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l">
              <a:buFont typeface="+mj-lt"/>
              <a:buAutoNum type="arabicPeriod" startAt="14"/>
            </a:pPr>
            <a:r>
              <a:rPr lang="en-GB" sz="1200" b="0" i="0" dirty="0">
                <a:solidFill>
                  <a:srgbClr val="AC83B9"/>
                </a:solidFill>
                <a:effectLst/>
                <a:latin typeface="quote-cjk-patch"/>
              </a:rPr>
              <a:t>Christensen J. The epidemiology of posttraumatic epilepsy // Semin. Neurol. </a:t>
            </a:r>
            <a:r>
              <a:rPr lang="en-GB" sz="1200" b="0" i="0" dirty="0" err="1">
                <a:solidFill>
                  <a:srgbClr val="AC83B9"/>
                </a:solidFill>
                <a:effectLst/>
                <a:latin typeface="quote-cjk-patch"/>
              </a:rPr>
              <a:t>Thieme</a:t>
            </a:r>
            <a:r>
              <a:rPr lang="en-GB" sz="1200" b="0" i="0" dirty="0">
                <a:solidFill>
                  <a:srgbClr val="AC83B9"/>
                </a:solidFill>
                <a:effectLst/>
                <a:latin typeface="quote-cjk-patch"/>
              </a:rPr>
              <a:t> Medical Publishers, Inc., 2015. Vol. 35, № 3. P. 218–222.</a:t>
            </a:r>
          </a:p>
          <a:p>
            <a:pPr algn="l">
              <a:buFont typeface="+mj-lt"/>
              <a:buAutoNum type="arabicPeriod" startAt="14"/>
            </a:pPr>
            <a:r>
              <a:rPr lang="en-GB" sz="1200" b="0" i="0" dirty="0" err="1">
                <a:solidFill>
                  <a:srgbClr val="AC83B9"/>
                </a:solidFill>
                <a:effectLst/>
                <a:latin typeface="quote-cjk-patch"/>
              </a:rPr>
              <a:t>Lucke-Wold</a:t>
            </a:r>
            <a:r>
              <a:rPr lang="en-GB" sz="1200" b="0" i="0" dirty="0">
                <a:solidFill>
                  <a:srgbClr val="AC83B9"/>
                </a:solidFill>
                <a:effectLst/>
                <a:latin typeface="quote-cjk-patch"/>
              </a:rPr>
              <a:t> B.P. et al. Traumatic brain injury and epilepsy: Underlying mechanisms leading to seizure // Seizure. W.B. Saunders Ltd, 2015. Vol. 33. P. 13–23.</a:t>
            </a:r>
          </a:p>
        </p:txBody>
      </p:sp>
    </p:spTree>
    <p:extLst>
      <p:ext uri="{BB962C8B-B14F-4D97-AF65-F5344CB8AC3E}">
        <p14:creationId xmlns:p14="http://schemas.microsoft.com/office/powerpoint/2010/main" val="1148744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="" xmlns:a16="http://schemas.microsoft.com/office/drawing/2014/main" id="{21D08484-F3D0-23E3-8EF2-978698078255}"/>
              </a:ext>
            </a:extLst>
          </p:cNvPr>
          <p:cNvSpPr/>
          <p:nvPr/>
        </p:nvSpPr>
        <p:spPr>
          <a:xfrm>
            <a:off x="-5648" y="-5195"/>
            <a:ext cx="9155295" cy="11278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="" xmlns:a16="http://schemas.microsoft.com/office/drawing/2014/main" id="{79E13FEA-81B9-7604-105F-CA6AEB8C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5" name="Заголовок 1"/>
          <p:cNvSpPr txBox="1"/>
          <p:nvPr/>
        </p:nvSpPr>
        <p:spPr>
          <a:xfrm>
            <a:off x="1245991" y="202909"/>
            <a:ext cx="7382003" cy="634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4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pPr algn="l"/>
            <a:r>
              <a:rPr lang="ru-RU" i="0" dirty="0">
                <a:solidFill>
                  <a:srgbClr val="AC83B9"/>
                </a:solidFill>
                <a:effectLst/>
                <a:latin typeface="AvantGardeGothicC" pitchFamily="2" charset="0"/>
              </a:rPr>
              <a:t>КЛИНИЧЕСКИЕ РЕКОМЕНДАЦИИ</a:t>
            </a:r>
          </a:p>
          <a:p>
            <a:pPr algn="l"/>
            <a:r>
              <a:rPr lang="ru-RU" i="0" dirty="0">
                <a:solidFill>
                  <a:schemeClr val="bg1">
                    <a:lumMod val="95000"/>
                  </a:schemeClr>
                </a:solidFill>
                <a:effectLst/>
                <a:latin typeface="AvantGardeGothicC" pitchFamily="2" charset="0"/>
              </a:rPr>
              <a:t>ЭПИЛЕПСИЯ И ЭПИЛЕПТИЧЕСКИЙ СТАТУС У ВЗРОСЛЫХ И ДЕТЕЙ</a:t>
            </a:r>
          </a:p>
        </p:txBody>
      </p:sp>
      <p:sp>
        <p:nvSpPr>
          <p:cNvPr id="126" name="Прямоугольник"/>
          <p:cNvSpPr/>
          <p:nvPr/>
        </p:nvSpPr>
        <p:spPr>
          <a:xfrm>
            <a:off x="-13022" y="5598366"/>
            <a:ext cx="9162669" cy="127642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20053FB6-E889-B4A4-F7AB-DCC12A96222B}"/>
              </a:ext>
            </a:extLst>
          </p:cNvPr>
          <p:cNvSpPr txBox="1">
            <a:spLocks/>
          </p:cNvSpPr>
          <p:nvPr/>
        </p:nvSpPr>
        <p:spPr>
          <a:xfrm>
            <a:off x="406628" y="1473693"/>
            <a:ext cx="8540496" cy="33129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ru-RU" sz="1600" b="1" i="0" dirty="0">
                <a:effectLst/>
                <a:latin typeface="quote-cjk-patch"/>
              </a:rPr>
              <a:t>1.2 Этиология и патогенез заболевания или состояния (группы заболеваний или состояний)</a:t>
            </a:r>
          </a:p>
          <a:p>
            <a:pPr marL="0" indent="0" algn="l">
              <a:buNone/>
            </a:pPr>
            <a:r>
              <a:rPr lang="ru-RU" sz="1600" b="1" i="0" dirty="0">
                <a:effectLst/>
                <a:latin typeface="quote-cjk-patch"/>
              </a:rPr>
              <a:t>Структурные эпилепсии</a:t>
            </a:r>
          </a:p>
          <a:p>
            <a:pPr marL="0" indent="0" algn="l">
              <a:buNone/>
            </a:pPr>
            <a:r>
              <a:rPr lang="ru-RU" sz="1600" b="0" i="0" u="none" strike="noStrike" dirty="0">
                <a:effectLst/>
                <a:latin typeface="quote-cjk-patch"/>
              </a:rPr>
              <a:t>Инсульт и его последствия являются одной из основных причин (факторов риска) эпилепсии среди лиц старшего возраста. В зависимости от времени, прошедшего с момента инсульта, приступы разделяют на ранние, возникшие в течение первых 7 суток, и поздние, возникшие после 7 суток. Ранними считаются острые симптоматические приступы, спровоцированные локальными метаболическими изменениями и потому не являющиеся непосредственным проявлением эпилепсии. При этом, наличие ранних приступов увеличивает риск развития эпилепсии у пациента в дальнейшем. Поздние приступы, наоборот, считают проявлением приобретённой предрасположенности головного мозга к возникновению эпилептических приступов, т.е. проявлением постинсультной эпилепсии (15,16).</a:t>
            </a:r>
            <a:endParaRPr lang="ru-RU" sz="1600" dirty="0"/>
          </a:p>
        </p:txBody>
      </p:sp>
      <p:sp>
        <p:nvSpPr>
          <p:cNvPr id="8" name="* - К ст. 21 расписания болезней не относятся приступы: связанные с отменой алкоголя, развившиеся сразу после или в раннем…">
            <a:extLst>
              <a:ext uri="{FF2B5EF4-FFF2-40B4-BE49-F238E27FC236}">
                <a16:creationId xmlns="" xmlns:a16="http://schemas.microsoft.com/office/drawing/2014/main" id="{A4F94DD5-7FF7-25F1-4E4A-895CB2825129}"/>
              </a:ext>
            </a:extLst>
          </p:cNvPr>
          <p:cNvSpPr txBox="1"/>
          <p:nvPr/>
        </p:nvSpPr>
        <p:spPr>
          <a:xfrm>
            <a:off x="289868" y="5825031"/>
            <a:ext cx="8556888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l">
              <a:buFont typeface="+mj-lt"/>
              <a:buAutoNum type="arabicPeriod" startAt="15"/>
            </a:pPr>
            <a:r>
              <a:rPr lang="en-GB" sz="1200" b="0" i="0" dirty="0" err="1">
                <a:solidFill>
                  <a:srgbClr val="AC83B9"/>
                </a:solidFill>
                <a:effectLst/>
                <a:latin typeface="quote-cjk-patch"/>
              </a:rPr>
              <a:t>Lucke-Wold</a:t>
            </a:r>
            <a:r>
              <a:rPr lang="en-GB" sz="1200" b="0" i="0" dirty="0">
                <a:solidFill>
                  <a:srgbClr val="AC83B9"/>
                </a:solidFill>
                <a:effectLst/>
                <a:latin typeface="quote-cjk-patch"/>
              </a:rPr>
              <a:t> B.P. et al. Traumatic brain injury and epilepsy: Underlying mechanisms leading to seizure // Seizure. W.B. Saunders Ltd, 2015. Vol. 33. P. 13–23.</a:t>
            </a:r>
          </a:p>
          <a:p>
            <a:pPr algn="l">
              <a:buFont typeface="+mj-lt"/>
              <a:buAutoNum type="arabicPeriod" startAt="15"/>
            </a:pPr>
            <a:r>
              <a:rPr lang="en-GB" sz="1200" b="0" i="0" dirty="0" err="1">
                <a:solidFill>
                  <a:srgbClr val="AC83B9"/>
                </a:solidFill>
                <a:effectLst/>
                <a:latin typeface="quote-cjk-patch"/>
              </a:rPr>
              <a:t>Zelano</a:t>
            </a:r>
            <a:r>
              <a:rPr lang="en-GB" sz="1200" b="0" i="0" dirty="0">
                <a:solidFill>
                  <a:srgbClr val="AC83B9"/>
                </a:solidFill>
                <a:effectLst/>
                <a:latin typeface="quote-cjk-patch"/>
              </a:rPr>
              <a:t> J. et al. How to diagnose and treat post-stroke seizures and epilepsy // Epileptic </a:t>
            </a:r>
            <a:r>
              <a:rPr lang="en-GB" sz="1200" b="0" i="0" dirty="0" err="1">
                <a:solidFill>
                  <a:srgbClr val="AC83B9"/>
                </a:solidFill>
                <a:effectLst/>
                <a:latin typeface="quote-cjk-patch"/>
              </a:rPr>
              <a:t>Disord</a:t>
            </a:r>
            <a:r>
              <a:rPr lang="en-GB" sz="1200" b="0" i="0" dirty="0">
                <a:solidFill>
                  <a:srgbClr val="AC83B9"/>
                </a:solidFill>
                <a:effectLst/>
                <a:latin typeface="quote-cjk-patch"/>
              </a:rPr>
              <a:t>. John Libbey, 2020. Vol. 22, N° 3. P. 252–263.</a:t>
            </a:r>
          </a:p>
        </p:txBody>
      </p:sp>
    </p:spTree>
    <p:extLst>
      <p:ext uri="{BB962C8B-B14F-4D97-AF65-F5344CB8AC3E}">
        <p14:creationId xmlns:p14="http://schemas.microsoft.com/office/powerpoint/2010/main" val="3364610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">
            <a:extLst>
              <a:ext uri="{FF2B5EF4-FFF2-40B4-BE49-F238E27FC236}">
                <a16:creationId xmlns="" xmlns:a16="http://schemas.microsoft.com/office/drawing/2014/main" id="{AC6AA152-E392-D051-25E1-7E4ABC26E715}"/>
              </a:ext>
            </a:extLst>
          </p:cNvPr>
          <p:cNvSpPr/>
          <p:nvPr/>
        </p:nvSpPr>
        <p:spPr>
          <a:xfrm>
            <a:off x="-5648" y="-5195"/>
            <a:ext cx="9155295" cy="613853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4" name="аватарка.png" descr="аватарка.png">
            <a:extLst>
              <a:ext uri="{FF2B5EF4-FFF2-40B4-BE49-F238E27FC236}">
                <a16:creationId xmlns="" xmlns:a16="http://schemas.microsoft.com/office/drawing/2014/main" id="{9EC70068-10DD-3C8B-B23B-0DCA735AB8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34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36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/>
              <a:t>ДИФФЕРНЦИАЛЬНЫЙ ДИАГНОЗ</a:t>
            </a:r>
          </a:p>
        </p:txBody>
      </p:sp>
      <p:sp>
        <p:nvSpPr>
          <p:cNvPr id="837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pPr hangingPunct="0"/>
            <a:r>
              <a:rPr kern="0">
                <a:solidFill>
                  <a:srgbClr val="8064A2">
                    <a:lumOff val="12156"/>
                  </a:srgbClr>
                </a:solidFill>
                <a:sym typeface="Calibri"/>
              </a:rP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2792379-BB73-518A-54DA-543160C4D6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94" y="1080538"/>
            <a:ext cx="8612812" cy="486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655292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">
            <a:extLst>
              <a:ext uri="{FF2B5EF4-FFF2-40B4-BE49-F238E27FC236}">
                <a16:creationId xmlns="" xmlns:a16="http://schemas.microsoft.com/office/drawing/2014/main" id="{FE44A862-4FF1-4BD0-73DA-BFD6A27278AF}"/>
              </a:ext>
            </a:extLst>
          </p:cNvPr>
          <p:cNvSpPr/>
          <p:nvPr/>
        </p:nvSpPr>
        <p:spPr>
          <a:xfrm>
            <a:off x="-5648" y="-5195"/>
            <a:ext cx="9155295" cy="613853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4" name="аватарка.png" descr="аватарка.png">
            <a:extLst>
              <a:ext uri="{FF2B5EF4-FFF2-40B4-BE49-F238E27FC236}">
                <a16:creationId xmlns="" xmlns:a16="http://schemas.microsoft.com/office/drawing/2014/main" id="{C4B8F473-F068-FE7B-3885-4E7620FAC9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42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44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/>
              <a:t>ДИФФЕРНЦИАЛЬНЫЙ ДИАГНОЗ</a:t>
            </a:r>
          </a:p>
        </p:txBody>
      </p:sp>
      <p:sp>
        <p:nvSpPr>
          <p:cNvPr id="845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pPr hangingPunct="0"/>
            <a:r>
              <a:rPr kern="0">
                <a:solidFill>
                  <a:srgbClr val="8064A2">
                    <a:lumOff val="12156"/>
                  </a:srgbClr>
                </a:solidFill>
                <a:sym typeface="Calibri"/>
              </a:rP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BF8B107-564C-605C-5CD1-62E5BE3922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5" y="1008198"/>
            <a:ext cx="8628469" cy="497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946579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">
            <a:extLst>
              <a:ext uri="{FF2B5EF4-FFF2-40B4-BE49-F238E27FC236}">
                <a16:creationId xmlns="" xmlns:a16="http://schemas.microsoft.com/office/drawing/2014/main" id="{30126F58-8597-FA90-2F0E-CE807FF4B25C}"/>
              </a:ext>
            </a:extLst>
          </p:cNvPr>
          <p:cNvSpPr/>
          <p:nvPr/>
        </p:nvSpPr>
        <p:spPr>
          <a:xfrm>
            <a:off x="-5648" y="-5195"/>
            <a:ext cx="9155295" cy="613853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5" name="аватарка.png" descr="аватарка.png">
            <a:extLst>
              <a:ext uri="{FF2B5EF4-FFF2-40B4-BE49-F238E27FC236}">
                <a16:creationId xmlns="" xmlns:a16="http://schemas.microsoft.com/office/drawing/2014/main" id="{B9C6F4A8-F752-F770-0C52-38A7CFA721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50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52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/>
              <a:t>ДИФФЕРНЦИАЛЬНЫЙ ДИАГНОЗ</a:t>
            </a:r>
          </a:p>
        </p:txBody>
      </p:sp>
      <p:sp>
        <p:nvSpPr>
          <p:cNvPr id="853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pPr hangingPunct="0"/>
            <a:r>
              <a:rPr kern="0">
                <a:solidFill>
                  <a:srgbClr val="8064A2">
                    <a:lumOff val="12156"/>
                  </a:srgbClr>
                </a:solidFill>
                <a:sym typeface="Calibri"/>
              </a:rP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BDB83DED-22E8-BA38-2827-2F2099536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49" y="1068228"/>
            <a:ext cx="8690939" cy="492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873335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">
            <a:extLst>
              <a:ext uri="{FF2B5EF4-FFF2-40B4-BE49-F238E27FC236}">
                <a16:creationId xmlns="" xmlns:a16="http://schemas.microsoft.com/office/drawing/2014/main" id="{49BC53C9-8E81-6394-1BE4-B0E155E0307D}"/>
              </a:ext>
            </a:extLst>
          </p:cNvPr>
          <p:cNvSpPr/>
          <p:nvPr/>
        </p:nvSpPr>
        <p:spPr>
          <a:xfrm>
            <a:off x="-5648" y="-5195"/>
            <a:ext cx="9155295" cy="613853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4" name="аватарка.png" descr="аватарка.png">
            <a:extLst>
              <a:ext uri="{FF2B5EF4-FFF2-40B4-BE49-F238E27FC236}">
                <a16:creationId xmlns="" xmlns:a16="http://schemas.microsoft.com/office/drawing/2014/main" id="{20DC29B4-98F3-9FD2-155B-B5CFD72610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50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52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3" y="258495"/>
            <a:ext cx="2595894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/>
              <a:t>МИГРЕНЬ И ЭПИЛЕПСИЯ.</a:t>
            </a:r>
            <a:endParaRPr dirty="0"/>
          </a:p>
        </p:txBody>
      </p:sp>
      <p:sp>
        <p:nvSpPr>
          <p:cNvPr id="853" name="Прямоугольник 4"/>
          <p:cNvSpPr txBox="1"/>
          <p:nvPr/>
        </p:nvSpPr>
        <p:spPr>
          <a:xfrm>
            <a:off x="223757" y="6303779"/>
            <a:ext cx="8305972" cy="2308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pPr hangingPunct="0"/>
            <a:r>
              <a:rPr lang="ru-RU" kern="0" dirty="0">
                <a:solidFill>
                  <a:srgbClr val="8064A2">
                    <a:lumOff val="12156"/>
                  </a:srgbClr>
                </a:solidFill>
                <a:sym typeface="Calibri"/>
              </a:rPr>
              <a:t>Азимова Ю. Э., </a:t>
            </a:r>
            <a:r>
              <a:rPr lang="ru-RU" kern="0" dirty="0" err="1">
                <a:solidFill>
                  <a:srgbClr val="8064A2">
                    <a:lumOff val="12156"/>
                  </a:srgbClr>
                </a:solidFill>
                <a:sym typeface="Calibri"/>
              </a:rPr>
              <a:t>Табеева</a:t>
            </a:r>
            <a:r>
              <a:rPr lang="ru-RU" kern="0" dirty="0">
                <a:solidFill>
                  <a:srgbClr val="8064A2">
                    <a:lumOff val="12156"/>
                  </a:srgbClr>
                </a:solidFill>
                <a:sym typeface="Calibri"/>
              </a:rPr>
              <a:t> Г. Р. Мигрень и эпилепсия // Эпилепсия и пароксизмальные состояния. 2009. №1. URL: </a:t>
            </a:r>
            <a:r>
              <a:rPr lang="ru-RU" kern="0" dirty="0" err="1">
                <a:solidFill>
                  <a:srgbClr val="8064A2">
                    <a:lumOff val="12156"/>
                  </a:srgbClr>
                </a:solidFill>
                <a:sym typeface="Calibri"/>
              </a:rPr>
              <a:t>https</a:t>
            </a:r>
            <a:r>
              <a:rPr lang="ru-RU" kern="0" dirty="0">
                <a:solidFill>
                  <a:srgbClr val="8064A2">
                    <a:lumOff val="12156"/>
                  </a:srgbClr>
                </a:solidFill>
                <a:sym typeface="Calibri"/>
              </a:rPr>
              <a:t>://</a:t>
            </a:r>
            <a:r>
              <a:rPr lang="ru-RU" kern="0" dirty="0" err="1">
                <a:solidFill>
                  <a:srgbClr val="8064A2">
                    <a:lumOff val="12156"/>
                  </a:srgbClr>
                </a:solidFill>
                <a:sym typeface="Calibri"/>
              </a:rPr>
              <a:t>cyberleninka.ru</a:t>
            </a:r>
            <a:r>
              <a:rPr lang="ru-RU" kern="0" dirty="0">
                <a:solidFill>
                  <a:srgbClr val="8064A2">
                    <a:lumOff val="12156"/>
                  </a:srgbClr>
                </a:solidFill>
                <a:sym typeface="Calibri"/>
              </a:rPr>
              <a:t>/</a:t>
            </a:r>
            <a:r>
              <a:rPr lang="ru-RU" kern="0" dirty="0" err="1">
                <a:solidFill>
                  <a:srgbClr val="8064A2">
                    <a:lumOff val="12156"/>
                  </a:srgbClr>
                </a:solidFill>
                <a:sym typeface="Calibri"/>
              </a:rPr>
              <a:t>article</a:t>
            </a:r>
            <a:r>
              <a:rPr lang="ru-RU" kern="0" dirty="0">
                <a:solidFill>
                  <a:srgbClr val="8064A2">
                    <a:lumOff val="12156"/>
                  </a:srgbClr>
                </a:solidFill>
                <a:sym typeface="Calibri"/>
              </a:rPr>
              <a:t>/</a:t>
            </a:r>
            <a:r>
              <a:rPr lang="ru-RU" kern="0" dirty="0" err="1">
                <a:solidFill>
                  <a:srgbClr val="8064A2">
                    <a:lumOff val="12156"/>
                  </a:srgbClr>
                </a:solidFill>
                <a:sym typeface="Calibri"/>
              </a:rPr>
              <a:t>n</a:t>
            </a:r>
            <a:r>
              <a:rPr lang="ru-RU" kern="0" dirty="0">
                <a:solidFill>
                  <a:srgbClr val="8064A2">
                    <a:lumOff val="12156"/>
                  </a:srgbClr>
                </a:solidFill>
                <a:sym typeface="Calibri"/>
              </a:rPr>
              <a:t>/</a:t>
            </a:r>
            <a:r>
              <a:rPr lang="ru-RU" kern="0" dirty="0" err="1">
                <a:solidFill>
                  <a:srgbClr val="8064A2">
                    <a:lumOff val="12156"/>
                  </a:srgbClr>
                </a:solidFill>
                <a:sym typeface="Calibri"/>
              </a:rPr>
              <a:t>migren-i-epilepsiya</a:t>
            </a:r>
            <a:r>
              <a:rPr lang="ru-RU" kern="0" dirty="0">
                <a:solidFill>
                  <a:srgbClr val="8064A2">
                    <a:lumOff val="12156"/>
                  </a:srgbClr>
                </a:solidFill>
                <a:sym typeface="Calibri"/>
              </a:rPr>
              <a:t>.</a:t>
            </a:r>
          </a:p>
        </p:txBody>
      </p:sp>
      <p:sp>
        <p:nvSpPr>
          <p:cNvPr id="6" name="Прямоугольник 6">
            <a:extLst>
              <a:ext uri="{FF2B5EF4-FFF2-40B4-BE49-F238E27FC236}">
                <a16:creationId xmlns="" xmlns:a16="http://schemas.microsoft.com/office/drawing/2014/main" id="{2DCE0474-D002-DA9E-838F-1A5285675BEA}"/>
              </a:ext>
            </a:extLst>
          </p:cNvPr>
          <p:cNvSpPr txBox="1"/>
          <p:nvPr/>
        </p:nvSpPr>
        <p:spPr>
          <a:xfrm>
            <a:off x="287850" y="1060551"/>
            <a:ext cx="8305973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hangingPunct="0"/>
            <a:r>
              <a:rPr lang="ru-RU" sz="1400" kern="0" dirty="0">
                <a:solidFill>
                  <a:srgbClr val="FFFFFF"/>
                </a:solidFill>
                <a:sym typeface="Calibri"/>
              </a:rPr>
              <a:t>Мигрень и эпилепсия – </a:t>
            </a:r>
            <a:r>
              <a:rPr lang="ru-RU" sz="1400" kern="0" dirty="0" err="1">
                <a:solidFill>
                  <a:srgbClr val="FFFFFF"/>
                </a:solidFill>
                <a:sym typeface="Calibri"/>
              </a:rPr>
              <a:t>коморбидные</a:t>
            </a:r>
            <a:r>
              <a:rPr lang="ru-RU" sz="1400" kern="0" dirty="0">
                <a:solidFill>
                  <a:srgbClr val="FFFFFF"/>
                </a:solidFill>
                <a:sym typeface="Calibri"/>
              </a:rPr>
              <a:t> неврологические заболевания, имеющие общие клинические </a:t>
            </a:r>
            <a:br>
              <a:rPr lang="ru-RU" sz="1400" kern="0" dirty="0">
                <a:solidFill>
                  <a:srgbClr val="FFFFFF"/>
                </a:solidFill>
                <a:sym typeface="Calibri"/>
              </a:rPr>
            </a:br>
            <a:r>
              <a:rPr lang="ru-RU" sz="1400" kern="0" dirty="0">
                <a:solidFill>
                  <a:srgbClr val="FFFFFF"/>
                </a:solidFill>
                <a:sym typeface="Calibri"/>
              </a:rPr>
              <a:t>и  патофизиологические черты, а также общие подходы к терапии. Эпилепсия повышает риск развития мигрени в 2,4 раза, а мигрень повышает риск развития эпилепсии в 4,1 раз.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8387AF68-93A4-C1C6-44EB-3C64220952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88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551" y="2022007"/>
            <a:ext cx="8930974" cy="3706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239846"/>
      </p:ext>
    </p:extLst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">
            <a:extLst>
              <a:ext uri="{FF2B5EF4-FFF2-40B4-BE49-F238E27FC236}">
                <a16:creationId xmlns="" xmlns:a16="http://schemas.microsoft.com/office/drawing/2014/main" id="{49040113-F8F6-FA3C-C121-C5A1E5390DFE}"/>
              </a:ext>
            </a:extLst>
          </p:cNvPr>
          <p:cNvSpPr/>
          <p:nvPr/>
        </p:nvSpPr>
        <p:spPr>
          <a:xfrm>
            <a:off x="-5648" y="-5195"/>
            <a:ext cx="9155295" cy="613853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5" name="аватарка.png" descr="аватарка.png">
            <a:extLst>
              <a:ext uri="{FF2B5EF4-FFF2-40B4-BE49-F238E27FC236}">
                <a16:creationId xmlns="" xmlns:a16="http://schemas.microsoft.com/office/drawing/2014/main" id="{A1E3A7FB-3E54-ABB5-894A-1B71223051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67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69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/>
              <a:t>ДИФФЕРНЦИАЛЬНЫЙ ДИАГНОЗ</a:t>
            </a:r>
          </a:p>
        </p:txBody>
      </p:sp>
      <p:sp>
        <p:nvSpPr>
          <p:cNvPr id="870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pPr hangingPunct="0"/>
            <a:r>
              <a:rPr kern="0">
                <a:solidFill>
                  <a:srgbClr val="8064A2">
                    <a:lumOff val="12156"/>
                  </a:srgbClr>
                </a:solidFill>
                <a:sym typeface="Calibri"/>
              </a:rP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2EED5FF-D647-567F-5EA4-ECC2453C4B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2" y="1008197"/>
            <a:ext cx="8713650" cy="498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345687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">
            <a:extLst>
              <a:ext uri="{FF2B5EF4-FFF2-40B4-BE49-F238E27FC236}">
                <a16:creationId xmlns="" xmlns:a16="http://schemas.microsoft.com/office/drawing/2014/main" id="{5F272D9D-DE2A-50DB-1301-6E5447302746}"/>
              </a:ext>
            </a:extLst>
          </p:cNvPr>
          <p:cNvSpPr/>
          <p:nvPr/>
        </p:nvSpPr>
        <p:spPr>
          <a:xfrm>
            <a:off x="-5648" y="-5195"/>
            <a:ext cx="9155295" cy="613853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5" name="аватарка.png" descr="аватарка.png">
            <a:extLst>
              <a:ext uri="{FF2B5EF4-FFF2-40B4-BE49-F238E27FC236}">
                <a16:creationId xmlns="" xmlns:a16="http://schemas.microsoft.com/office/drawing/2014/main" id="{3D1AD122-A495-B20D-0CC1-30635C5B19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75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 hangingPunct="0"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77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/>
              <a:t>ДИФФЕРНЦИАЛЬНЫЙ ДИАГНОЗ</a:t>
            </a:r>
          </a:p>
        </p:txBody>
      </p:sp>
      <p:sp>
        <p:nvSpPr>
          <p:cNvPr id="878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pPr hangingPunct="0"/>
            <a:r>
              <a:rPr kern="0">
                <a:solidFill>
                  <a:srgbClr val="8064A2">
                    <a:lumOff val="12156"/>
                  </a:srgbClr>
                </a:solidFill>
                <a:sym typeface="Calibri"/>
              </a:rP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83E04F9-6E1D-2E17-6DD2-9928D0C832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3" y="1008197"/>
            <a:ext cx="8707512" cy="498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33718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">
            <a:extLst>
              <a:ext uri="{FF2B5EF4-FFF2-40B4-BE49-F238E27FC236}">
                <a16:creationId xmlns="" xmlns:a16="http://schemas.microsoft.com/office/drawing/2014/main" id="{6CF3FEC4-BA0A-EB98-8DBB-D9BD9C82CF17}"/>
              </a:ext>
            </a:extLst>
          </p:cNvPr>
          <p:cNvSpPr/>
          <p:nvPr/>
        </p:nvSpPr>
        <p:spPr>
          <a:xfrm>
            <a:off x="-5648" y="-5195"/>
            <a:ext cx="9155295" cy="692850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4" name="аватарка.png" descr="аватарка.png">
            <a:extLst>
              <a:ext uri="{FF2B5EF4-FFF2-40B4-BE49-F238E27FC236}">
                <a16:creationId xmlns="" xmlns:a16="http://schemas.microsoft.com/office/drawing/2014/main" id="{8CB25E8C-B14E-B3FA-41F1-7E44DD3B1B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solidFill>
              <a:schemeClr val="bg1">
                <a:lumMod val="95000"/>
              </a:schemeClr>
            </a:solidFill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84" name="Типичные проявления синдромов и данные обследований  при эпилептических приступах и их дифференциальных диагнозах."/>
          <p:cNvSpPr txBox="1">
            <a:spLocks noGrp="1"/>
          </p:cNvSpPr>
          <p:nvPr>
            <p:ph type="title"/>
          </p:nvPr>
        </p:nvSpPr>
        <p:spPr>
          <a:xfrm>
            <a:off x="1222751" y="104890"/>
            <a:ext cx="7465926" cy="634848"/>
          </a:xfrm>
          <a:prstGeom prst="rect">
            <a:avLst/>
          </a:prstGeom>
        </p:spPr>
        <p:txBody>
          <a:bodyPr/>
          <a:lstStyle/>
          <a:p>
            <a: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Типичные проявления синдромов и данные обследований </a:t>
            </a:r>
            <a:br/>
            <a:r>
              <a:t>при эпилептических приступах и их дифференциальных диагнозах.</a:t>
            </a:r>
          </a:p>
        </p:txBody>
      </p:sp>
      <p:graphicFrame>
        <p:nvGraphicFramePr>
          <p:cNvPr id="885" name="Содержимое 3"/>
          <p:cNvGraphicFramePr/>
          <p:nvPr/>
        </p:nvGraphicFramePr>
        <p:xfrm>
          <a:off x="107087" y="922413"/>
          <a:ext cx="8929822" cy="5084412"/>
        </p:xfrm>
        <a:graphic>
          <a:graphicData uri="http://schemas.openxmlformats.org/drawingml/2006/table">
            <a:tbl>
              <a:tblPr/>
              <a:tblGrid>
                <a:gridCol w="11498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66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9665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9665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9665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9665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29665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442341">
                <a:tc>
                  <a:txBody>
                    <a:bodyPr/>
                    <a:lstStyle/>
                    <a:p>
                      <a:pPr marL="50800" algn="l">
                        <a:defRPr sz="1000">
                          <a:solidFill>
                            <a:srgbClr val="FFFFFF"/>
                          </a:solidFill>
                        </a:defRPr>
                      </a:pPr>
                      <a:endParaRPr dirty="0"/>
                    </a:p>
                  </a:txBody>
                  <a:tcPr marL="11534" marR="11534" marT="11534" marB="11534" anchor="ctr" horzOverflow="overflow">
                    <a:lnL w="0">
                      <a:miter lim="400000"/>
                    </a:lnL>
                    <a:lnR w="25400">
                      <a:solidFill>
                        <a:srgbClr val="FFFFFF"/>
                      </a:solidFill>
                    </a:lnR>
                    <a:lnT w="0">
                      <a:miter lim="400000"/>
                    </a:lnT>
                    <a:lnB w="25400">
                      <a:solidFill>
                        <a:srgbClr val="FFFF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Эпилептический приступ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Синкопа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Диссоциативный (психогенный) приступ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Парасомния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 dirty="0" err="1">
                          <a:solidFill>
                            <a:srgbClr val="FFFFFF"/>
                          </a:solidFill>
                        </a:rPr>
                        <a:t>Пароксизмальное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b="1" dirty="0" err="1">
                          <a:solidFill>
                            <a:srgbClr val="FFFFFF"/>
                          </a:solidFill>
                        </a:rPr>
                        <a:t>двигательное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b="1" dirty="0" err="1">
                          <a:solidFill>
                            <a:srgbClr val="FFFFFF"/>
                          </a:solidFill>
                        </a:rPr>
                        <a:t>расстройство</a:t>
                      </a:r>
                      <a:endParaRPr sz="1000" b="1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Мигрень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26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Длительность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10–180 с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Несколько секунд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Очень вариабельно (секунды – часы)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Секунды – несколько минут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2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с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–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несколько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часов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4–72 ч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629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Глаза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Открыты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Открыты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Зажмурены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Открыты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Открыты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Открыты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23679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Моторика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Автоматизмы, тонические, клонические, версивные, тонико-клонические движения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Нерегулярные миоклонии и тонические судороги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Волнообразное нарастание и ослабление, вариабельность от приступа к приступу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Мало</a:t>
                      </a:r>
                      <a:r>
                        <a:rPr lang="ru-RU"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целенаправленные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автоматизмы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Дистония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,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дискинезия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(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атетоидная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,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хореическая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Нормальная (искл.: мигрень-ассоциированный гемипарез)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820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Речь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Иктальная афазия (при вовлечении доминантного полушария)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После синкопы не нарушена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Заикание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 нарушена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Может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быть</a:t>
                      </a:r>
                      <a:r>
                        <a:rPr lang="ru-RU" sz="1000" baseline="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нарушена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 нарушена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423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Начало (продромы/аура)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Аура(ы)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Вегетативные продромы (неск. минут)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Вариабельные, длительные предчувствия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Отсутствуют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Напряжение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или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парестезии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Аура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820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Восстановление ориентации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Часто замедленное, постепенное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Быстрое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Часто медленное и "прерывистое"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При повторном засыпании восстановления ориентации нет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Быстрое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Постепенное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05504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ЭЭГ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Приступные паттерны (эпилептиформная активность)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Генерализованное замедление с последующим уплощением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Нормальная ЭЭГ бодрствования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Возникновение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непосредственно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из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фазы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медленного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сна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(Non-REM)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или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REM-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сна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Нормальная ЭЭГ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Неспецифические замедления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820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Провоцирующие факторы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Редко, тогда мономорфны (напр., мелькающий свет, отмена алкоголя)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Испуг, боль, мочеиспускание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Внушение (суггестия)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Лекарственные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препараты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Иногда движение, кофеин, чай, физическая нагрузка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Стресс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,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гормоны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,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красное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вино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и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др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.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86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pPr hangingPunct="0"/>
            <a:r>
              <a:rPr kern="0">
                <a:solidFill>
                  <a:srgbClr val="8064A2">
                    <a:lumOff val="12156"/>
                  </a:srgbClr>
                </a:solidFill>
                <a:sym typeface="Calibri"/>
              </a:rP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</p:spTree>
    <p:extLst>
      <p:ext uri="{BB962C8B-B14F-4D97-AF65-F5344CB8AC3E}">
        <p14:creationId xmlns:p14="http://schemas.microsoft.com/office/powerpoint/2010/main" val="151258631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5" name="logo эпилепсия56.png" descr="logo эпилепсия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137" y="420687"/>
            <a:ext cx="2330451" cy="604838"/>
          </a:xfrm>
          <a:prstGeom prst="rect">
            <a:avLst/>
          </a:prstGeom>
          <a:ln w="12700">
            <a:miter lim="400000"/>
          </a:ln>
        </p:spPr>
      </p:pic>
      <p:sp>
        <p:nvSpPr>
          <p:cNvPr id="1006" name="Прямоугольник"/>
          <p:cNvSpPr/>
          <p:nvPr/>
        </p:nvSpPr>
        <p:spPr>
          <a:xfrm>
            <a:off x="-6350" y="2097088"/>
            <a:ext cx="9156700" cy="893763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007" name="Заголовок 1"/>
          <p:cNvSpPr txBox="1"/>
          <p:nvPr/>
        </p:nvSpPr>
        <p:spPr>
          <a:xfrm>
            <a:off x="325438" y="2146300"/>
            <a:ext cx="8493126" cy="7953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algn="ctr">
              <a:lnSpc>
                <a:spcPct val="150000"/>
              </a:lnSpc>
              <a:defRPr sz="1700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Спасибо за внимание</a:t>
            </a:r>
          </a:p>
        </p:txBody>
      </p:sp>
      <p:sp>
        <p:nvSpPr>
          <p:cNvPr id="1008" name="ОРЕНБУРГ - 20.10.2023"/>
          <p:cNvSpPr txBox="1"/>
          <p:nvPr/>
        </p:nvSpPr>
        <p:spPr>
          <a:xfrm>
            <a:off x="1516062" y="5410200"/>
            <a:ext cx="1602420" cy="2238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vantGardeGothicC"/>
                <a:ea typeface="AvantGardeGothicC"/>
                <a:cs typeface="AvantGardeGothicC"/>
                <a:sym typeface="AvantGardeGothicC"/>
                <a:hlinkClick r:id="rId3"/>
              </a:defRPr>
            </a:lvl1pPr>
          </a:lstStyle>
          <a:p>
            <a:pPr>
              <a:defRPr u="none">
                <a:solidFill>
                  <a:srgbClr val="000000"/>
                </a:solidFill>
                <a:uFillTx/>
              </a:defRPr>
            </a:pP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Подпишись на группу</a:t>
            </a:r>
          </a:p>
        </p:txBody>
      </p:sp>
      <p:sp>
        <p:nvSpPr>
          <p:cNvPr id="1009" name="Прямоугольник 7"/>
          <p:cNvSpPr/>
          <p:nvPr/>
        </p:nvSpPr>
        <p:spPr>
          <a:xfrm>
            <a:off x="5670550" y="5407025"/>
            <a:ext cx="2008189" cy="22808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200" b="1">
                <a:solidFill>
                  <a:srgbClr val="5B316A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ЭПИЛЕПСИЯ56.РФ</a:t>
            </a:r>
          </a:p>
        </p:txBody>
      </p:sp>
      <p:pic>
        <p:nvPicPr>
          <p:cNvPr id="1010" name="Picture 2" descr="Picture 2"/>
          <p:cNvPicPr>
            <a:picLocks noChangeAspect="1"/>
          </p:cNvPicPr>
          <p:nvPr/>
        </p:nvPicPr>
        <p:blipFill>
          <a:blip r:embed="rId4"/>
          <a:srcRect l="24460" t="21478" r="24460" b="42632"/>
          <a:stretch>
            <a:fillRect/>
          </a:stretch>
        </p:blipFill>
        <p:spPr>
          <a:xfrm>
            <a:off x="1465262" y="3602037"/>
            <a:ext cx="1703388" cy="16986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1" name="vk.png" descr="vk.png">
            <a:hlinkClick r:id="rId3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50" y="5741987"/>
            <a:ext cx="379414" cy="379413"/>
          </a:xfrm>
          <a:prstGeom prst="rect">
            <a:avLst/>
          </a:prstGeom>
          <a:ln w="12700">
            <a:miter lim="400000"/>
          </a:ln>
        </p:spPr>
      </p:pic>
      <p:sp>
        <p:nvSpPr>
          <p:cNvPr id="1012" name="ОРЕНБУРГ - 20.10.2023"/>
          <p:cNvSpPr txBox="1"/>
          <p:nvPr/>
        </p:nvSpPr>
        <p:spPr>
          <a:xfrm>
            <a:off x="7024688" y="474662"/>
            <a:ext cx="1578313" cy="2616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/>
              <a:t>Оренбург</a:t>
            </a:r>
            <a:r>
              <a:rPr dirty="0"/>
              <a:t> – </a:t>
            </a:r>
            <a:r>
              <a:rPr lang="ru-RU" dirty="0"/>
              <a:t>10</a:t>
            </a:r>
            <a:r>
              <a:rPr dirty="0"/>
              <a:t>.</a:t>
            </a:r>
            <a:r>
              <a:rPr lang="ru-RU" dirty="0"/>
              <a:t>07</a:t>
            </a:r>
            <a:r>
              <a:rPr dirty="0"/>
              <a:t>.202</a:t>
            </a:r>
            <a:r>
              <a:rPr lang="ru-RU" dirty="0"/>
              <a:t>6</a:t>
            </a:r>
            <a:endParaRPr dirty="0"/>
          </a:p>
        </p:txBody>
      </p:sp>
      <p:pic>
        <p:nvPicPr>
          <p:cNvPr id="1013" name="qr-code.png" descr="qr-cod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0562" y="3556000"/>
            <a:ext cx="1790701" cy="1792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4" name="web-2.png" descr="web-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5412" y="5741987"/>
            <a:ext cx="381001" cy="37941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513198866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2_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13419</TotalTime>
  <Words>2141</Words>
  <Application>Microsoft Office PowerPoint</Application>
  <PresentationFormat>Экран (4:3)</PresentationFormat>
  <Paragraphs>327</Paragraphs>
  <Slides>28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28</vt:i4>
      </vt:variant>
    </vt:vector>
  </HeadingPairs>
  <TitlesOfParts>
    <vt:vector size="38" baseType="lpstr">
      <vt:lpstr>Arial</vt:lpstr>
      <vt:lpstr>AvantGardeGothicC</vt:lpstr>
      <vt:lpstr>Calibri</vt:lpstr>
      <vt:lpstr>Calibri Light</vt:lpstr>
      <vt:lpstr>Century Gothic</vt:lpstr>
      <vt:lpstr>DIN Pro Bold</vt:lpstr>
      <vt:lpstr>quote-cjk-patch</vt:lpstr>
      <vt:lpstr>Тема Office</vt:lpstr>
      <vt:lpstr>1_Тема Office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ДИФФЕРНЦИАЛЬНЫЙ ДИАГНОЗ</vt:lpstr>
      <vt:lpstr>ДИФФЕРНЦИАЛЬНЫЙ ДИАГНОЗ</vt:lpstr>
      <vt:lpstr>ДИФФЕРНЦИАЛЬНЫЙ ДИАГНОЗ</vt:lpstr>
      <vt:lpstr>МИГРЕНЬ И ЭПИЛЕПСИЯ.</vt:lpstr>
      <vt:lpstr>ДИФФЕРНЦИАЛЬНЫЙ ДИАГНОЗ</vt:lpstr>
      <vt:lpstr>ДИФФЕРНЦИАЛЬНЫЙ ДИАГНОЗ</vt:lpstr>
      <vt:lpstr>Типичные проявления синдромов и данные обследований  при эпилептических приступах и их дифференциальных диагнозах.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T440p</dc:creator>
  <cp:lastModifiedBy>T440p</cp:lastModifiedBy>
  <cp:revision>36</cp:revision>
  <dcterms:created xsi:type="dcterms:W3CDTF">2026-06-15T03:15:20Z</dcterms:created>
  <dcterms:modified xsi:type="dcterms:W3CDTF">2026-07-09T14:12:22Z</dcterms:modified>
</cp:coreProperties>
</file>