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3">
  <p:sldMasterIdLst>
    <p:sldMasterId id="2147483648" r:id="rId1"/>
    <p:sldMasterId id="2147483700" r:id="rId2"/>
  </p:sldMasterIdLst>
  <p:notesMasterIdLst>
    <p:notesMasterId r:id="rId45"/>
  </p:notesMasterIdLst>
  <p:sldIdLst>
    <p:sldId id="256" r:id="rId3"/>
    <p:sldId id="377" r:id="rId4"/>
    <p:sldId id="401" r:id="rId5"/>
    <p:sldId id="388" r:id="rId6"/>
    <p:sldId id="405" r:id="rId7"/>
    <p:sldId id="389" r:id="rId8"/>
    <p:sldId id="390" r:id="rId9"/>
    <p:sldId id="265" r:id="rId10"/>
    <p:sldId id="258" r:id="rId11"/>
    <p:sldId id="384" r:id="rId12"/>
    <p:sldId id="259" r:id="rId13"/>
    <p:sldId id="381" r:id="rId14"/>
    <p:sldId id="372" r:id="rId15"/>
    <p:sldId id="385" r:id="rId16"/>
    <p:sldId id="298" r:id="rId17"/>
    <p:sldId id="379" r:id="rId18"/>
    <p:sldId id="391" r:id="rId19"/>
    <p:sldId id="392" r:id="rId20"/>
    <p:sldId id="393" r:id="rId21"/>
    <p:sldId id="299" r:id="rId22"/>
    <p:sldId id="394" r:id="rId23"/>
    <p:sldId id="382" r:id="rId24"/>
    <p:sldId id="357" r:id="rId25"/>
    <p:sldId id="358" r:id="rId26"/>
    <p:sldId id="371" r:id="rId27"/>
    <p:sldId id="361" r:id="rId28"/>
    <p:sldId id="360" r:id="rId29"/>
    <p:sldId id="368" r:id="rId30"/>
    <p:sldId id="285" r:id="rId31"/>
    <p:sldId id="380" r:id="rId32"/>
    <p:sldId id="369" r:id="rId33"/>
    <p:sldId id="383" r:id="rId34"/>
    <p:sldId id="395" r:id="rId35"/>
    <p:sldId id="396" r:id="rId36"/>
    <p:sldId id="402" r:id="rId37"/>
    <p:sldId id="403" r:id="rId38"/>
    <p:sldId id="404" r:id="rId39"/>
    <p:sldId id="397" r:id="rId40"/>
    <p:sldId id="398" r:id="rId41"/>
    <p:sldId id="399" r:id="rId42"/>
    <p:sldId id="406" r:id="rId43"/>
    <p:sldId id="407" r:id="rId4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094" y="-1512"/>
      </p:cViewPr>
      <p:guideLst>
        <p:guide orient="horz" pos="441"/>
        <p:guide pos="1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2000" b="0" strike="noStrike" spc="-1" dirty="0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20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20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20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21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38195E21-F388-475B-923D-8BE7E007B6A1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51534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3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 sz="2000" b="0" strike="noStrike" spc="-1" dirty="0"/>
          </a:p>
        </p:txBody>
      </p:sp>
      <p:sp>
        <p:nvSpPr>
          <p:cNvPr id="334" name="TextShape 3"/>
          <p:cNvSpPr txBox="1"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B0EBEC73-BA8F-4CF5-9168-6584A98D7949}" type="slidenum">
              <a:rPr lang="ru-RU" sz="1200" b="0" strike="noStrike" spc="-1">
                <a:solidFill>
                  <a:srgbClr val="000000"/>
                </a:solidFill>
                <a:latin typeface="Calibri" pitchFamily="34" charset="0"/>
                <a:ea typeface="+mn-ea"/>
              </a:rPr>
              <a:t>1</a:t>
            </a:fld>
            <a:endParaRPr lang="ru-RU" sz="1200" b="0" strike="noStrike" spc="-1" dirty="0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 dirty="0">
              <a:solidFill>
                <a:srgbClr val="000000"/>
              </a:solidFill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fld id="{80B099CB-1F43-477B-9E4A-5D14126CCECC}" type="slidenum">
              <a:rPr>
                <a:solidFill>
                  <a:prstClr val="black"/>
                </a:solidFill>
                <a:latin typeface="Calibri" pitchFamily="34" charset="0"/>
              </a:rPr>
              <a:pPr/>
              <a:t>5</a:t>
            </a:fld>
            <a:endParaRPr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 sz="2000" b="0" strike="noStrike" spc="-1" dirty="0"/>
          </a:p>
        </p:txBody>
      </p:sp>
      <p:sp>
        <p:nvSpPr>
          <p:cNvPr id="337" name="TextShape 3"/>
          <p:cNvSpPr txBox="1"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856645FB-5D86-4C68-B0A8-48B64CD64BAB}" type="slidenum">
              <a:rPr lang="ru-RU" sz="1200" b="0" strike="noStrike" spc="-1">
                <a:solidFill>
                  <a:srgbClr val="000000"/>
                </a:solidFill>
                <a:latin typeface="Calibri" pitchFamily="34" charset="0"/>
                <a:ea typeface="+mn-ea"/>
              </a:rPr>
              <a:t>9</a:t>
            </a:fld>
            <a:endParaRPr lang="ru-RU" sz="1200" b="0" strike="noStrike" spc="-1" dirty="0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38195E21-F388-475B-923D-8BE7E007B6A1}" type="slidenum">
              <a:rPr lang="ru-RU" sz="1400" b="0" strike="noStrike" spc="-1" smtClean="0">
                <a:latin typeface="Times New Roman"/>
              </a:rPr>
              <a:t>10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4623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 sz="2000" b="0" strike="noStrike" spc="-1" dirty="0"/>
          </a:p>
        </p:txBody>
      </p:sp>
      <p:sp>
        <p:nvSpPr>
          <p:cNvPr id="352" name="TextShape 3"/>
          <p:cNvSpPr txBox="1"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65B58C41-EE9E-4EF5-9305-71F45A9D03E3}" type="slidenum">
              <a:rPr lang="ru-RU" sz="1200" b="0" strike="noStrike" spc="-1">
                <a:solidFill>
                  <a:srgbClr val="000000"/>
                </a:solidFill>
                <a:latin typeface="Calibri" pitchFamily="34" charset="0"/>
                <a:ea typeface="+mn-ea"/>
              </a:rPr>
              <a:t>12</a:t>
            </a:fld>
            <a:endParaRPr lang="ru-RU" sz="1200" b="0" strike="noStrike" spc="-1" dirty="0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8569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Times New Roman" pitchFamily="18" charset="0"/>
            </a:endParaRPr>
          </a:p>
        </p:txBody>
      </p:sp>
      <p:sp>
        <p:nvSpPr>
          <p:cNvPr id="285700" name="Номер слайда 3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fld id="{25961A55-E529-4FE8-B8B2-191129D3F67F}" type="slidenum">
              <a:rPr lang="ru-RU" altLang="ru-RU" smtClean="0">
                <a:solidFill>
                  <a:srgbClr val="898989"/>
                </a:solidFill>
                <a:latin typeface="Calibri" pitchFamily="34" charset="0"/>
                <a:cs typeface="Calibri" pitchFamily="34" charset="0"/>
              </a:rPr>
              <a:pPr/>
              <a:t>14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42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 dirty="0"/>
          </a:p>
        </p:txBody>
      </p:sp>
      <p:sp>
        <p:nvSpPr>
          <p:cNvPr id="421" name="TextShape 3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13F858CB-2143-40F0-9E77-5BA7B743541C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15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38195E21-F388-475B-923D-8BE7E007B6A1}" type="slidenum">
              <a:rPr lang="ru-RU" sz="1400" b="0" strike="noStrike" spc="-1" smtClean="0">
                <a:latin typeface="Times New Roman"/>
              </a:rPr>
              <a:t>18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416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38195E21-F388-475B-923D-8BE7E007B6A1}" type="slidenum">
              <a:rPr lang="ru-RU" sz="1400" b="0" strike="noStrike" spc="-1" smtClean="0">
                <a:latin typeface="Times New Roman"/>
              </a:rPr>
              <a:t>19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416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42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 dirty="0"/>
          </a:p>
        </p:txBody>
      </p:sp>
      <p:sp>
        <p:nvSpPr>
          <p:cNvPr id="421" name="TextShape 3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13F858CB-2143-40F0-9E77-5BA7B743541C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22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 dirty="0">
              <a:solidFill>
                <a:srgbClr val="000000"/>
              </a:solidFill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fld id="{80B099CB-1F43-477B-9E4A-5D14126CCECC}" type="slidenum">
              <a:rPr>
                <a:solidFill>
                  <a:prstClr val="black"/>
                </a:solidFill>
                <a:latin typeface="Calibri" pitchFamily="34" charset="0"/>
              </a:rPr>
              <a:pPr/>
              <a:t>23</a:t>
            </a:fld>
            <a:endParaRPr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 dirty="0">
              <a:solidFill>
                <a:srgbClr val="000000"/>
              </a:solidFill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fld id="{80B099CB-1F43-477B-9E4A-5D14126CCECC}" type="slidenum">
              <a:rPr>
                <a:solidFill>
                  <a:prstClr val="black"/>
                </a:solidFill>
                <a:latin typeface="Calibri" pitchFamily="34" charset="0"/>
              </a:rPr>
              <a:pPr/>
              <a:t>24</a:t>
            </a:fld>
            <a:endParaRPr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42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 dirty="0"/>
          </a:p>
        </p:txBody>
      </p:sp>
      <p:sp>
        <p:nvSpPr>
          <p:cNvPr id="421" name="TextShape 3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13F858CB-2143-40F0-9E77-5BA7B743541C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30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38195E21-F388-475B-923D-8BE7E007B6A1}" type="slidenum">
              <a:rPr lang="ru-RU" sz="1400" b="0" strike="noStrike" spc="-1" smtClean="0">
                <a:latin typeface="Times New Roman"/>
              </a:rPr>
              <a:t>33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10787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 dirty="0">
              <a:solidFill>
                <a:srgbClr val="000000"/>
              </a:solidFill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fld id="{80B099CB-1F43-477B-9E4A-5D14126CCECC}" type="slidenum">
              <a:rPr>
                <a:solidFill>
                  <a:prstClr val="black"/>
                </a:solidFill>
                <a:latin typeface="Calibri" pitchFamily="34" charset="0"/>
              </a:rPr>
              <a:pPr/>
              <a:t>42</a:t>
            </a:fld>
            <a:endParaRPr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2448739"/>
            <a:ext cx="8229240" cy="49244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algn="ctr"/>
            <a:endParaRPr lang="ru-RU" sz="3200" b="0" strike="noStrike" spc="-1" dirty="0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3906199"/>
            <a:ext cx="7771680" cy="49244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algn="ctr"/>
            <a:endParaRPr lang="ru-RU" sz="3200" b="0" strike="noStrike" spc="-1" dirty="0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Заглав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1" y="273969"/>
            <a:ext cx="5969468" cy="316959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1740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Слайд с картинкой и текстом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800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457200" y="2448739"/>
            <a:ext cx="8229240" cy="49244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algn="ctr"/>
            <a:endParaRPr lang="ru-RU" sz="3200" b="0" strike="noStrike" spc="-1" dirty="0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685800" y="3906199"/>
            <a:ext cx="7771680" cy="49244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>
              <a:defRPr>
                <a:latin typeface="Calibri" pitchFamily="34" charset="0"/>
              </a:defRPr>
            </a:lvl1pPr>
          </a:lstStyle>
          <a:p>
            <a:pPr algn="ctr"/>
            <a:endParaRPr lang="ru-RU" sz="3200" b="0" strike="noStrike" spc="-1" dirty="0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Слайд с картинкой и текстом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6517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Footer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9988DC6F-2DF6-4743-BD12-6CD00AA58478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15" r:id="rId13"/>
    <p:sldLayoutId id="2147483716" r:id="rId14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65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E147A7A-D549-4600-BDC7-FF7E28ABAEFA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t>22.06.2026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036E4473-E958-45BA-95FD-28C3DEB10A2B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7" r:id="rId13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&#1057;&#1072;&#1085;&#1077;&#1095;&#1082;&#1072;\Desktop\&#1043;&#1091;&#1083;&#1102;&#1075;&#1080;&#1085;&#1091;\m\202606%20&#1089;&#1087;%203\&#1057;&#1055;%203%202026%20&#1055;&#1088;&#1080;&#1082;&#1072;&#1079;%20&#1052;&#1063;&#1057;%20&#1056;&#1086;&#1089;&#1089;&#1080;&#1080;%20&#1086;&#1090;%2026%20&#1092;&#1077;&#1074;&#1088;&#1072;&#1083;&#1103;%202026%20&#1075;%20133%20&#1054;&#1073;%20&#1091;&#1090;&#1074;&#1077;&#1088;&#1078;&#1076;&#1077;&#1085;&#1080;&#1080;%20&#1089;&#1074;&#1086;&#1076;&#1072;%20&#1087;&#1088;&#1072;&#1074;&#1080;&#1083;%20&#1057;&#1055;%203%201313.rtf#sub_10614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internet.garant.ru/document/redirect/74669536/2009" TargetMode="External"/><Relationship Id="rId4" Type="http://schemas.openxmlformats.org/officeDocument/2006/relationships/hyperlink" Target="file:///C:\Users\&#1057;&#1072;&#1085;&#1077;&#1095;&#1082;&#1072;\Desktop\&#1043;&#1091;&#1083;&#1102;&#1075;&#1080;&#1085;&#1091;\m\202606%20&#1089;&#1087;%203\&#1057;&#1055;%203%202026%20&#1055;&#1088;&#1080;&#1082;&#1072;&#1079;%20&#1052;&#1063;&#1057;%20&#1056;&#1086;&#1089;&#1089;&#1080;&#1080;%20&#1086;&#1090;%2026%20&#1092;&#1077;&#1074;&#1088;&#1072;&#1083;&#1103;%202026%20&#1075;%20133%20&#1054;&#1073;%20&#1091;&#1090;&#1074;&#1077;&#1088;&#1078;&#1076;&#1077;&#1085;&#1080;&#1080;%20&#1089;&#1074;&#1086;&#1076;&#1072;%20&#1087;&#1088;&#1072;&#1074;&#1080;&#1083;%20&#1057;&#1055;%203%201313.rtf#sub_1600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&#1057;&#1072;&#1085;&#1077;&#1095;&#1082;&#1072;\Desktop\&#1043;&#1091;&#1083;&#1102;&#1075;&#1080;&#1085;&#1091;\m\202606%20&#1089;&#1087;%203\&#1057;&#1055;%203%202026%20&#1055;&#1088;&#1080;&#1082;&#1072;&#1079;%20&#1052;&#1063;&#1057;%20&#1056;&#1086;&#1089;&#1089;&#1080;&#1080;%20&#1086;&#1090;%2026%20&#1092;&#1077;&#1074;&#1088;&#1072;&#1083;&#1103;%202026%20&#1075;%20133%20&#1054;&#1073;%20&#1091;&#1090;&#1074;&#1077;&#1088;&#1078;&#1076;&#1077;&#1085;&#1080;&#1080;%20&#1089;&#1074;&#1086;&#1076;&#1072;%20&#1087;&#1088;&#1072;&#1074;&#1080;&#1083;%20&#1057;&#1055;%203%201313.rtf#sub_16005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internet.garant.ru/document/redirect/74669536/2009" TargetMode="External"/><Relationship Id="rId4" Type="http://schemas.openxmlformats.org/officeDocument/2006/relationships/hyperlink" Target="file:///C:\Users\&#1057;&#1072;&#1085;&#1077;&#1095;&#1082;&#1072;\Desktop\&#1043;&#1091;&#1083;&#1102;&#1075;&#1080;&#1085;&#1091;\m\202606%20&#1089;&#1087;%203\&#1057;&#1055;%203%202026%20&#1055;&#1088;&#1080;&#1082;&#1072;&#1079;%20&#1052;&#1063;&#1057;%20&#1056;&#1086;&#1089;&#1089;&#1080;&#1080;%20&#1086;&#1090;%2026%20&#1092;&#1077;&#1074;&#1088;&#1072;&#1083;&#1103;%202026%20&#1075;%20133%20&#1054;&#1073;%20&#1091;&#1090;&#1074;&#1077;&#1088;&#1078;&#1076;&#1077;&#1085;&#1080;&#1080;%20&#1089;&#1074;&#1086;&#1076;&#1072;%20&#1087;&#1088;&#1072;&#1074;&#1080;&#1083;%20&#1057;&#1055;%203%201313.rtf#sub_1663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8.xml"/><Relationship Id="rId4" Type="http://schemas.openxmlformats.org/officeDocument/2006/relationships/hyperlink" Target="file:///C:\Users\&#1057;&#1072;&#1085;&#1077;&#1095;&#1082;&#1072;\Desktop\&#1043;&#1091;&#1083;&#1102;&#1075;&#1080;&#1085;&#1091;\m\202606%20&#1089;&#1087;%203\&#1057;&#1055;%203%202026%20&#1055;&#1088;&#1080;&#1082;&#1072;&#1079;%20&#1052;&#1063;&#1057;%20&#1056;&#1086;&#1089;&#1089;&#1080;&#1080;%20&#1086;&#1090;%2026%20&#1092;&#1077;&#1074;&#1088;&#1072;&#1083;&#1103;%202026%20&#1075;%20133%20&#1054;&#1073;%20&#1091;&#1090;&#1074;&#1077;&#1088;&#1078;&#1076;&#1077;&#1085;&#1080;&#1080;%20&#1089;&#1074;&#1086;&#1076;&#1072;%20&#1087;&#1088;&#1072;&#1074;&#1080;&#1083;%20&#1057;&#1055;%203%201313.rtf#sub_16003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16.xml"/><Relationship Id="rId7" Type="http://schemas.microsoft.com/office/2007/relationships/hdphoto" Target="../media/hdphoto1.wdp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5.xml"/><Relationship Id="rId5" Type="http://schemas.openxmlformats.org/officeDocument/2006/relationships/hyperlink" Target="https://internet.garant.ru/document/redirect/74669536/2009" TargetMode="External"/><Relationship Id="rId4" Type="http://schemas.openxmlformats.org/officeDocument/2006/relationships/hyperlink" Target="#sub_16003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Relationship Id="rId4" Type="http://schemas.openxmlformats.org/officeDocument/2006/relationships/hyperlink" Target="#sub_16003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internet.garant.ru/document/redirect/71544076/0" TargetMode="Externa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1.xml"/><Relationship Id="rId6" Type="http://schemas.openxmlformats.org/officeDocument/2006/relationships/hyperlink" Target="https://internet.garant.ru/document/redirect/401752210/0" TargetMode="External"/><Relationship Id="rId5" Type="http://schemas.openxmlformats.org/officeDocument/2006/relationships/hyperlink" Target="#sub_13000"/><Relationship Id="rId4" Type="http://schemas.openxmlformats.org/officeDocument/2006/relationships/hyperlink" Target="#sub_16113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72200" y="1203598"/>
            <a:ext cx="7236104" cy="14758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000" spc="-1" dirty="0" smtClean="0">
                <a:solidFill>
                  <a:srgbClr val="FFFFFF"/>
                </a:solidFill>
                <a:latin typeface="Calibri"/>
              </a:rPr>
              <a:t>Проектирование </a:t>
            </a:r>
            <a:r>
              <a:rPr lang="ru-RU" sz="3000" spc="-1" dirty="0">
                <a:solidFill>
                  <a:srgbClr val="FFFFFF"/>
                </a:solidFill>
                <a:latin typeface="Calibri"/>
              </a:rPr>
              <a:t>СОУЭ </a:t>
            </a:r>
            <a:r>
              <a:rPr lang="ru-RU" sz="3000" spc="-1" dirty="0" smtClean="0">
                <a:solidFill>
                  <a:srgbClr val="FFFFFF"/>
                </a:solidFill>
                <a:latin typeface="Calibri"/>
              </a:rPr>
              <a:t>в соответствии</a:t>
            </a:r>
            <a:br>
              <a:rPr lang="ru-RU" sz="3000" spc="-1" dirty="0" smtClean="0">
                <a:solidFill>
                  <a:srgbClr val="FFFFFF"/>
                </a:solidFill>
                <a:latin typeface="Calibri"/>
              </a:rPr>
            </a:br>
            <a:r>
              <a:rPr lang="ru-RU" sz="3000" spc="-1" dirty="0" smtClean="0">
                <a:solidFill>
                  <a:srgbClr val="FFFFFF"/>
                </a:solidFill>
                <a:latin typeface="Calibri"/>
              </a:rPr>
              <a:t>с </a:t>
            </a:r>
            <a:r>
              <a:rPr lang="ru-RU" sz="3000" spc="-1" dirty="0">
                <a:solidFill>
                  <a:srgbClr val="FFFFFF"/>
                </a:solidFill>
                <a:latin typeface="Calibri"/>
              </a:rPr>
              <a:t>новыми </a:t>
            </a:r>
            <a:r>
              <a:rPr lang="ru-RU" sz="3000" spc="-1" dirty="0" smtClean="0">
                <a:solidFill>
                  <a:srgbClr val="FFFFFF"/>
                </a:solidFill>
                <a:latin typeface="Calibri"/>
              </a:rPr>
              <a:t>требованиями СП 3,</a:t>
            </a:r>
            <a:br>
              <a:rPr lang="ru-RU" sz="3000" spc="-1" dirty="0" smtClean="0">
                <a:solidFill>
                  <a:srgbClr val="FFFFFF"/>
                </a:solidFill>
                <a:latin typeface="Calibri"/>
              </a:rPr>
            </a:br>
            <a:r>
              <a:rPr lang="ru-RU" sz="3000" spc="-1" dirty="0" smtClean="0">
                <a:solidFill>
                  <a:srgbClr val="FFFFFF"/>
                </a:solidFill>
                <a:latin typeface="Calibri"/>
              </a:rPr>
              <a:t>СП 484 и </a:t>
            </a:r>
            <a:r>
              <a:rPr lang="ru-RU" sz="3000" spc="-1" dirty="0">
                <a:solidFill>
                  <a:srgbClr val="FFFFFF"/>
                </a:solidFill>
                <a:latin typeface="Calibri"/>
              </a:rPr>
              <a:t>СП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Shape 2"/>
          <p:cNvSpPr txBox="1"/>
          <p:nvPr/>
        </p:nvSpPr>
        <p:spPr>
          <a:xfrm>
            <a:off x="250824" y="123478"/>
            <a:ext cx="8281615" cy="576064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lnSpc>
                <a:spcPct val="100000"/>
              </a:lnSpc>
              <a:defRPr sz="2800" b="0" strike="noStrike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r>
              <a:rPr lang="ru-RU" sz="3200" dirty="0" smtClean="0">
                <a:latin typeface="Calibri" pitchFamily="34" charset="0"/>
              </a:rPr>
              <a:t>Новые </a:t>
            </a:r>
            <a:r>
              <a:rPr lang="ru-RU" sz="3200" dirty="0">
                <a:latin typeface="Calibri" pitchFamily="34" charset="0"/>
              </a:rPr>
              <a:t>нормативные документы СПА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0825" y="1419622"/>
            <a:ext cx="86416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Calibri" pitchFamily="34" charset="0"/>
              </a:rPr>
              <a:t>СП 484.1311500.2020 изм. 1 </a:t>
            </a:r>
            <a:r>
              <a:rPr lang="ru-RU" dirty="0" smtClean="0">
                <a:latin typeface="Calibri" pitchFamily="34" charset="0"/>
              </a:rPr>
              <a:t>«Системы </a:t>
            </a:r>
            <a:r>
              <a:rPr lang="ru-RU" dirty="0">
                <a:latin typeface="Calibri" pitchFamily="34" charset="0"/>
              </a:rPr>
              <a:t>противопожарной </a:t>
            </a:r>
            <a:r>
              <a:rPr lang="ru-RU" dirty="0" smtClean="0">
                <a:latin typeface="Calibri" pitchFamily="34" charset="0"/>
              </a:rPr>
              <a:t>защиты. Системы пожарной сигнализации </a:t>
            </a:r>
            <a:r>
              <a:rPr lang="ru-RU" dirty="0">
                <a:latin typeface="Calibri" pitchFamily="34" charset="0"/>
              </a:rPr>
              <a:t>и автоматизация систем противопожарной </a:t>
            </a:r>
            <a:r>
              <a:rPr lang="ru-RU" dirty="0" smtClean="0">
                <a:latin typeface="Calibri" pitchFamily="34" charset="0"/>
              </a:rPr>
              <a:t>защиты. Нормы </a:t>
            </a:r>
            <a:r>
              <a:rPr lang="ru-RU" dirty="0">
                <a:latin typeface="Calibri" pitchFamily="34" charset="0"/>
              </a:rPr>
              <a:t>и </a:t>
            </a:r>
            <a:r>
              <a:rPr lang="ru-RU" dirty="0" smtClean="0">
                <a:latin typeface="Calibri" pitchFamily="34" charset="0"/>
              </a:rPr>
              <a:t>правила проектирования</a:t>
            </a:r>
            <a:r>
              <a:rPr lang="ru-RU" dirty="0">
                <a:latin typeface="Calibri" pitchFamily="34" charset="0"/>
              </a:rPr>
              <a:t>» – </a:t>
            </a:r>
            <a:r>
              <a:rPr lang="ru-RU" b="1" dirty="0">
                <a:latin typeface="Calibri" pitchFamily="34" charset="0"/>
              </a:rPr>
              <a:t>1 сентября 2025 </a:t>
            </a:r>
            <a:r>
              <a:rPr lang="ru-RU" b="1" dirty="0" smtClean="0">
                <a:latin typeface="Calibri" pitchFamily="34" charset="0"/>
              </a:rPr>
              <a:t>года</a:t>
            </a:r>
          </a:p>
          <a:p>
            <a:pPr algn="just"/>
            <a:endParaRPr lang="ru-RU" b="1" dirty="0">
              <a:latin typeface="Calibri" pitchFamily="34" charset="0"/>
            </a:endParaRPr>
          </a:p>
          <a:p>
            <a:pPr algn="just"/>
            <a:r>
              <a:rPr lang="ru-RU" b="1" dirty="0" smtClean="0">
                <a:latin typeface="Calibri" pitchFamily="34" charset="0"/>
              </a:rPr>
              <a:t>СП 6.13130 </a:t>
            </a:r>
            <a:r>
              <a:rPr lang="ru-RU" dirty="0">
                <a:latin typeface="Calibri" pitchFamily="34" charset="0"/>
              </a:rPr>
              <a:t>«Система обеспечения пожарной безопасности объекта защиты. Электроустановки </a:t>
            </a:r>
            <a:r>
              <a:rPr lang="ru-RU" dirty="0" smtClean="0">
                <a:latin typeface="Calibri" pitchFamily="34" charset="0"/>
              </a:rPr>
              <a:t>низковольтные. Требования пожарной безопасности</a:t>
            </a:r>
            <a:r>
              <a:rPr lang="ru-RU" dirty="0">
                <a:latin typeface="Calibri" pitchFamily="34" charset="0"/>
              </a:rPr>
              <a:t>» – </a:t>
            </a:r>
            <a:r>
              <a:rPr lang="ru-RU" b="1" dirty="0">
                <a:latin typeface="Calibri" pitchFamily="34" charset="0"/>
              </a:rPr>
              <a:t>30 июня 2026 </a:t>
            </a:r>
            <a:r>
              <a:rPr lang="ru-RU" b="1" dirty="0" smtClean="0">
                <a:latin typeface="Calibri" pitchFamily="34" charset="0"/>
              </a:rPr>
              <a:t>года</a:t>
            </a:r>
          </a:p>
          <a:p>
            <a:pPr algn="just"/>
            <a:endParaRPr lang="ru-RU" b="1" dirty="0">
              <a:latin typeface="Calibri" pitchFamily="34" charset="0"/>
            </a:endParaRPr>
          </a:p>
          <a:p>
            <a:pPr algn="just"/>
            <a:r>
              <a:rPr lang="ru-RU" b="1" dirty="0" smtClean="0">
                <a:latin typeface="Calibri" pitchFamily="34" charset="0"/>
              </a:rPr>
              <a:t>СП </a:t>
            </a:r>
            <a:r>
              <a:rPr lang="ru-RU" b="1" dirty="0">
                <a:latin typeface="Calibri" pitchFamily="34" charset="0"/>
              </a:rPr>
              <a:t>3.13130 </a:t>
            </a:r>
            <a:r>
              <a:rPr lang="ru-RU" dirty="0">
                <a:latin typeface="Calibri" pitchFamily="34" charset="0"/>
              </a:rPr>
              <a:t>«Системы противопожарной защиты. Система </a:t>
            </a:r>
            <a:r>
              <a:rPr lang="ru-RU" dirty="0" smtClean="0">
                <a:latin typeface="Calibri" pitchFamily="34" charset="0"/>
              </a:rPr>
              <a:t>оповещения</a:t>
            </a:r>
            <a:br>
              <a:rPr lang="ru-RU" dirty="0" smtClean="0">
                <a:latin typeface="Calibri" pitchFamily="34" charset="0"/>
              </a:rPr>
            </a:br>
            <a:r>
              <a:rPr lang="ru-RU" dirty="0" smtClean="0">
                <a:latin typeface="Calibri" pitchFamily="34" charset="0"/>
              </a:rPr>
              <a:t>и управления </a:t>
            </a:r>
            <a:r>
              <a:rPr lang="ru-RU" dirty="0">
                <a:latin typeface="Calibri" pitchFamily="34" charset="0"/>
              </a:rPr>
              <a:t>эвакуацией людей при </a:t>
            </a:r>
            <a:r>
              <a:rPr lang="ru-RU" dirty="0" smtClean="0">
                <a:latin typeface="Calibri" pitchFamily="34" charset="0"/>
              </a:rPr>
              <a:t>пожаре. Требования пожарной безопасности</a:t>
            </a:r>
            <a:r>
              <a:rPr lang="ru-RU" dirty="0">
                <a:latin typeface="Calibri" pitchFamily="34" charset="0"/>
              </a:rPr>
              <a:t>» – </a:t>
            </a:r>
            <a:r>
              <a:rPr lang="ru-RU" b="1" dirty="0">
                <a:latin typeface="Calibri" pitchFamily="34" charset="0"/>
              </a:rPr>
              <a:t>1 июня 2026 года</a:t>
            </a:r>
          </a:p>
        </p:txBody>
      </p:sp>
    </p:spTree>
    <p:extLst>
      <p:ext uri="{BB962C8B-B14F-4D97-AF65-F5344CB8AC3E}">
        <p14:creationId xmlns:p14="http://schemas.microsoft.com/office/powerpoint/2010/main" val="14748129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2"/>
          <p:cNvSpPr/>
          <p:nvPr/>
        </p:nvSpPr>
        <p:spPr>
          <a:xfrm>
            <a:off x="245962" y="123478"/>
            <a:ext cx="8286478" cy="57661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r>
              <a:rPr lang="ru-RU" sz="3200" spc="-1" dirty="0">
                <a:solidFill>
                  <a:srgbClr val="FFFFFF"/>
                </a:solidFill>
                <a:latin typeface="Calibri"/>
              </a:rPr>
              <a:t>Изменения в СП 3. Типы СОУЭ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680449"/>
              </p:ext>
            </p:extLst>
          </p:nvPr>
        </p:nvGraphicFramePr>
        <p:xfrm>
          <a:off x="250825" y="1371975"/>
          <a:ext cx="8641655" cy="1682496"/>
        </p:xfrm>
        <a:graphic>
          <a:graphicData uri="http://schemas.openxmlformats.org/drawingml/2006/table">
            <a:tbl>
              <a:tblPr/>
              <a:tblGrid>
                <a:gridCol w="3758690"/>
                <a:gridCol w="939672"/>
                <a:gridCol w="939672"/>
                <a:gridCol w="939672"/>
                <a:gridCol w="939672"/>
                <a:gridCol w="1124277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Тип СОУЭ, установленный в соответствии с ранее действующими нормативными документами по пожарной безопасности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Способ оповещения в соответствии с требованиями настоящего свода правил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звуковой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речевой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26282F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Примечание:</a:t>
                      </a:r>
                      <a:r>
                        <a:rPr lang="ru-RU" sz="12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иные требования к СОУЭ, установленным в соответствии с ранее действующими нормативными </a:t>
                      </a:r>
                      <a:r>
                        <a:rPr lang="ru-RU" sz="12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документами</a:t>
                      </a:r>
                      <a:br>
                        <a:rPr lang="ru-RU" sz="12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по </a:t>
                      </a:r>
                      <a:r>
                        <a:rPr lang="ru-RU" sz="12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пожарной безопасности, регламентируются положениями настоящего свода правил в зависимости от особенности </a:t>
                      </a:r>
                      <a:r>
                        <a:rPr lang="ru-RU" sz="12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зданий</a:t>
                      </a:r>
                      <a:br>
                        <a:rPr lang="ru-RU" sz="12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12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сооружений, а также помещений.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50825" y="1086004"/>
            <a:ext cx="38891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Приложение А, Таблица А.1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370419"/>
              </p:ext>
            </p:extLst>
          </p:nvPr>
        </p:nvGraphicFramePr>
        <p:xfrm>
          <a:off x="250825" y="3327414"/>
          <a:ext cx="8617101" cy="1682496"/>
        </p:xfrm>
        <a:graphic>
          <a:graphicData uri="http://schemas.openxmlformats.org/drawingml/2006/table">
            <a:tbl>
              <a:tblPr/>
              <a:tblGrid>
                <a:gridCol w="4308551"/>
                <a:gridCol w="2273957"/>
                <a:gridCol w="2034593"/>
              </a:tblGrid>
              <a:tr h="20131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Наименования зданий, сооружений и помещений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Способ оповещения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13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звуковой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речевой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6. Здания организаций торговли (Ф3.1)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менее 3 500 м</a:t>
                      </a:r>
                      <a:r>
                        <a:rPr lang="ru-RU" sz="1200" baseline="30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2</a:t>
                      </a:r>
                      <a:endParaRPr lang="ru-RU" sz="12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3 500 м</a:t>
                      </a:r>
                      <a:r>
                        <a:rPr lang="ru-RU" sz="1200" baseline="30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2</a:t>
                      </a: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и более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7. Здания организаций общественного питания (Ф3.2)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менее 800 м</a:t>
                      </a:r>
                      <a:r>
                        <a:rPr lang="ru-RU" sz="1200" baseline="30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2</a:t>
                      </a:r>
                      <a:endParaRPr lang="ru-RU" sz="12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800 м</a:t>
                      </a:r>
                      <a:r>
                        <a:rPr lang="ru-RU" sz="1200" baseline="300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2</a:t>
                      </a:r>
                      <a:r>
                        <a:rPr lang="ru-RU" sz="12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и более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8. Вокзалы (Ф3.3)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менее 200 м</a:t>
                      </a:r>
                      <a:r>
                        <a:rPr lang="ru-RU" sz="1200" baseline="30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2</a:t>
                      </a:r>
                      <a:endParaRPr lang="ru-RU" sz="120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200 м</a:t>
                      </a:r>
                      <a:r>
                        <a:rPr lang="ru-RU" sz="1200" baseline="30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2</a:t>
                      </a: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и более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9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9. Здания медицинских организаций, предназначенные для осуществления медицинской деятельности, за исключением зданий организаций торговли (Ф3.4)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менее 1000 м</a:t>
                      </a:r>
                      <a:r>
                        <a:rPr lang="ru-RU" sz="1200" baseline="300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2</a:t>
                      </a:r>
                      <a:endParaRPr lang="ru-RU" sz="1200" dirty="0">
                        <a:effectLst/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1000 м</a:t>
                      </a:r>
                      <a:r>
                        <a:rPr lang="ru-RU" sz="1200" baseline="300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2</a:t>
                      </a:r>
                      <a:r>
                        <a:rPr lang="ru-RU" sz="12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 и более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50825" y="3075806"/>
            <a:ext cx="224452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Приложение Б, Таблица Б.1</a:t>
            </a:r>
          </a:p>
        </p:txBody>
      </p:sp>
    </p:spTree>
    <p:extLst>
      <p:ext uri="{BB962C8B-B14F-4D97-AF65-F5344CB8AC3E}">
        <p14:creationId xmlns:p14="http://schemas.microsoft.com/office/powerpoint/2010/main" val="722754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Shape 1"/>
          <p:cNvSpPr txBox="1"/>
          <p:nvPr/>
        </p:nvSpPr>
        <p:spPr>
          <a:xfrm>
            <a:off x="250825" y="144000"/>
            <a:ext cx="8281175" cy="7711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r>
              <a:rPr lang="ru-RU" sz="3200" spc="-1" dirty="0">
                <a:solidFill>
                  <a:srgbClr val="FFFFFF"/>
                </a:solidFill>
                <a:latin typeface="Calibri"/>
              </a:rPr>
              <a:t>Сводная таблица способов</a:t>
            </a:r>
          </a:p>
          <a:p>
            <a:r>
              <a:rPr lang="ru-RU" sz="3200" spc="-1" dirty="0">
                <a:solidFill>
                  <a:srgbClr val="FFFFFF"/>
                </a:solidFill>
                <a:latin typeface="Calibri"/>
              </a:rPr>
              <a:t>оповещения </a:t>
            </a:r>
          </a:p>
        </p:txBody>
      </p:sp>
      <p:pic>
        <p:nvPicPr>
          <p:cNvPr id="3078" name="Picture 6" descr="Q:\РИО\РИО\Yulia\Презентации\Презентация для Горяченкова М. Вебинар. Гарант\Таблиц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03598"/>
            <a:ext cx="893081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66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/>
          <p:nvPr/>
        </p:nvSpPr>
        <p:spPr>
          <a:xfrm>
            <a:off x="251520" y="195486"/>
            <a:ext cx="8352159" cy="5046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Сводная таблица способов</a:t>
            </a:r>
          </a:p>
          <a:p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оповещения </a:t>
            </a:r>
            <a:endParaRPr lang="ru-RU" sz="3200" spc="-1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052" name="Picture 4" descr="Q:\РИО\РИО\Yulia\Презентации\Презентация для Горяченкова М. Вебинар. Гарант\qr c логотипом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3888432" cy="388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699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Shape 1"/>
          <p:cNvSpPr txBox="1"/>
          <p:nvPr/>
        </p:nvSpPr>
        <p:spPr>
          <a:xfrm>
            <a:off x="250825" y="144000"/>
            <a:ext cx="8281175" cy="7711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Зонирование </a:t>
            </a:r>
            <a:r>
              <a:rPr lang="ru-RU" sz="3200" spc="-1" dirty="0">
                <a:solidFill>
                  <a:srgbClr val="FFFFFF"/>
                </a:solidFill>
                <a:latin typeface="Calibri"/>
              </a:rPr>
              <a:t>оповещения о пожаре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60288" y="1275606"/>
            <a:ext cx="8488176" cy="378565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latin typeface="Calibri" pitchFamily="34" charset="0"/>
                <a:cs typeface="Calibri" pitchFamily="34" charset="0"/>
              </a:rPr>
              <a:t>6.5.1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. Зонирование оповещения о пожаре осуществляется с целью оповещения отдельных частей здания или 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сооружения</a:t>
            </a:r>
            <a:br>
              <a:rPr lang="ru-RU" sz="1200" dirty="0" smtClean="0">
                <a:latin typeface="Calibri" pitchFamily="34" charset="0"/>
                <a:cs typeface="Calibri" pitchFamily="34" charset="0"/>
              </a:rPr>
            </a:br>
            <a:r>
              <a:rPr lang="ru-RU" sz="1200" dirty="0" smtClean="0">
                <a:latin typeface="Calibri" pitchFamily="34" charset="0"/>
                <a:cs typeface="Calibri" pitchFamily="34" charset="0"/>
              </a:rPr>
              <a:t>(в 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том числе эксплуатируемых кровель, террас) в разное время или для передачи разных по продолжительности и (или) смыслу звуковых сигналов или речевых сообщений с информацией, влияющей на своевременность эвакуации.</a:t>
            </a:r>
          </a:p>
          <a:p>
            <a:pPr algn="just"/>
            <a:r>
              <a:rPr lang="ru-RU" sz="1200" dirty="0">
                <a:latin typeface="Calibri" pitchFamily="34" charset="0"/>
                <a:cs typeface="Calibri" pitchFamily="34" charset="0"/>
              </a:rPr>
              <a:t> </a:t>
            </a:r>
          </a:p>
          <a:p>
            <a:pPr algn="just"/>
            <a:r>
              <a:rPr lang="ru-RU" sz="1200" b="1" dirty="0">
                <a:latin typeface="Calibri" pitchFamily="34" charset="0"/>
                <a:cs typeface="Calibri" pitchFamily="34" charset="0"/>
              </a:rPr>
              <a:t>6.5.3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. В отдельные зоны оповещения следует выделять:</a:t>
            </a:r>
          </a:p>
          <a:p>
            <a:pPr marL="171450" lvl="0" indent="-171450" algn="just">
              <a:buFont typeface="Arial" pitchFamily="34" charset="0"/>
              <a:buChar char="•"/>
            </a:pPr>
            <a:r>
              <a:rPr lang="ru-RU" sz="1200" dirty="0">
                <a:latin typeface="Calibri" pitchFamily="34" charset="0"/>
                <a:cs typeface="Calibri" pitchFamily="34" charset="0"/>
              </a:rPr>
              <a:t>части здания или сооружения, эвакуация людей из которых должна производиться в разное время (при необходимости применения поэтапной эвакуации, определяемой в соответствии с настоящим сводом правил);</a:t>
            </a:r>
          </a:p>
          <a:p>
            <a:pPr marL="171450" lvl="0" indent="-171450" algn="just">
              <a:buFont typeface="Arial" pitchFamily="34" charset="0"/>
              <a:buChar char="•"/>
            </a:pPr>
            <a:r>
              <a:rPr lang="ru-RU" sz="1200" dirty="0">
                <a:latin typeface="Calibri" pitchFamily="34" charset="0"/>
                <a:cs typeface="Calibri" pitchFamily="34" charset="0"/>
              </a:rPr>
              <a:t>части здания или сооружения, в которых оповещается только персонал в случаях, предусмотренных </a:t>
            </a:r>
            <a:r>
              <a:rPr lang="ru-RU" sz="1200" dirty="0">
                <a:latin typeface="Calibri" pitchFamily="34" charset="0"/>
                <a:cs typeface="Calibri" pitchFamily="34" charset="0"/>
                <a:hlinkClick r:id="rId3" action="ppaction://hlinkfile"/>
              </a:rPr>
              <a:t>пунктом 6.14.1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 настоящего свода правил;</a:t>
            </a:r>
          </a:p>
          <a:p>
            <a:pPr marL="171450" lvl="0" indent="-171450" algn="just">
              <a:buFont typeface="Arial" pitchFamily="34" charset="0"/>
              <a:buChar char="•"/>
            </a:pPr>
            <a:r>
              <a:rPr lang="ru-RU" sz="1200" dirty="0">
                <a:latin typeface="Calibri" pitchFamily="34" charset="0"/>
                <a:cs typeface="Calibri" pitchFamily="34" charset="0"/>
              </a:rPr>
              <a:t>закрытые и открытые переходы (галереи) между зданиями (сооружениями);</a:t>
            </a:r>
          </a:p>
          <a:p>
            <a:pPr marL="171450" lvl="0" indent="-171450" algn="just">
              <a:buFont typeface="Arial" pitchFamily="34" charset="0"/>
              <a:buChar char="•"/>
            </a:pPr>
            <a:r>
              <a:rPr lang="ru-RU" sz="1200" dirty="0" err="1">
                <a:latin typeface="Calibri" pitchFamily="34" charset="0"/>
                <a:cs typeface="Calibri" pitchFamily="34" charset="0"/>
              </a:rPr>
              <a:t>пожаробезопасные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 зоны, расположенные в лифтовых холлах с лифтами для транспортировки подразделений пожарной охраны, а также в других помещениях, которые при нормальной эксплуатации здания или сооружения используются по иному назначению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171450" lvl="0" indent="-171450" algn="just">
              <a:buFont typeface="Arial" pitchFamily="34" charset="0"/>
              <a:buChar char="•"/>
            </a:pPr>
            <a:endParaRPr lang="ru-RU" sz="12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ru-RU" sz="1200" b="1" dirty="0">
                <a:latin typeface="Calibri" pitchFamily="34" charset="0"/>
                <a:cs typeface="Calibri" pitchFamily="34" charset="0"/>
              </a:rPr>
              <a:t>6.5.4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. В зданиях КФПО 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Ф1.2 и Ф1.3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 по [</a:t>
            </a:r>
            <a:r>
              <a:rPr lang="ru-RU" sz="1200" dirty="0">
                <a:latin typeface="Calibri" pitchFamily="34" charset="0"/>
                <a:cs typeface="Calibri" pitchFamily="34" charset="0"/>
                <a:hlinkClick r:id="rId4"/>
              </a:rPr>
              <a:t>3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] (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гостиницы и многоквартирные жилые дома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) в отдельные зоны оповещения могут быть выделены помещения (группа помещений) нежилого назначения, выделенные противопожарными преградами без проемов и расположенные в пределах первых этажей зданий.</a:t>
            </a:r>
          </a:p>
          <a:p>
            <a:pPr algn="just"/>
            <a:r>
              <a:rPr lang="ru-RU" sz="1200" dirty="0">
                <a:latin typeface="Calibri" pitchFamily="34" charset="0"/>
                <a:cs typeface="Calibri" pitchFamily="34" charset="0"/>
              </a:rPr>
              <a:t>В зданиях КФПО 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Ф1.3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 по [</a:t>
            </a:r>
            <a:r>
              <a:rPr lang="ru-RU" sz="1200" dirty="0">
                <a:latin typeface="Calibri" pitchFamily="34" charset="0"/>
                <a:cs typeface="Calibri" pitchFamily="34" charset="0"/>
                <a:hlinkClick r:id="rId4"/>
              </a:rPr>
              <a:t>3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] при делении на зоны оповещения должны учитываться требования </a:t>
            </a:r>
            <a:r>
              <a:rPr lang="ru-RU" sz="1200" dirty="0">
                <a:latin typeface="Calibri" pitchFamily="34" charset="0"/>
                <a:cs typeface="Calibri" pitchFamily="34" charset="0"/>
                <a:hlinkClick r:id="rId5"/>
              </a:rPr>
              <a:t>пункта Б.9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приложения Б СП 484.1311500.</a:t>
            </a:r>
          </a:p>
          <a:p>
            <a:pPr algn="just"/>
            <a:endParaRPr lang="ru-RU" sz="1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1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Shape 1"/>
          <p:cNvSpPr txBox="1"/>
          <p:nvPr/>
        </p:nvSpPr>
        <p:spPr>
          <a:xfrm>
            <a:off x="250825" y="144000"/>
            <a:ext cx="8281175" cy="7711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Очередность оповещения о пожаре</a:t>
            </a:r>
            <a:endParaRPr lang="ru-RU" sz="3200" spc="-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0825" y="1275606"/>
            <a:ext cx="842563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Calibri" pitchFamily="34" charset="0"/>
                <a:cs typeface="Calibri" pitchFamily="34" charset="0"/>
              </a:rPr>
              <a:t>6.6.1</a:t>
            </a:r>
            <a:r>
              <a:rPr lang="ru-RU" dirty="0">
                <a:latin typeface="Calibri" pitchFamily="34" charset="0"/>
                <a:cs typeface="Calibri" pitchFamily="34" charset="0"/>
              </a:rPr>
              <a:t>.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В зданиях и сооружениях следует осуществлять одновременное оповещение о пожаре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за исключением высотных и многофункциональных зданий, для которых должна быть предусмотрена очередность оповещения о пожаре (поэтапная эвакуация). При этом для указанных зданий поэтапная эвакуация может не применяться в случаях обоснования результатами расчета по оценке пожарного риска, выполненного в соответствии с [</a:t>
            </a:r>
            <a:r>
              <a:rPr lang="ru-RU" dirty="0">
                <a:latin typeface="Calibri" pitchFamily="34" charset="0"/>
                <a:cs typeface="Calibri" pitchFamily="34" charset="0"/>
                <a:hlinkClick r:id="rId3"/>
              </a:rPr>
              <a:t>5</a:t>
            </a:r>
            <a:r>
              <a:rPr lang="ru-RU" dirty="0">
                <a:latin typeface="Calibri" pitchFamily="34" charset="0"/>
                <a:cs typeface="Calibri" pitchFamily="34" charset="0"/>
              </a:rPr>
              <a:t>], при соблюдении требований </a:t>
            </a:r>
            <a:r>
              <a:rPr lang="ru-RU" dirty="0">
                <a:latin typeface="Calibri" pitchFamily="34" charset="0"/>
                <a:cs typeface="Calibri" pitchFamily="34" charset="0"/>
                <a:hlinkClick r:id="rId4"/>
              </a:rPr>
              <a:t>пункта 6.6.3</a:t>
            </a:r>
            <a:r>
              <a:rPr lang="ru-RU" dirty="0">
                <a:latin typeface="Calibri" pitchFamily="34" charset="0"/>
                <a:cs typeface="Calibri" pitchFamily="34" charset="0"/>
              </a:rPr>
              <a:t> настоящего раздела.</a:t>
            </a:r>
          </a:p>
          <a:p>
            <a:r>
              <a:rPr lang="ru-RU" dirty="0">
                <a:latin typeface="Calibri" pitchFamily="34" charset="0"/>
                <a:cs typeface="Calibri" pitchFamily="34" charset="0"/>
              </a:rPr>
              <a:t> </a:t>
            </a:r>
          </a:p>
          <a:p>
            <a:r>
              <a:rPr lang="ru-RU" b="1" dirty="0">
                <a:latin typeface="Calibri" pitchFamily="34" charset="0"/>
                <a:cs typeface="Calibri" pitchFamily="34" charset="0"/>
              </a:rPr>
              <a:t>6.6.6</a:t>
            </a:r>
            <a:r>
              <a:rPr lang="ru-RU" dirty="0">
                <a:latin typeface="Calibri" pitchFamily="34" charset="0"/>
                <a:cs typeface="Calibri" pitchFamily="34" charset="0"/>
              </a:rPr>
              <a:t>. В случаях, регламентируемых требования </a:t>
            </a:r>
            <a:r>
              <a:rPr lang="ru-RU" dirty="0">
                <a:latin typeface="Calibri" pitchFamily="34" charset="0"/>
                <a:cs typeface="Calibri" pitchFamily="34" charset="0"/>
                <a:hlinkClick r:id="rId5"/>
              </a:rPr>
              <a:t>пункта Б.9</a:t>
            </a:r>
            <a:r>
              <a:rPr lang="ru-RU" dirty="0">
                <a:latin typeface="Calibri" pitchFamily="34" charset="0"/>
                <a:cs typeface="Calibri" pitchFamily="34" charset="0"/>
              </a:rPr>
              <a:t> приложения Б СП 484.1311500, обоснование очередности оповещения расчетом по оценке пожарного риска в соответствии с [</a:t>
            </a:r>
            <a:r>
              <a:rPr lang="ru-RU" dirty="0">
                <a:latin typeface="Calibri" pitchFamily="34" charset="0"/>
                <a:cs typeface="Calibri" pitchFamily="34" charset="0"/>
                <a:hlinkClick r:id="rId3"/>
              </a:rPr>
              <a:t>5</a:t>
            </a:r>
            <a:r>
              <a:rPr lang="ru-RU" dirty="0">
                <a:latin typeface="Calibri" pitchFamily="34" charset="0"/>
                <a:cs typeface="Calibri" pitchFamily="34" charset="0"/>
              </a:rPr>
              <a:t>] не требуется.</a:t>
            </a:r>
          </a:p>
          <a:p>
            <a:pPr algn="just"/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91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Shape 1"/>
          <p:cNvSpPr txBox="1"/>
          <p:nvPr/>
        </p:nvSpPr>
        <p:spPr>
          <a:xfrm>
            <a:off x="250825" y="144000"/>
            <a:ext cx="8281175" cy="7711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0" strike="noStrike" spc="-1" dirty="0" smtClean="0">
                <a:solidFill>
                  <a:srgbClr val="FFFFFF"/>
                </a:solidFill>
                <a:latin typeface="Calibri"/>
              </a:rPr>
              <a:t>Надежность </a:t>
            </a:r>
            <a:r>
              <a:rPr lang="ru-RU" sz="3200" b="0" strike="noStrike" spc="-1" dirty="0">
                <a:solidFill>
                  <a:srgbClr val="FFFFFF"/>
                </a:solidFill>
                <a:latin typeface="Calibri"/>
              </a:rPr>
              <a:t>линий </a:t>
            </a:r>
            <a:r>
              <a:rPr lang="ru-RU" sz="3200" b="0" strike="noStrike" spc="-1" dirty="0" smtClean="0">
                <a:solidFill>
                  <a:srgbClr val="FFFFFF"/>
                </a:solidFill>
                <a:latin typeface="Calibri"/>
              </a:rPr>
              <a:t>связи</a:t>
            </a:r>
            <a:r>
              <a:rPr lang="ru-RU" dirty="0" smtClean="0">
                <a:latin typeface="Calibri" pitchFamily="34" charset="0"/>
              </a:rPr>
              <a:t/>
            </a:r>
            <a:br>
              <a:rPr lang="ru-RU" dirty="0" smtClean="0">
                <a:latin typeface="Calibri" pitchFamily="34" charset="0"/>
              </a:rPr>
            </a:br>
            <a:r>
              <a:rPr lang="ru-RU" sz="3200" b="0" strike="noStrike" spc="-1" dirty="0" smtClean="0">
                <a:solidFill>
                  <a:srgbClr val="FFFFFF"/>
                </a:solidFill>
                <a:latin typeface="Calibri"/>
              </a:rPr>
              <a:t>и </a:t>
            </a:r>
            <a:r>
              <a:rPr lang="ru-RU" sz="3200" b="0" strike="noStrike" spc="-1" dirty="0">
                <a:solidFill>
                  <a:srgbClr val="FFFFFF"/>
                </a:solidFill>
                <a:latin typeface="Calibri"/>
              </a:rPr>
              <a:t>электропитания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0" name="TextShape 2"/>
          <p:cNvSpPr txBox="1"/>
          <p:nvPr/>
        </p:nvSpPr>
        <p:spPr>
          <a:xfrm>
            <a:off x="250825" y="1419480"/>
            <a:ext cx="8446415" cy="33937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6000" lnSpcReduction="10000"/>
          </a:bodyPr>
          <a:lstStyle/>
          <a:p>
            <a:pPr marL="360" algn="just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</a:pPr>
            <a:r>
              <a:rPr lang="ru-RU" sz="1900" b="1" spc="-1" dirty="0">
                <a:solidFill>
                  <a:srgbClr val="000000"/>
                </a:solidFill>
                <a:latin typeface="Calibri"/>
              </a:rPr>
              <a:t>СП </a:t>
            </a:r>
            <a:r>
              <a:rPr lang="ru-RU" sz="1900" b="1" spc="-1" dirty="0" smtClean="0">
                <a:solidFill>
                  <a:srgbClr val="000000"/>
                </a:solidFill>
                <a:latin typeface="Calibri"/>
              </a:rPr>
              <a:t>484.1311500.2020 изм. 1</a:t>
            </a:r>
            <a:endParaRPr lang="ru-RU" sz="1900" b="1" spc="-1" dirty="0">
              <a:solidFill>
                <a:srgbClr val="000000"/>
              </a:solidFill>
              <a:latin typeface="Calibri"/>
            </a:endParaRPr>
          </a:p>
          <a:p>
            <a:pPr marL="343080" indent="-342720" algn="just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00" b="0" strike="noStrike" spc="-1" dirty="0" smtClean="0">
                <a:solidFill>
                  <a:srgbClr val="000000"/>
                </a:solidFill>
                <a:latin typeface="Calibri"/>
              </a:rPr>
              <a:t>П</a:t>
            </a:r>
            <a:r>
              <a:rPr lang="ru-RU" sz="1900" b="0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ru-RU" sz="1900" b="1" strike="noStrike" spc="-1" dirty="0">
                <a:solidFill>
                  <a:srgbClr val="000000"/>
                </a:solidFill>
                <a:latin typeface="Calibri"/>
              </a:rPr>
              <a:t>5.3 </a:t>
            </a:r>
            <a:r>
              <a:rPr lang="ru-RU" sz="1900" b="0" strike="noStrike" spc="-1" dirty="0">
                <a:solidFill>
                  <a:srgbClr val="000000"/>
                </a:solidFill>
                <a:latin typeface="Calibri"/>
              </a:rPr>
              <a:t>определяет требования к линиям связи между пожарным постом </a:t>
            </a:r>
            <a:r>
              <a:rPr sz="1900" dirty="0">
                <a:latin typeface="Calibri" pitchFamily="34" charset="0"/>
              </a:rPr>
              <a:t/>
            </a:r>
            <a:br>
              <a:rPr sz="1900" dirty="0">
                <a:latin typeface="Calibri" pitchFamily="34" charset="0"/>
              </a:rPr>
            </a:br>
            <a:r>
              <a:rPr lang="ru-RU" sz="1900" b="0" strike="noStrike" spc="-1" dirty="0">
                <a:solidFill>
                  <a:srgbClr val="000000"/>
                </a:solidFill>
                <a:latin typeface="Calibri"/>
              </a:rPr>
              <a:t>и оборудованием, размещенным на объекте. Единичная неисправность линий связи между ППКП, ППУП, ППУ и различными функциональными модулями, а также линий</a:t>
            </a:r>
            <a:r>
              <a:rPr sz="1900" dirty="0">
                <a:latin typeface="Calibri" pitchFamily="34" charset="0"/>
              </a:rPr>
              <a:t/>
            </a:r>
            <a:br>
              <a:rPr sz="1900" dirty="0">
                <a:latin typeface="Calibri" pitchFamily="34" charset="0"/>
              </a:rPr>
            </a:br>
            <a:r>
              <a:rPr lang="ru-RU" sz="1900" b="0" strike="noStrike" spc="-1" dirty="0">
                <a:solidFill>
                  <a:srgbClr val="000000"/>
                </a:solidFill>
                <a:latin typeface="Calibri"/>
              </a:rPr>
              <a:t>их </a:t>
            </a:r>
            <a:r>
              <a:rPr lang="ru-RU" sz="1900" strike="noStrike" spc="-1" dirty="0">
                <a:solidFill>
                  <a:srgbClr val="000000"/>
                </a:solidFill>
                <a:latin typeface="Calibri"/>
              </a:rPr>
              <a:t>электропитания</a:t>
            </a:r>
            <a:r>
              <a:rPr lang="ru-RU" sz="1900" b="0" strike="noStrike" spc="-1" dirty="0">
                <a:solidFill>
                  <a:srgbClr val="000000"/>
                </a:solidFill>
                <a:latin typeface="Calibri"/>
              </a:rPr>
              <a:t> не должна влиять на возможность контроля и управления СПА</a:t>
            </a:r>
            <a:r>
              <a:rPr sz="1900" dirty="0">
                <a:latin typeface="Calibri" pitchFamily="34" charset="0"/>
              </a:rPr>
              <a:t/>
            </a:r>
            <a:br>
              <a:rPr sz="1900" dirty="0">
                <a:latin typeface="Calibri" pitchFamily="34" charset="0"/>
              </a:rPr>
            </a:br>
            <a:r>
              <a:rPr lang="ru-RU" sz="1900" b="0" strike="noStrike" spc="-1" dirty="0">
                <a:solidFill>
                  <a:srgbClr val="000000"/>
                </a:solidFill>
                <a:latin typeface="Calibri"/>
              </a:rPr>
              <a:t>на пожарном посту.</a:t>
            </a:r>
          </a:p>
          <a:p>
            <a:pPr marL="343080" indent="-342720" algn="just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900" b="0" strike="noStrike" spc="-1" dirty="0">
                <a:solidFill>
                  <a:srgbClr val="000000"/>
                </a:solidFill>
                <a:latin typeface="Calibri"/>
              </a:rPr>
              <a:t>П. </a:t>
            </a:r>
            <a:r>
              <a:rPr lang="ru-RU" sz="1900" b="1" strike="noStrike" spc="-1" dirty="0">
                <a:solidFill>
                  <a:srgbClr val="000000"/>
                </a:solidFill>
                <a:latin typeface="Calibri"/>
              </a:rPr>
              <a:t>5.4</a:t>
            </a:r>
            <a:r>
              <a:rPr lang="ru-RU" sz="1900" b="0" strike="noStrike" spc="-1" dirty="0">
                <a:solidFill>
                  <a:srgbClr val="000000"/>
                </a:solidFill>
                <a:latin typeface="Calibri"/>
              </a:rPr>
              <a:t> требует, чтобы при единичной неисправности линии связи или </a:t>
            </a:r>
            <a:r>
              <a:rPr lang="ru-RU" sz="1900" strike="noStrike" spc="-1" dirty="0">
                <a:solidFill>
                  <a:srgbClr val="000000"/>
                </a:solidFill>
                <a:latin typeface="Calibri"/>
              </a:rPr>
              <a:t>электропитания</a:t>
            </a:r>
            <a:r>
              <a:rPr lang="ru-RU" sz="1900" b="0" strike="noStrike" spc="-1" dirty="0">
                <a:solidFill>
                  <a:srgbClr val="000000"/>
                </a:solidFill>
                <a:latin typeface="Calibri"/>
              </a:rPr>
              <a:t> был возможен отказ только автоматического или только ручного управления одной однотипной зоной противопожарной защиты (пожаротушения, оповещения и </a:t>
            </a:r>
            <a:r>
              <a:rPr lang="ru-RU" sz="1900" b="0" strike="noStrike" spc="-1" dirty="0" err="1">
                <a:solidFill>
                  <a:srgbClr val="000000"/>
                </a:solidFill>
                <a:latin typeface="Calibri"/>
              </a:rPr>
              <a:t>тп</a:t>
            </a:r>
            <a:r>
              <a:rPr lang="ru-RU" sz="1900" b="0" strike="noStrike" spc="-1" dirty="0">
                <a:solidFill>
                  <a:srgbClr val="000000"/>
                </a:solidFill>
                <a:latin typeface="Calibri"/>
              </a:rPr>
              <a:t>). Потеря автоматического управления одной ЗПЗ не должна влиять на возможность</a:t>
            </a:r>
            <a:r>
              <a:rPr sz="1900" dirty="0">
                <a:latin typeface="Calibri" pitchFamily="34" charset="0"/>
              </a:rPr>
              <a:t/>
            </a:r>
            <a:br>
              <a:rPr sz="1900" dirty="0">
                <a:latin typeface="Calibri" pitchFamily="34" charset="0"/>
              </a:rPr>
            </a:br>
            <a:r>
              <a:rPr lang="ru-RU" sz="1900" b="0" strike="noStrike" spc="-1" dirty="0">
                <a:solidFill>
                  <a:srgbClr val="000000"/>
                </a:solidFill>
                <a:latin typeface="Calibri"/>
              </a:rPr>
              <a:t>ее ручного управления при помощи органов управления ППУ и УДП.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</a:pPr>
            <a:r>
              <a:rPr lang="ru-RU" sz="1900" b="0" strike="noStrike" spc="-1" dirty="0" smtClean="0">
                <a:solidFill>
                  <a:srgbClr val="000000"/>
                </a:solidFill>
                <a:latin typeface="Calibri"/>
              </a:rPr>
              <a:t>Единичная </a:t>
            </a:r>
            <a:r>
              <a:rPr lang="ru-RU" sz="1900" b="0" strike="noStrike" spc="-1" dirty="0">
                <a:solidFill>
                  <a:srgbClr val="000000"/>
                </a:solidFill>
                <a:latin typeface="Calibri"/>
              </a:rPr>
              <a:t>неисправность линий связи СПА между СПС / АУП  и СОУЭ не должна </a:t>
            </a:r>
            <a:r>
              <a:rPr lang="ru-RU" sz="1900" b="0" strike="noStrike" spc="-1" dirty="0" smtClean="0">
                <a:solidFill>
                  <a:srgbClr val="000000"/>
                </a:solidFill>
                <a:latin typeface="Calibri"/>
              </a:rPr>
              <a:t>оказывать </a:t>
            </a:r>
            <a:r>
              <a:rPr lang="ru-RU" sz="1900" b="0" strike="noStrike" spc="-1" dirty="0">
                <a:solidFill>
                  <a:srgbClr val="000000"/>
                </a:solidFill>
                <a:latin typeface="Calibri"/>
              </a:rPr>
              <a:t>влияние на формирование сигналов запуска СОУЭ</a:t>
            </a:r>
            <a:r>
              <a:rPr lang="ru-RU" sz="1900" b="0" strike="noStrike" spc="-1" dirty="0" smtClean="0">
                <a:solidFill>
                  <a:srgbClr val="000000"/>
                </a:solidFill>
                <a:latin typeface="Calibri"/>
              </a:rPr>
              <a:t>.</a:t>
            </a:r>
            <a:endParaRPr lang="ru-RU" sz="19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250825" y="144000"/>
            <a:ext cx="8281175" cy="556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FFFFFF"/>
                </a:solidFill>
                <a:latin typeface="Calibri"/>
              </a:rPr>
              <a:t>Распределенная архитектура</a:t>
            </a:r>
            <a:endParaRPr lang="ru-RU" sz="3200" b="0" strike="noStrike" spc="-1" dirty="0">
              <a:latin typeface="Calibri" pitchFamily="34" charset="0"/>
            </a:endParaRPr>
          </a:p>
        </p:txBody>
      </p:sp>
      <p:pic>
        <p:nvPicPr>
          <p:cNvPr id="4" name="Picture 4" descr="Q:\РИО\РИО\Yulia\Презентации\Презентация Securika 2026\Картинки\слайд 10 (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91630"/>
            <a:ext cx="8208472" cy="289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Shape 1"/>
          <p:cNvSpPr txBox="1"/>
          <p:nvPr/>
        </p:nvSpPr>
        <p:spPr>
          <a:xfrm>
            <a:off x="250825" y="1563638"/>
            <a:ext cx="8281175" cy="32403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Calibri"/>
              </a:rPr>
              <a:t>6.3 Электропроводки и линии связи СПЗ допускается выполнять </a:t>
            </a:r>
            <a:r>
              <a:rPr lang="ru-RU" sz="1400" b="1" strike="noStrike" spc="-1" dirty="0" err="1">
                <a:solidFill>
                  <a:srgbClr val="000000"/>
                </a:solidFill>
                <a:latin typeface="Calibri"/>
              </a:rPr>
              <a:t>неогнестойкими</a:t>
            </a:r>
            <a:r>
              <a:rPr lang="ru-RU" sz="1400" b="1" strike="noStrike" spc="-1" dirty="0">
                <a:solidFill>
                  <a:srgbClr val="000000"/>
                </a:solidFill>
                <a:latin typeface="Calibri"/>
              </a:rPr>
              <a:t> кабелями (без индекса «FR») и не предъявлять к ним требований по сохранению работоспособности по ГОСТ Р 53316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 для:</a:t>
            </a:r>
            <a:endParaRPr lang="ru-RU" sz="1400" b="0" strike="noStrike" spc="-1" dirty="0">
              <a:latin typeface="Calibri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…</a:t>
            </a:r>
            <a:endParaRPr lang="ru-RU" sz="1400" b="0" strike="noStrike" spc="-1" dirty="0">
              <a:latin typeface="Calibri" pitchFamily="34" charset="0"/>
            </a:endParaRPr>
          </a:p>
          <a:p>
            <a:pPr algn="just"/>
            <a:r>
              <a:rPr lang="ru-RU" sz="1400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кольцевых 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линий связи СПЗ при подключении в них ИКЗ, радиальных ответвлений от данных кольцевых линий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связи СПЗ, выполненных в соответствии с СП 484.1311500, при использовании ППКП, ППУ, ППКУП, осуществляющих опрос подключенных ИП, адресных пожарных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оповещателей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, адресных модулей ввода и вывода и УДП;</a:t>
            </a:r>
          </a:p>
          <a:p>
            <a:pPr algn="just"/>
            <a:endParaRPr lang="ru-RU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ru-RU" sz="1400" dirty="0" smtClean="0">
                <a:latin typeface="Calibri" pitchFamily="34" charset="0"/>
                <a:cs typeface="Calibri" pitchFamily="34" charset="0"/>
              </a:rPr>
              <a:t>- кольцевых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, </a:t>
            </a:r>
            <a:r>
              <a:rPr lang="ru-RU" sz="1400" b="1" dirty="0" err="1">
                <a:latin typeface="Calibri" pitchFamily="34" charset="0"/>
                <a:cs typeface="Calibri" pitchFamily="34" charset="0"/>
              </a:rPr>
              <a:t>взаиморезервируемых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 линий связи СПЗ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при подключении в них как 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компонентов ППКП, ППУ, ППКУП в случае использования </a:t>
            </a:r>
            <a:r>
              <a:rPr lang="ru-RU" sz="1400" b="1" dirty="0" err="1">
                <a:latin typeface="Calibri" pitchFamily="34" charset="0"/>
                <a:cs typeface="Calibri" pitchFamily="34" charset="0"/>
              </a:rPr>
              <a:t>блочно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-модульных приборов (компонентов), так и самих указанных приборов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, обеспечивающих передачу всех предусмотренных извещений и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сигналов</a:t>
            </a:r>
            <a:br>
              <a:rPr lang="ru-RU" sz="1400" dirty="0" smtClean="0">
                <a:latin typeface="Calibri" pitchFamily="34" charset="0"/>
                <a:cs typeface="Calibri" pitchFamily="34" charset="0"/>
              </a:rPr>
            </a:br>
            <a:r>
              <a:rPr lang="ru-RU" sz="1400" dirty="0" smtClean="0">
                <a:latin typeface="Calibri" pitchFamily="34" charset="0"/>
                <a:cs typeface="Calibri" pitchFamily="34" charset="0"/>
              </a:rPr>
              <a:t>по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образовавшейся в случае единичной неисправности кольцевой линии в обоих направлениях по одной общей радиальной линии связи (последовательно-радиальному цифровому интерфейсу);</a:t>
            </a:r>
            <a:endParaRPr lang="ru-RU" sz="1400" b="0" strike="noStrike" spc="-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581"/>
              </a:spcBef>
            </a:pPr>
            <a:r>
              <a:rPr lang="ru-RU" sz="1400" b="0" strike="noStrike" spc="-1" dirty="0" smtClean="0">
                <a:latin typeface="Calibri" pitchFamily="34" charset="0"/>
              </a:rPr>
              <a:t>…</a:t>
            </a:r>
            <a:endParaRPr lang="ru-RU" sz="1400" b="0" strike="noStrike" spc="-1" dirty="0">
              <a:latin typeface="Calibri" pitchFamily="34" charset="0"/>
            </a:endParaRPr>
          </a:p>
        </p:txBody>
      </p:sp>
      <p:sp>
        <p:nvSpPr>
          <p:cNvPr id="256" name="TextShape 2"/>
          <p:cNvSpPr txBox="1"/>
          <p:nvPr/>
        </p:nvSpPr>
        <p:spPr>
          <a:xfrm>
            <a:off x="250825" y="123480"/>
            <a:ext cx="8281175" cy="576608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FFFFFF"/>
                </a:solidFill>
                <a:latin typeface="Calibri"/>
              </a:rPr>
              <a:t>Изменения в СП </a:t>
            </a:r>
            <a:r>
              <a:rPr lang="ru-RU" sz="3200" b="0" strike="noStrike" spc="-1" dirty="0" smtClean="0">
                <a:solidFill>
                  <a:srgbClr val="FFFFFF"/>
                </a:solidFill>
                <a:latin typeface="Calibri"/>
              </a:rPr>
              <a:t>6</a:t>
            </a:r>
            <a:endParaRPr lang="ru-RU" sz="13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4627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Shape 1"/>
          <p:cNvSpPr txBox="1"/>
          <p:nvPr/>
        </p:nvSpPr>
        <p:spPr>
          <a:xfrm>
            <a:off x="250824" y="144000"/>
            <a:ext cx="8281615" cy="556088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Надежность приборов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7" name="TextShape 2"/>
          <p:cNvSpPr txBox="1"/>
          <p:nvPr/>
        </p:nvSpPr>
        <p:spPr>
          <a:xfrm>
            <a:off x="250825" y="1707654"/>
            <a:ext cx="8209607" cy="2376264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3000"/>
          </a:bodyPr>
          <a:lstStyle/>
          <a:p>
            <a:pPr marL="360" algn="just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</a:pPr>
            <a:r>
              <a:rPr lang="ru-RU" b="1" spc="-1" dirty="0">
                <a:solidFill>
                  <a:srgbClr val="000000"/>
                </a:solidFill>
                <a:latin typeface="Calibri"/>
              </a:rPr>
              <a:t>СП 484.1311500.2020 изм. </a:t>
            </a:r>
            <a:r>
              <a:rPr lang="ru-RU" b="1" spc="-1" dirty="0" smtClean="0">
                <a:solidFill>
                  <a:srgbClr val="000000"/>
                </a:solidFill>
                <a:latin typeface="Calibri"/>
              </a:rPr>
              <a:t>1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</a:pPr>
            <a:r>
              <a:rPr lang="ru-RU" b="0" strike="noStrike" spc="-1" dirty="0" smtClean="0">
                <a:solidFill>
                  <a:srgbClr val="000000"/>
                </a:solidFill>
                <a:latin typeface="Calibri"/>
              </a:rPr>
              <a:t>Пункт </a:t>
            </a:r>
            <a:r>
              <a:rPr lang="ru-RU" b="1" strike="noStrike" spc="-1" dirty="0">
                <a:solidFill>
                  <a:srgbClr val="000000"/>
                </a:solidFill>
                <a:latin typeface="Calibri"/>
              </a:rPr>
              <a:t>5.23</a:t>
            </a: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 предписывает осуществлять контроль и управление СПЗ каждого пожарного отсека отдельными ППКП, ППУ, ППКУП. Неисправность одного прибора СПА не должна оказывать </a:t>
            </a:r>
            <a:r>
              <a:rPr lang="ru-RU" b="0" strike="noStrike" spc="-1" dirty="0" smtClean="0">
                <a:solidFill>
                  <a:srgbClr val="000000"/>
                </a:solidFill>
                <a:latin typeface="Calibri"/>
              </a:rPr>
              <a:t>влияние </a:t>
            </a: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на работоспособность других приборов СПА</a:t>
            </a:r>
            <a:r>
              <a:rPr lang="ru-RU" b="0" strike="noStrike" spc="-1" dirty="0" smtClean="0">
                <a:solidFill>
                  <a:srgbClr val="000000"/>
                </a:solidFill>
                <a:latin typeface="Calibri"/>
              </a:rPr>
              <a:t>.</a:t>
            </a:r>
            <a:endParaRPr lang="ru-RU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ustomShape 1"/>
          <p:cNvSpPr/>
          <p:nvPr/>
        </p:nvSpPr>
        <p:spPr>
          <a:xfrm>
            <a:off x="250825" y="123480"/>
            <a:ext cx="8281175" cy="9361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FFFFFF"/>
                </a:solidFill>
                <a:latin typeface="Calibri"/>
              </a:rPr>
              <a:t>Резервированный RS-485</a:t>
            </a:r>
            <a:endParaRPr lang="ru-RU" sz="3200" b="0" strike="noStrike" spc="-1" dirty="0">
              <a:latin typeface="Calibri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FFFFFF"/>
                </a:solidFill>
                <a:latin typeface="Calibri"/>
              </a:rPr>
              <a:t>интерфейс верхнего уровня</a:t>
            </a:r>
            <a:endParaRPr lang="ru-RU" sz="3200" b="0" strike="noStrike" spc="-1" dirty="0">
              <a:latin typeface="Calibri" pitchFamily="34" charset="0"/>
            </a:endParaRPr>
          </a:p>
        </p:txBody>
      </p:sp>
      <p:pic>
        <p:nvPicPr>
          <p:cNvPr id="236" name="Picture 2" descr="Q:\РИО\РИО\Yulia\Презентации\СП484 для семинаров\август 2025\Слайд 13.png"/>
          <p:cNvPicPr/>
          <p:nvPr/>
        </p:nvPicPr>
        <p:blipFill>
          <a:blip r:embed="rId5"/>
          <a:stretch/>
        </p:blipFill>
        <p:spPr>
          <a:xfrm>
            <a:off x="358200" y="1179360"/>
            <a:ext cx="7648560" cy="38404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77721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2"/>
          <p:cNvSpPr/>
          <p:nvPr/>
        </p:nvSpPr>
        <p:spPr>
          <a:xfrm>
            <a:off x="260890" y="123478"/>
            <a:ext cx="8286478" cy="8640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r>
              <a:rPr lang="ru-RU" sz="3200" spc="-1" dirty="0">
                <a:solidFill>
                  <a:srgbClr val="FFFFFF"/>
                </a:solidFill>
                <a:latin typeface="Calibri"/>
              </a:rPr>
              <a:t>Изменения в СП 3.</a:t>
            </a:r>
          </a:p>
          <a:p>
            <a:r>
              <a:rPr lang="ru-RU" sz="3200" spc="-1" dirty="0">
                <a:solidFill>
                  <a:srgbClr val="FFFFFF"/>
                </a:solidFill>
                <a:latin typeface="Calibri"/>
              </a:rPr>
              <a:t>Требования надежности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0890" y="1275020"/>
            <a:ext cx="864651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b="1" dirty="0">
              <a:latin typeface="Calibri" pitchFamily="34" charset="0"/>
              <a:ea typeface="Tahoma" pitchFamily="34" charset="0"/>
              <a:cs typeface="Calibri" pitchFamily="34" charset="0"/>
            </a:endParaRPr>
          </a:p>
          <a:p>
            <a:pPr algn="just"/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6.4.1. При единичной неисправности линии связи между ППУ и ОП, между блоками </a:t>
            </a:r>
            <a:r>
              <a:rPr lang="ru-RU" sz="1200" dirty="0" err="1">
                <a:latin typeface="Calibri" pitchFamily="34" charset="0"/>
                <a:ea typeface="Tahoma" pitchFamily="34" charset="0"/>
                <a:cs typeface="Calibri" pitchFamily="34" charset="0"/>
              </a:rPr>
              <a:t>блочно</a:t>
            </a: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-модульных ППУ,</a:t>
            </a:r>
            <a:b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</a:b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а также линий электропитания ОП и (или) ППУ (блоков </a:t>
            </a:r>
            <a:r>
              <a:rPr lang="ru-RU" sz="1200" dirty="0" err="1">
                <a:latin typeface="Calibri" pitchFamily="34" charset="0"/>
                <a:ea typeface="Tahoma" pitchFamily="34" charset="0"/>
                <a:cs typeface="Calibri" pitchFamily="34" charset="0"/>
              </a:rPr>
              <a:t>блочно</a:t>
            </a: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-модульного ППУ) допускается отказ </a:t>
            </a:r>
            <a:r>
              <a:rPr lang="ru-RU" sz="1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автоматического</a:t>
            </a:r>
            <a:br>
              <a:rPr lang="ru-RU" sz="1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</a:br>
            <a:r>
              <a:rPr lang="ru-RU" sz="1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и </a:t>
            </a: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(или) ручного включения оповещения о пожаре на площади не более </a:t>
            </a:r>
            <a:r>
              <a:rPr lang="ru-RU" sz="1200" b="1" dirty="0">
                <a:latin typeface="Calibri" pitchFamily="34" charset="0"/>
                <a:ea typeface="Tahoma" pitchFamily="34" charset="0"/>
                <a:cs typeface="Calibri" pitchFamily="34" charset="0"/>
              </a:rPr>
              <a:t>2 000 м2</a:t>
            </a: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 в пределах одной зоны </a:t>
            </a:r>
            <a:r>
              <a:rPr lang="ru-RU" sz="1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оповещения.</a:t>
            </a:r>
          </a:p>
          <a:p>
            <a:pPr algn="just"/>
            <a:endParaRPr lang="ru-RU" sz="1200" dirty="0">
              <a:latin typeface="Calibri" pitchFamily="34" charset="0"/>
              <a:ea typeface="Tahoma" pitchFamily="34" charset="0"/>
              <a:cs typeface="Calibri" pitchFamily="34" charset="0"/>
            </a:endParaRPr>
          </a:p>
          <a:p>
            <a:pPr algn="just"/>
            <a:r>
              <a:rPr lang="ru-RU" sz="1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6.4.2</a:t>
            </a: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. </a:t>
            </a:r>
            <a:r>
              <a:rPr lang="ru-RU" sz="1200" b="1" dirty="0">
                <a:latin typeface="Calibri" pitchFamily="34" charset="0"/>
                <a:ea typeface="Tahoma" pitchFamily="34" charset="0"/>
                <a:cs typeface="Calibri" pitchFamily="34" charset="0"/>
              </a:rPr>
              <a:t>Системная ошибка ППУ </a:t>
            </a: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не должна приводить к отказу автоматического и ручного включения оповещения о пожаре </a:t>
            </a:r>
            <a:b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</a:br>
            <a:r>
              <a:rPr lang="ru-RU" sz="1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на </a:t>
            </a: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площади более </a:t>
            </a:r>
            <a:r>
              <a:rPr lang="ru-RU" sz="1200" b="1" dirty="0">
                <a:latin typeface="Calibri" pitchFamily="34" charset="0"/>
                <a:ea typeface="Tahoma" pitchFamily="34" charset="0"/>
                <a:cs typeface="Calibri" pitchFamily="34" charset="0"/>
              </a:rPr>
              <a:t>12 000 </a:t>
            </a:r>
            <a:r>
              <a:rPr lang="ru-RU" sz="1200" b="1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м2</a:t>
            </a: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. Допускается увеличение площади, управление оповещением на которой осуществляется одним ППУ, до </a:t>
            </a:r>
            <a:r>
              <a:rPr lang="ru-RU" sz="1200" b="1" dirty="0">
                <a:latin typeface="Calibri" pitchFamily="34" charset="0"/>
                <a:ea typeface="Tahoma" pitchFamily="34" charset="0"/>
                <a:cs typeface="Calibri" pitchFamily="34" charset="0"/>
              </a:rPr>
              <a:t>48 000 </a:t>
            </a:r>
            <a:r>
              <a:rPr lang="ru-RU" sz="1200" b="1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м2</a:t>
            </a: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, если ППУ имеет защиту от возникновения (устойчивость к возникновению) системной ошибки или если предусмотрен аварийный микрофон и при системной ошибке сохраняется возможность передачи через него речевых сообщений</a:t>
            </a:r>
            <a:r>
              <a:rPr lang="ru-RU" sz="1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.</a:t>
            </a:r>
          </a:p>
          <a:p>
            <a:pPr algn="just"/>
            <a:endParaRPr lang="ru-RU" sz="1200" dirty="0">
              <a:latin typeface="Calibri" pitchFamily="34" charset="0"/>
              <a:ea typeface="Tahoma" pitchFamily="34" charset="0"/>
              <a:cs typeface="Calibri" pitchFamily="34" charset="0"/>
            </a:endParaRPr>
          </a:p>
          <a:p>
            <a:pPr algn="just"/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6.4.3. При речевом способе оповещения отказ компонента </a:t>
            </a:r>
            <a:r>
              <a:rPr lang="ru-RU" sz="1200" dirty="0" err="1">
                <a:latin typeface="Calibri" pitchFamily="34" charset="0"/>
                <a:ea typeface="Tahoma" pitchFamily="34" charset="0"/>
                <a:cs typeface="Calibri" pitchFamily="34" charset="0"/>
              </a:rPr>
              <a:t>блочно</a:t>
            </a: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-модульного прибора, предназначенного для усиления речевого сигнала (усилителя), не должен приводить к отказу оповещения о пожаре на площади более </a:t>
            </a:r>
            <a:r>
              <a:rPr lang="ru-RU" sz="1200" b="1" dirty="0">
                <a:latin typeface="Calibri" pitchFamily="34" charset="0"/>
                <a:ea typeface="Tahoma" pitchFamily="34" charset="0"/>
                <a:cs typeface="Calibri" pitchFamily="34" charset="0"/>
              </a:rPr>
              <a:t>12 000 </a:t>
            </a:r>
            <a:r>
              <a:rPr lang="ru-RU" sz="1200" b="1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м2 </a:t>
            </a: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или должен быть предусмотрен резервный блок усиления речевого сигнала (усилитель), автоматически включающийся в работу при отказе основного</a:t>
            </a:r>
            <a:r>
              <a:rPr lang="ru-RU" sz="1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.</a:t>
            </a:r>
          </a:p>
          <a:p>
            <a:pPr algn="just"/>
            <a:endParaRPr lang="ru-RU" sz="1200" dirty="0">
              <a:latin typeface="Calibri" pitchFamily="34" charset="0"/>
              <a:ea typeface="Tahoma" pitchFamily="34" charset="0"/>
              <a:cs typeface="Calibri" pitchFamily="34" charset="0"/>
            </a:endParaRPr>
          </a:p>
          <a:p>
            <a:pPr algn="just"/>
            <a:r>
              <a:rPr lang="ru-RU" sz="1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6.4.4</a:t>
            </a: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. В зданиях КФПО</a:t>
            </a:r>
            <a:r>
              <a:rPr lang="ru-RU" sz="1200" b="1" dirty="0">
                <a:latin typeface="Calibri" pitchFamily="34" charset="0"/>
                <a:ea typeface="Tahoma" pitchFamily="34" charset="0"/>
                <a:cs typeface="Calibri" pitchFamily="34" charset="0"/>
              </a:rPr>
              <a:t> </a:t>
            </a:r>
            <a:r>
              <a:rPr lang="ru-RU" sz="1200" b="1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Ф1.3</a:t>
            </a:r>
            <a:r>
              <a:rPr lang="ru-RU" sz="1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 по </a:t>
            </a:r>
            <a:r>
              <a:rPr lang="ru-RU" sz="1200" dirty="0">
                <a:latin typeface="Calibri" pitchFamily="34" charset="0"/>
                <a:ea typeface="Tahoma" pitchFamily="34" charset="0"/>
                <a:cs typeface="Calibri" pitchFamily="34" charset="0"/>
              </a:rPr>
              <a:t>[3] единичная неисправность линий связи не должна приводить к отказу оповещения о пожаре </a:t>
            </a:r>
            <a:r>
              <a:rPr lang="ru-RU" sz="1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более чем </a:t>
            </a:r>
            <a:r>
              <a:rPr lang="ru-RU" sz="1200" b="1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на </a:t>
            </a:r>
            <a:r>
              <a:rPr lang="ru-RU" sz="1200" b="1" dirty="0">
                <a:latin typeface="Calibri" pitchFamily="34" charset="0"/>
                <a:ea typeface="Tahoma" pitchFamily="34" charset="0"/>
                <a:cs typeface="Calibri" pitchFamily="34" charset="0"/>
              </a:rPr>
              <a:t>одном этаже одной секции</a:t>
            </a:r>
            <a:r>
              <a:rPr lang="ru-RU" sz="12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.</a:t>
            </a:r>
          </a:p>
          <a:p>
            <a:pPr algn="just"/>
            <a:endParaRPr lang="ru-RU" sz="1200" dirty="0">
              <a:latin typeface="Calibri" pitchFamily="34" charset="0"/>
              <a:ea typeface="Tahoma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9478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Q:\РИО\Смежные отделы\Devices\Devices\Рупор-300\Рупор-301\Рупор-301_скл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56012"/>
            <a:ext cx="2153727" cy="192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TextBox 4"/>
          <p:cNvSpPr txBox="1">
            <a:spLocks noChangeArrowheads="1"/>
          </p:cNvSpPr>
          <p:nvPr/>
        </p:nvSpPr>
        <p:spPr bwMode="auto">
          <a:xfrm>
            <a:off x="250825" y="117611"/>
            <a:ext cx="8281615" cy="561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9" tIns="34289" rIns="68559" bIns="34289">
            <a:spAutoFit/>
          </a:bodyPr>
          <a:lstStyle>
            <a:lvl1pPr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3200" dirty="0">
                <a:latin typeface="Calibri" pitchFamily="34" charset="0"/>
                <a:cs typeface="Calibri" pitchFamily="34" charset="0"/>
              </a:rPr>
              <a:t>Блок речевого оповещения</a:t>
            </a:r>
          </a:p>
        </p:txBody>
      </p:sp>
      <p:sp>
        <p:nvSpPr>
          <p:cNvPr id="95236" name="Прямоугольник 5"/>
          <p:cNvSpPr>
            <a:spLocks noChangeArrowheads="1"/>
          </p:cNvSpPr>
          <p:nvPr/>
        </p:nvSpPr>
        <p:spPr bwMode="auto">
          <a:xfrm>
            <a:off x="250825" y="3288781"/>
            <a:ext cx="6985471" cy="154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9" tIns="34289" rIns="68559" bIns="34289">
            <a:spAutoFit/>
          </a:bodyPr>
          <a:lstStyle>
            <a:lvl1pPr marL="171450" indent="-17145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ru-RU" altLang="ru-RU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Номинальная выходная мощность усилителя – 300 Вт</a:t>
            </a:r>
          </a:p>
          <a:p>
            <a:pPr>
              <a:buFont typeface="Arial" charset="0"/>
              <a:buChar char="•"/>
            </a:pPr>
            <a:r>
              <a:rPr lang="ru-RU" altLang="ru-RU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Рассчитан на работу с трансформаторными </a:t>
            </a:r>
            <a:r>
              <a:rPr lang="ru-RU" altLang="ru-RU" sz="12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оповещателями</a:t>
            </a:r>
            <a:endParaRPr lang="ru-RU" altLang="ru-RU" sz="1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ru-RU" altLang="ru-RU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Максимальная длина линии оповещения – 400 м</a:t>
            </a:r>
          </a:p>
          <a:p>
            <a:pPr>
              <a:buFont typeface="Arial" charset="0"/>
              <a:buChar char="•"/>
            </a:pPr>
            <a:r>
              <a:rPr lang="ru-RU" altLang="ru-RU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Произвольная топология линии оповещения за счет </a:t>
            </a:r>
            <a:r>
              <a:rPr lang="ru-RU" altLang="ru-RU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применения</a:t>
            </a:r>
            <a:br>
              <a:rPr lang="ru-RU" altLang="ru-RU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ru-RU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интеллектуальных </a:t>
            </a:r>
            <a:r>
              <a:rPr lang="ru-RU" altLang="ru-RU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оконечных </a:t>
            </a:r>
            <a:r>
              <a:rPr lang="ru-RU" altLang="ru-RU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модулей «Рупор-300-МК</a:t>
            </a:r>
            <a:r>
              <a:rPr lang="ru-RU" altLang="ru-RU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» (до 20 шт.)</a:t>
            </a:r>
          </a:p>
          <a:p>
            <a:pPr>
              <a:buFont typeface="Arial" charset="0"/>
              <a:buChar char="•"/>
            </a:pPr>
            <a:r>
              <a:rPr lang="ru-RU" altLang="ru-RU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Резервированный </a:t>
            </a:r>
            <a:r>
              <a:rPr lang="en-US" altLang="ru-RU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RS</a:t>
            </a:r>
            <a:r>
              <a:rPr lang="ru-RU" altLang="ru-RU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-485 интерфейс</a:t>
            </a:r>
          </a:p>
          <a:p>
            <a:pPr>
              <a:buFont typeface="Arial" charset="0"/>
              <a:buChar char="•"/>
            </a:pPr>
            <a:r>
              <a:rPr lang="ru-RU" altLang="ru-RU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Контроль </a:t>
            </a:r>
            <a:r>
              <a:rPr lang="ru-RU" altLang="ru-RU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целостности входа управления и квитирование </a:t>
            </a:r>
            <a:r>
              <a:rPr lang="ru-RU" altLang="ru-RU" sz="1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запуска оповещения </a:t>
            </a:r>
            <a:r>
              <a:rPr lang="ru-RU" altLang="ru-RU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ГО и ЧС</a:t>
            </a:r>
          </a:p>
          <a:p>
            <a:pPr>
              <a:buFont typeface="Arial" charset="0"/>
              <a:buChar char="•"/>
            </a:pPr>
            <a:r>
              <a:rPr lang="ru-RU" altLang="ru-RU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Вход запуска ГО и ЧС можно использовать для запуска произвольного сообщения из памяти блока</a:t>
            </a:r>
          </a:p>
        </p:txBody>
      </p:sp>
      <p:sp>
        <p:nvSpPr>
          <p:cNvPr id="95237" name="Text Box 3"/>
          <p:cNvSpPr txBox="1">
            <a:spLocks noChangeArrowheads="1"/>
          </p:cNvSpPr>
          <p:nvPr/>
        </p:nvSpPr>
        <p:spPr bwMode="auto">
          <a:xfrm>
            <a:off x="3563888" y="1868529"/>
            <a:ext cx="1846680" cy="500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479" tIns="35086" rIns="67479" bIns="35086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3000"/>
              </a:lnSpc>
              <a:buSzPct val="100000"/>
            </a:pPr>
            <a:r>
              <a:rPr lang="ru-RU" altLang="ru-RU" sz="30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Рупор-300</a:t>
            </a:r>
          </a:p>
        </p:txBody>
      </p:sp>
      <p:pic>
        <p:nvPicPr>
          <p:cNvPr id="95238" name="Picture 7" descr="https://bolid.ru/files/346/537/rupor_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792" y="1366242"/>
            <a:ext cx="29337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502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CustomShape 1"/>
          <p:cNvSpPr/>
          <p:nvPr/>
        </p:nvSpPr>
        <p:spPr>
          <a:xfrm>
            <a:off x="250825" y="195480"/>
            <a:ext cx="8281175" cy="5046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0" strike="noStrike" spc="-1" dirty="0" smtClean="0">
                <a:solidFill>
                  <a:srgbClr val="FFFFFF"/>
                </a:solidFill>
                <a:latin typeface="Calibri"/>
              </a:rPr>
              <a:t>Реализация СОУЭ в ИСО «Орион»</a:t>
            </a:r>
            <a:endParaRPr lang="ru-RU" sz="3200" b="0" strike="noStrike" spc="-1" dirty="0">
              <a:latin typeface="Calibri" pitchFamily="34" charset="0"/>
            </a:endParaRPr>
          </a:p>
        </p:txBody>
      </p:sp>
      <p:sp>
        <p:nvSpPr>
          <p:cNvPr id="308" name="CustomShape 2"/>
          <p:cNvSpPr/>
          <p:nvPr/>
        </p:nvSpPr>
        <p:spPr>
          <a:xfrm>
            <a:off x="6031484" y="1563638"/>
            <a:ext cx="3077020" cy="2893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>
            <a:spAutoFit/>
          </a:bodyPr>
          <a:lstStyle/>
          <a:p>
            <a:pPr algn="just"/>
            <a:r>
              <a:rPr lang="ru-RU" sz="1400" b="1" spc="-1" dirty="0" smtClean="0">
                <a:solidFill>
                  <a:srgbClr val="000000"/>
                </a:solidFill>
                <a:latin typeface="Calibri"/>
              </a:rPr>
              <a:t>СП 3.13130</a:t>
            </a:r>
          </a:p>
          <a:p>
            <a:pPr algn="just"/>
            <a:r>
              <a:rPr lang="ru-RU" sz="1400" b="1" spc="-1" dirty="0" smtClean="0">
                <a:solidFill>
                  <a:srgbClr val="000000"/>
                </a:solidFill>
                <a:latin typeface="Calibri"/>
              </a:rPr>
              <a:t>6.4.1 </a:t>
            </a:r>
            <a:r>
              <a:rPr lang="ru-RU" sz="1400" spc="-1" dirty="0">
                <a:solidFill>
                  <a:srgbClr val="000000"/>
                </a:solidFill>
                <a:latin typeface="Calibri"/>
              </a:rPr>
              <a:t>Рупор-300 – около </a:t>
            </a:r>
            <a:r>
              <a:rPr lang="ru-RU" sz="1400" spc="-1" dirty="0" smtClean="0">
                <a:solidFill>
                  <a:srgbClr val="000000"/>
                </a:solidFill>
                <a:latin typeface="Calibri"/>
              </a:rPr>
              <a:t>2000 </a:t>
            </a:r>
            <a:r>
              <a:rPr lang="ru-RU" sz="1400" spc="-1" dirty="0">
                <a:solidFill>
                  <a:srgbClr val="000000"/>
                </a:solidFill>
                <a:latin typeface="Calibri"/>
              </a:rPr>
              <a:t>м2</a:t>
            </a:r>
          </a:p>
          <a:p>
            <a:pPr algn="just"/>
            <a:r>
              <a:rPr lang="ru-RU" sz="1400" b="1" spc="-1" dirty="0" smtClean="0">
                <a:solidFill>
                  <a:srgbClr val="000000"/>
                </a:solidFill>
                <a:latin typeface="Calibri"/>
              </a:rPr>
              <a:t>6.4.2 </a:t>
            </a:r>
            <a:r>
              <a:rPr lang="ru-RU" sz="1400" b="1" spc="-1" dirty="0">
                <a:solidFill>
                  <a:srgbClr val="000000"/>
                </a:solidFill>
                <a:latin typeface="Calibri"/>
              </a:rPr>
              <a:t>и 6.4.3 </a:t>
            </a:r>
            <a:r>
              <a:rPr lang="ru-RU" sz="1400" spc="-1" dirty="0">
                <a:solidFill>
                  <a:srgbClr val="000000"/>
                </a:solidFill>
                <a:latin typeface="Calibri"/>
              </a:rPr>
              <a:t>12 000 м2 – не </a:t>
            </a:r>
            <a:r>
              <a:rPr lang="ru-RU" sz="1400" spc="-1" dirty="0" smtClean="0">
                <a:solidFill>
                  <a:srgbClr val="000000"/>
                </a:solidFill>
                <a:latin typeface="Calibri"/>
              </a:rPr>
              <a:t>менее 12 блоков Рупор-300. Микрофонная консоль </a:t>
            </a:r>
            <a:r>
              <a:rPr lang="ru-RU" sz="1400" spc="-1" dirty="0">
                <a:solidFill>
                  <a:srgbClr val="000000"/>
                </a:solidFill>
                <a:latin typeface="Calibri"/>
              </a:rPr>
              <a:t>20 продолжает </a:t>
            </a:r>
            <a:r>
              <a:rPr lang="ru-RU" sz="1400" spc="-1" dirty="0" smtClean="0">
                <a:solidFill>
                  <a:srgbClr val="000000"/>
                </a:solidFill>
                <a:latin typeface="Calibri"/>
              </a:rPr>
              <a:t>работать</a:t>
            </a:r>
            <a:br>
              <a:rPr lang="ru-RU" sz="1400" spc="-1" dirty="0" smtClean="0">
                <a:solidFill>
                  <a:srgbClr val="000000"/>
                </a:solidFill>
                <a:latin typeface="Calibri"/>
              </a:rPr>
            </a:br>
            <a:r>
              <a:rPr lang="ru-RU" sz="1400" spc="-1" dirty="0" smtClean="0">
                <a:solidFill>
                  <a:srgbClr val="000000"/>
                </a:solidFill>
                <a:latin typeface="Calibri"/>
              </a:rPr>
              <a:t>с БРО Рупор </a:t>
            </a:r>
            <a:r>
              <a:rPr lang="ru-RU" sz="1400" spc="-1" dirty="0">
                <a:solidFill>
                  <a:srgbClr val="000000"/>
                </a:solidFill>
                <a:latin typeface="Calibri"/>
              </a:rPr>
              <a:t>при системной ошибке </a:t>
            </a:r>
            <a:r>
              <a:rPr lang="ru-RU" sz="1400" spc="-1" dirty="0" smtClean="0">
                <a:solidFill>
                  <a:srgbClr val="000000"/>
                </a:solidFill>
                <a:latin typeface="Calibri"/>
              </a:rPr>
              <a:t>ППКУП «Сириус»</a:t>
            </a:r>
          </a:p>
          <a:p>
            <a:pPr algn="just"/>
            <a:endParaRPr lang="ru-RU" sz="1400" b="1" spc="-1" dirty="0">
              <a:solidFill>
                <a:srgbClr val="000000"/>
              </a:solidFill>
              <a:latin typeface="Calibri"/>
            </a:endParaRPr>
          </a:p>
          <a:p>
            <a:pPr algn="just"/>
            <a:r>
              <a:rPr lang="ru-RU" sz="1400" b="1" spc="-1" dirty="0" smtClean="0">
                <a:solidFill>
                  <a:srgbClr val="000000"/>
                </a:solidFill>
                <a:latin typeface="Calibri"/>
              </a:rPr>
              <a:t>СП </a:t>
            </a:r>
            <a:r>
              <a:rPr lang="ru-RU" sz="1400" b="1" spc="-1" dirty="0">
                <a:solidFill>
                  <a:srgbClr val="000000"/>
                </a:solidFill>
                <a:latin typeface="Calibri"/>
              </a:rPr>
              <a:t>484.1311500.2020 изм. </a:t>
            </a:r>
            <a:r>
              <a:rPr lang="ru-RU" sz="1400" b="1" spc="-1" dirty="0" smtClean="0">
                <a:solidFill>
                  <a:srgbClr val="000000"/>
                </a:solidFill>
                <a:latin typeface="Calibri"/>
              </a:rPr>
              <a:t>1</a:t>
            </a:r>
          </a:p>
          <a:p>
            <a:pPr algn="just"/>
            <a:r>
              <a:rPr lang="ru-RU" sz="1400" b="1" spc="-1" dirty="0" smtClean="0">
                <a:solidFill>
                  <a:srgbClr val="000000"/>
                </a:solidFill>
                <a:latin typeface="Calibri"/>
              </a:rPr>
              <a:t>5.4 </a:t>
            </a:r>
            <a:r>
              <a:rPr lang="ru-RU" sz="1400" spc="-1" dirty="0" smtClean="0">
                <a:solidFill>
                  <a:srgbClr val="000000"/>
                </a:solidFill>
                <a:latin typeface="Calibri"/>
              </a:rPr>
              <a:t>связь с СПС по резервированному интерфейсу</a:t>
            </a:r>
          </a:p>
          <a:p>
            <a:pPr algn="just">
              <a:lnSpc>
                <a:spcPct val="100000"/>
              </a:lnSpc>
            </a:pPr>
            <a:r>
              <a:rPr lang="ru-RU" sz="1400" b="1" spc="-1" dirty="0" smtClean="0">
                <a:solidFill>
                  <a:srgbClr val="000000"/>
                </a:solidFill>
                <a:latin typeface="Calibri"/>
              </a:rPr>
              <a:t>5.23 </a:t>
            </a:r>
            <a:r>
              <a:rPr lang="ru-RU" sz="1400" spc="-1" dirty="0" smtClean="0">
                <a:solidFill>
                  <a:srgbClr val="000000"/>
                </a:solidFill>
                <a:latin typeface="Calibri"/>
              </a:rPr>
              <a:t>распределенная архитектура</a:t>
            </a:r>
          </a:p>
          <a:p>
            <a:pPr algn="just">
              <a:lnSpc>
                <a:spcPct val="100000"/>
              </a:lnSpc>
            </a:pPr>
            <a:endParaRPr lang="ru-RU" sz="1400" b="0" strike="noStrike" spc="-1" dirty="0">
              <a:latin typeface="Calibri" pitchFamily="34" charset="0"/>
            </a:endParaRPr>
          </a:p>
        </p:txBody>
      </p:sp>
      <p:pic>
        <p:nvPicPr>
          <p:cNvPr id="2050" name="Picture 2" descr="Q:\РИО\РИО\Yulia\Презентации\Презентация для Горяченкова М. Вебинар. Гарант\Схема СОУЭ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7614"/>
            <a:ext cx="5917614" cy="332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Прямоугольник 4"/>
          <p:cNvSpPr>
            <a:spLocks noChangeArrowheads="1"/>
          </p:cNvSpPr>
          <p:nvPr/>
        </p:nvSpPr>
        <p:spPr bwMode="auto">
          <a:xfrm>
            <a:off x="251520" y="195486"/>
            <a:ext cx="8280920" cy="48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lvl="0"/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Аварийный </a:t>
            </a:r>
            <a:r>
              <a:rPr lang="ru-RU" sz="3200" spc="-1" dirty="0">
                <a:solidFill>
                  <a:srgbClr val="FFFFFF"/>
                </a:solidFill>
                <a:latin typeface="Calibri"/>
              </a:rPr>
              <a:t>микрофон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0825" y="1203598"/>
            <a:ext cx="8569647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/>
              <a:t>6.12.2</a:t>
            </a:r>
            <a:r>
              <a:rPr lang="ru-RU" sz="1400" dirty="0"/>
              <a:t>. Как минимум один аварийный микрофон должен быть предусмотрен на пожарном посту: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400" dirty="0"/>
              <a:t>в высотных зданиях;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400" dirty="0"/>
              <a:t>в зданиях и сооружениях КФПО Ф2 по [</a:t>
            </a:r>
            <a:r>
              <a:rPr lang="ru-RU" sz="1400" dirty="0">
                <a:hlinkClick r:id="rId4"/>
              </a:rPr>
              <a:t>3</a:t>
            </a:r>
            <a:r>
              <a:rPr lang="ru-RU" sz="1400" dirty="0"/>
              <a:t>] (театры, кинотеатры, концертные залы, музеи, выставки и </a:t>
            </a:r>
            <a:r>
              <a:rPr lang="ru-RU" sz="1400" dirty="0" err="1"/>
              <a:t>тп</a:t>
            </a:r>
            <a:r>
              <a:rPr lang="ru-RU" sz="1400" dirty="0"/>
              <a:t>) с количеством мест более 1 000;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400" dirty="0"/>
              <a:t>в зданиях и сооружениях КФПО Ф3.3 по [</a:t>
            </a:r>
            <a:r>
              <a:rPr lang="ru-RU" sz="1400" dirty="0">
                <a:hlinkClick r:id="rId4"/>
              </a:rPr>
              <a:t>3</a:t>
            </a:r>
            <a:r>
              <a:rPr lang="ru-RU" sz="1400" dirty="0"/>
              <a:t>] (вокзалы) площадью более 1 000 м</a:t>
            </a:r>
            <a:r>
              <a:rPr lang="ru-RU" sz="1400" baseline="30000" dirty="0"/>
              <a:t> 2</a:t>
            </a:r>
            <a:r>
              <a:rPr lang="ru-RU" sz="1400" dirty="0"/>
              <a:t>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400" dirty="0"/>
              <a:t>в многофункциональных зданиях и комплексах;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400" dirty="0"/>
              <a:t>в зданиях и сооружениях, в которых проектным решением предусматривается оповещение персонала;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400" dirty="0"/>
              <a:t>в зданиях и сооружениях, в которых проектным решением предусматривается поэтапная эвакуация.</a:t>
            </a:r>
          </a:p>
          <a:p>
            <a:pPr algn="just"/>
            <a:r>
              <a:rPr lang="ru-RU" sz="1400" dirty="0"/>
              <a:t>Аварийный микрофон может быть предусмотрен для прочих зданий и сооружений по </a:t>
            </a:r>
            <a:r>
              <a:rPr lang="ru-RU" sz="1400" dirty="0" smtClean="0"/>
              <a:t>заданию</a:t>
            </a:r>
            <a:br>
              <a:rPr lang="ru-RU" sz="1400" dirty="0" smtClean="0"/>
            </a:br>
            <a:r>
              <a:rPr lang="ru-RU" sz="1400" dirty="0" smtClean="0"/>
              <a:t>на </a:t>
            </a:r>
            <a:r>
              <a:rPr lang="ru-RU" sz="1400" dirty="0"/>
              <a:t>проектирование, в том числе для целей, не связанных с оповещением о пожаре.</a:t>
            </a:r>
          </a:p>
          <a:p>
            <a:pPr algn="just"/>
            <a:r>
              <a:rPr lang="ru-RU" sz="1400" dirty="0"/>
              <a:t> </a:t>
            </a:r>
          </a:p>
          <a:p>
            <a:pPr algn="just"/>
            <a:r>
              <a:rPr lang="ru-RU" sz="1400" b="1" dirty="0"/>
              <a:t>6.12.5</a:t>
            </a:r>
            <a:r>
              <a:rPr lang="ru-RU" sz="1400" dirty="0"/>
              <a:t>. В случаях, когда наличие аварийного микрофона предусмотрено требованиями настоящего раздела, при построении СОУЭ с применением более чем одного ППУ, должен быть предусмотрен как минимум один общий аварийный микрофон, позволяющий осуществлять передачу сообщений во всем здании или сооружении</a:t>
            </a:r>
            <a:r>
              <a:rPr lang="ru-RU" sz="1400" dirty="0" smtClean="0"/>
              <a:t>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38473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Прямоугольник 4"/>
          <p:cNvSpPr>
            <a:spLocks noChangeArrowheads="1"/>
          </p:cNvSpPr>
          <p:nvPr/>
        </p:nvSpPr>
        <p:spPr bwMode="auto">
          <a:xfrm>
            <a:off x="251520" y="195486"/>
            <a:ext cx="8280920" cy="48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r>
              <a:rPr lang="ru-RU" altLang="ru-RU" sz="3200" spc="-1" dirty="0">
                <a:solidFill>
                  <a:srgbClr val="FFFFFF"/>
                </a:solidFill>
                <a:latin typeface="Calibri"/>
              </a:rPr>
              <a:t>Распределенная сетевая СОУЭ</a:t>
            </a:r>
          </a:p>
        </p:txBody>
      </p:sp>
      <p:sp>
        <p:nvSpPr>
          <p:cNvPr id="99331" name="Объект 2"/>
          <p:cNvSpPr txBox="1">
            <a:spLocks/>
          </p:cNvSpPr>
          <p:nvPr/>
        </p:nvSpPr>
        <p:spPr bwMode="auto">
          <a:xfrm>
            <a:off x="251223" y="1131094"/>
            <a:ext cx="8712994" cy="345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563"/>
              </a:spcBef>
            </a:pPr>
            <a:endParaRPr lang="ru-RU" altLang="ru-RU" sz="1000" i="1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9332" name="Picture 2" descr="Q:\РИО\РИО\Yulia\Презентации\Презентации Securika 2024\Горяченков М.( для конкурса)\Схема слайд 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04" y="1171751"/>
            <a:ext cx="7489080" cy="363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265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Прямоугольник 4"/>
          <p:cNvSpPr>
            <a:spLocks noChangeArrowheads="1"/>
          </p:cNvSpPr>
          <p:nvPr/>
        </p:nvSpPr>
        <p:spPr bwMode="auto">
          <a:xfrm>
            <a:off x="251520" y="195486"/>
            <a:ext cx="8280920" cy="48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lvl="0"/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Совмещение речевого оповещения</a:t>
            </a:r>
            <a:endParaRPr lang="ru-RU" sz="3200" spc="-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162362"/>
            <a:ext cx="87849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Calibri" pitchFamily="34" charset="0"/>
                <a:cs typeface="Calibri" pitchFamily="34" charset="0"/>
              </a:rPr>
              <a:t>6.13.1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. Допускается применение технических средств СОУЭ при пожаре в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целях: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 smtClean="0">
                <a:latin typeface="Calibri" pitchFamily="34" charset="0"/>
                <a:cs typeface="Calibri" pitchFamily="34" charset="0"/>
              </a:rPr>
              <a:t>фонового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озвучивания и музыкального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сопровождения;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 smtClean="0">
                <a:latin typeface="Calibri" pitchFamily="34" charset="0"/>
                <a:cs typeface="Calibri" pitchFamily="34" charset="0"/>
              </a:rPr>
              <a:t>передачи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рекламных сообщений и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объявлений;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 smtClean="0">
                <a:latin typeface="Calibri" pitchFamily="34" charset="0"/>
                <a:cs typeface="Calibri" pitchFamily="34" charset="0"/>
              </a:rPr>
              <a:t>передачи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сигналов оповещения и иной экстренной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информации;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 smtClean="0">
                <a:latin typeface="Calibri" pitchFamily="34" charset="0"/>
                <a:cs typeface="Calibri" pitchFamily="34" charset="0"/>
              </a:rPr>
              <a:t>передачи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сообщений об угрозе совершения террористического акта и антитеррористических мерах.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sz="16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ru-RU" sz="1600" b="1" dirty="0">
                <a:latin typeface="Calibri" pitchFamily="34" charset="0"/>
                <a:cs typeface="Calibri" pitchFamily="34" charset="0"/>
              </a:rPr>
              <a:t>6.13.3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. Допускается подключение к ППУ технических средств и иного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оборудования,</a:t>
            </a:r>
            <a:br>
              <a:rPr lang="ru-RU" sz="1600" dirty="0" smtClean="0">
                <a:latin typeface="Calibri" pitchFamily="34" charset="0"/>
                <a:cs typeface="Calibri" pitchFamily="34" charset="0"/>
              </a:rPr>
            </a:br>
            <a:r>
              <a:rPr lang="ru-RU" sz="1600" dirty="0" smtClean="0">
                <a:latin typeface="Calibri" pitchFamily="34" charset="0"/>
                <a:cs typeface="Calibri" pitchFamily="34" charset="0"/>
              </a:rPr>
              <a:t>не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предназначенных для использования в целях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оповещения о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пожаре (например, устройств сопряжения с системой оповещения населения, музыкальных плееров,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микрофонов</a:t>
            </a:r>
            <a:br>
              <a:rPr lang="ru-RU" sz="1600" dirty="0" smtClean="0">
                <a:latin typeface="Calibri" pitchFamily="34" charset="0"/>
                <a:cs typeface="Calibri" pitchFamily="34" charset="0"/>
              </a:rPr>
            </a:br>
            <a:r>
              <a:rPr lang="ru-RU" sz="1600" dirty="0" smtClean="0">
                <a:latin typeface="Calibri" pitchFamily="34" charset="0"/>
                <a:cs typeface="Calibri" pitchFamily="34" charset="0"/>
              </a:rPr>
              <a:t>для объявлений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и других), при этом должны быть выполнены все следующие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требования: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 smtClean="0">
                <a:latin typeface="Calibri" pitchFamily="34" charset="0"/>
                <a:cs typeface="Calibri" pitchFamily="34" charset="0"/>
              </a:rPr>
              <a:t>неисправность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линий связи с данными техническими средствами и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оборудованием</a:t>
            </a:r>
            <a:br>
              <a:rPr lang="ru-RU" sz="1600" dirty="0" smtClean="0">
                <a:latin typeface="Calibri" pitchFamily="34" charset="0"/>
                <a:cs typeface="Calibri" pitchFamily="34" charset="0"/>
              </a:rPr>
            </a:br>
            <a:r>
              <a:rPr lang="ru-RU" sz="1600" dirty="0" smtClean="0">
                <a:latin typeface="Calibri" pitchFamily="34" charset="0"/>
                <a:cs typeface="Calibri" pitchFamily="34" charset="0"/>
              </a:rPr>
              <a:t>не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оказывает влияния на работу оповещения о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пожаре;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600" dirty="0" smtClean="0">
                <a:latin typeface="Calibri" pitchFamily="34" charset="0"/>
                <a:cs typeface="Calibri" pitchFamily="34" charset="0"/>
              </a:rPr>
              <a:t>неисправность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указанных технических средств и оборудования не оказывает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влияния</a:t>
            </a:r>
            <a:br>
              <a:rPr lang="ru-RU" sz="1600" dirty="0" smtClean="0">
                <a:latin typeface="Calibri" pitchFamily="34" charset="0"/>
                <a:cs typeface="Calibri" pitchFamily="34" charset="0"/>
              </a:rPr>
            </a:br>
            <a:r>
              <a:rPr lang="ru-RU" sz="1600" dirty="0" smtClean="0">
                <a:latin typeface="Calibri" pitchFamily="34" charset="0"/>
                <a:cs typeface="Calibri" pitchFamily="34" charset="0"/>
              </a:rPr>
              <a:t>на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работу оповещения о пожаре.</a:t>
            </a:r>
          </a:p>
        </p:txBody>
      </p:sp>
    </p:spTree>
    <p:extLst>
      <p:ext uri="{BB962C8B-B14F-4D97-AF65-F5344CB8AC3E}">
        <p14:creationId xmlns:p14="http://schemas.microsoft.com/office/powerpoint/2010/main" val="3388606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Прямоугольник 4"/>
          <p:cNvSpPr>
            <a:spLocks noChangeArrowheads="1"/>
          </p:cNvSpPr>
          <p:nvPr/>
        </p:nvSpPr>
        <p:spPr bwMode="auto">
          <a:xfrm>
            <a:off x="251520" y="-20538"/>
            <a:ext cx="8280920" cy="106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Приоритеты </a:t>
            </a:r>
            <a:r>
              <a:rPr lang="ru-RU" sz="3200" spc="-1" dirty="0">
                <a:solidFill>
                  <a:srgbClr val="FFFFFF"/>
                </a:solidFill>
                <a:latin typeface="Calibri"/>
              </a:rPr>
              <a:t>для </a:t>
            </a:r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трансляции</a:t>
            </a:r>
            <a:br>
              <a:rPr lang="ru-RU" sz="3200" spc="-1" dirty="0" smtClean="0">
                <a:solidFill>
                  <a:srgbClr val="FFFFFF"/>
                </a:solidFill>
                <a:latin typeface="Calibri"/>
              </a:rPr>
            </a:br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и передачи речевых сообщений</a:t>
            </a:r>
            <a:endParaRPr lang="ru-RU" sz="3200" spc="-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366773"/>
            <a:ext cx="878497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6.13.2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. Должны быть обеспечены следующие приоритеты для трансляции и передачи речевых сообщений (от наиболее высокого к более низкому):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передача сообщений через аварийный микрофон;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трансляция записанных сигналов оповещения и экстренной информации, включенная вручную с помощью органов управления ППУ;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автоматическая или дистанционно включаемая трансляция сигналов оповещения гражданской обороны и чрезвычайных ситуаций и экстренной информации, в том числе об угрозе совершения террористического акта и антитеррористических мерах;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автоматическая трансляция сообщений о пожаре и необходимости немедленной эвакуации;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автоматическая трансляция сообщений, предупреждающих о пожаре и необходимости подготовки эвакуации (при поэтапной эвакуации);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передача сообщений через микрофоны, не являющиеся аварийными;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музыкальное сопровождение и фоновое озвучивание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5008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extShape 1"/>
          <p:cNvSpPr txBox="1"/>
          <p:nvPr/>
        </p:nvSpPr>
        <p:spPr>
          <a:xfrm>
            <a:off x="250825" y="1275606"/>
            <a:ext cx="8569647" cy="381642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241"/>
              </a:spcBef>
            </a:pPr>
            <a:r>
              <a:rPr lang="ru-RU" sz="1400" b="1" strike="noStrike" spc="-1" dirty="0">
                <a:solidFill>
                  <a:srgbClr val="000000"/>
                </a:solidFill>
                <a:latin typeface="Calibri"/>
              </a:rPr>
              <a:t>5.17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400" b="1" strike="noStrike" spc="-1" dirty="0">
                <a:solidFill>
                  <a:srgbClr val="000000"/>
                </a:solidFill>
                <a:latin typeface="Calibri"/>
              </a:rPr>
              <a:t>Линии связи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 между техническими средствами СПА, управления исполнительными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alibri"/>
              </a:rPr>
              <a:t>устройствами,</a:t>
            </a:r>
            <a:br>
              <a:rPr lang="ru-RU" sz="1400" b="0" strike="noStrike" spc="-1" dirty="0" smtClean="0">
                <a:solidFill>
                  <a:srgbClr val="000000"/>
                </a:solidFill>
                <a:latin typeface="Calibri"/>
              </a:rPr>
            </a:br>
            <a:r>
              <a:rPr lang="ru-RU" sz="1400" b="0" strike="noStrike" spc="-1" dirty="0" smtClean="0">
                <a:solidFill>
                  <a:srgbClr val="000000"/>
                </a:solidFill>
                <a:latin typeface="Calibri"/>
              </a:rPr>
              <a:t>а 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также линии формирования сигналов управления иными инженерными системами объекта (не входящими в СПА) </a:t>
            </a:r>
            <a:r>
              <a:rPr lang="ru-RU" sz="1400" b="1" strike="noStrike" spc="-1" dirty="0">
                <a:solidFill>
                  <a:srgbClr val="000000"/>
                </a:solidFill>
                <a:latin typeface="Calibri"/>
              </a:rPr>
              <a:t>необходимо выполнять с условием обеспечения автоматического контроля их исправности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. Допускается </a:t>
            </a:r>
            <a:r>
              <a:rPr lang="ru-RU" sz="1400" b="1" strike="noStrike" spc="-1" dirty="0">
                <a:solidFill>
                  <a:srgbClr val="000000"/>
                </a:solidFill>
                <a:latin typeface="Calibri"/>
              </a:rPr>
              <a:t>не предусматривать автоматический контроль 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следующих линий связи:</a:t>
            </a:r>
            <a:endParaRPr lang="ru-RU" sz="1400" b="0" strike="noStrike" spc="-1" dirty="0">
              <a:latin typeface="Calibri" pitchFamily="34" charset="0"/>
            </a:endParaRPr>
          </a:p>
          <a:p>
            <a:pPr algn="just">
              <a:lnSpc>
                <a:spcPct val="100000"/>
              </a:lnSpc>
              <a:spcBef>
                <a:spcPts val="241"/>
              </a:spcBef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- предназначенных </a:t>
            </a:r>
            <a:r>
              <a:rPr lang="ru-RU" sz="1400" strike="noStrike" spc="-1" dirty="0">
                <a:solidFill>
                  <a:srgbClr val="000000"/>
                </a:solidFill>
                <a:latin typeface="Calibri"/>
              </a:rPr>
              <a:t>для управления нормально-открытыми противопожарными клапанами, 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противопожарными воротами, устройствами удержания противопожарных дверей в открытом положении, если при неисправности данных линий связи указанные клапаны, ворота и двери будут автоматически закрыты;</a:t>
            </a:r>
            <a:endParaRPr lang="ru-RU" sz="1400" b="0" strike="noStrike" spc="-1" dirty="0">
              <a:latin typeface="Calibri" pitchFamily="34" charset="0"/>
            </a:endParaRPr>
          </a:p>
          <a:p>
            <a:pPr algn="just">
              <a:lnSpc>
                <a:spcPct val="100000"/>
              </a:lnSpc>
              <a:spcBef>
                <a:spcPts val="241"/>
              </a:spcBef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- предназначенных для выдачи сигналов на отключение инженерных систем (</a:t>
            </a:r>
            <a:r>
              <a:rPr lang="ru-RU" sz="1400" b="0" strike="noStrike" spc="-1" dirty="0" err="1">
                <a:solidFill>
                  <a:srgbClr val="000000"/>
                </a:solidFill>
                <a:latin typeface="Calibri"/>
              </a:rPr>
              <a:t>общеобменная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 вентиляция, кондиционирование, бытовое водоснабжение, фоновое озвучивание и рекламные трансляции, отключение энергоснабжения) допускается выполнять без обеспечения автоматического контроля их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alibri"/>
              </a:rPr>
              <a:t>исправности</a:t>
            </a:r>
            <a:br>
              <a:rPr lang="ru-RU" sz="1400" b="0" strike="noStrike" spc="-1" dirty="0" smtClean="0">
                <a:solidFill>
                  <a:srgbClr val="000000"/>
                </a:solidFill>
                <a:latin typeface="Calibri"/>
              </a:rPr>
            </a:br>
            <a:r>
              <a:rPr lang="ru-RU" sz="1400" b="0" strike="noStrike" spc="-1" dirty="0" smtClean="0">
                <a:solidFill>
                  <a:srgbClr val="000000"/>
                </a:solidFill>
                <a:latin typeface="Calibri"/>
              </a:rPr>
              <a:t>в 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случае, если при неисправности данных линий связи эти инженерные системы будут отключены;</a:t>
            </a:r>
            <a:endParaRPr lang="ru-RU" sz="1400" b="0" strike="noStrike" spc="-1" dirty="0">
              <a:latin typeface="Calibri" pitchFamily="34" charset="0"/>
            </a:endParaRPr>
          </a:p>
          <a:p>
            <a:pPr algn="just">
              <a:lnSpc>
                <a:spcPct val="100000"/>
              </a:lnSpc>
              <a:spcBef>
                <a:spcPts val="241"/>
              </a:spcBef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- предназначенных для выдачи сигналов на оборудование управления лифтами,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alibri"/>
              </a:rPr>
              <a:t>эскалаторами</a:t>
            </a:r>
            <a:br>
              <a:rPr lang="ru-RU" sz="1400" b="0" strike="noStrike" spc="-1" dirty="0" smtClean="0">
                <a:solidFill>
                  <a:srgbClr val="000000"/>
                </a:solidFill>
                <a:latin typeface="Calibri"/>
              </a:rPr>
            </a:br>
            <a:r>
              <a:rPr lang="ru-RU" sz="1400" b="0" strike="noStrike" spc="-1" dirty="0" smtClean="0">
                <a:solidFill>
                  <a:srgbClr val="000000"/>
                </a:solidFill>
                <a:latin typeface="Calibri"/>
              </a:rPr>
              <a:t>и </a:t>
            </a:r>
            <a:r>
              <a:rPr lang="ru-RU" sz="1400" b="0" strike="noStrike" spc="-1" dirty="0" err="1">
                <a:solidFill>
                  <a:srgbClr val="000000"/>
                </a:solidFill>
                <a:latin typeface="Calibri"/>
              </a:rPr>
              <a:t>траволаторами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 допускается выполнять без обеспечения автоматического контроля их исправности в случае, если при неисправности данных линий связи указанное оборудование управления лифтами,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alibri"/>
              </a:rPr>
              <a:t>эскалаторами</a:t>
            </a:r>
            <a:br>
              <a:rPr lang="ru-RU" sz="1400" b="0" strike="noStrike" spc="-1" dirty="0" smtClean="0">
                <a:solidFill>
                  <a:srgbClr val="000000"/>
                </a:solidFill>
                <a:latin typeface="Calibri"/>
              </a:rPr>
            </a:br>
            <a:r>
              <a:rPr lang="ru-RU" sz="1400" b="0" strike="noStrike" spc="-1" dirty="0" smtClean="0">
                <a:solidFill>
                  <a:srgbClr val="000000"/>
                </a:solidFill>
                <a:latin typeface="Calibri"/>
              </a:rPr>
              <a:t>и </a:t>
            </a:r>
            <a:r>
              <a:rPr lang="ru-RU" sz="1400" b="0" strike="noStrike" spc="-1" dirty="0" err="1">
                <a:solidFill>
                  <a:srgbClr val="000000"/>
                </a:solidFill>
                <a:latin typeface="Calibri"/>
              </a:rPr>
              <a:t>траволаторами</a:t>
            </a: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 обеспечит их переход в режим пожарной опасности.</a:t>
            </a:r>
            <a:endParaRPr lang="ru-RU" sz="1400" b="0" strike="noStrike" spc="-1" dirty="0">
              <a:latin typeface="Calibri" pitchFamily="34" charset="0"/>
            </a:endParaRPr>
          </a:p>
          <a:p>
            <a:pPr algn="just">
              <a:lnSpc>
                <a:spcPct val="100000"/>
              </a:lnSpc>
              <a:spcBef>
                <a:spcPts val="241"/>
              </a:spcBef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</a:rPr>
              <a:t>Автоматический контроль линий связи с пиропатронами допускается осуществлять только на обрыв.</a:t>
            </a:r>
            <a:endParaRPr lang="ru-RU" sz="1400" b="0" strike="noStrike" spc="-1" dirty="0">
              <a:latin typeface="Calibri" pitchFamily="34" charset="0"/>
            </a:endParaRPr>
          </a:p>
        </p:txBody>
      </p:sp>
      <p:sp>
        <p:nvSpPr>
          <p:cNvPr id="311" name="TextShape 2"/>
          <p:cNvSpPr txBox="1"/>
          <p:nvPr/>
        </p:nvSpPr>
        <p:spPr>
          <a:xfrm>
            <a:off x="250825" y="205920"/>
            <a:ext cx="8281175" cy="494168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FFFFFF"/>
                </a:solidFill>
                <a:latin typeface="Calibri"/>
              </a:rPr>
              <a:t>Контроль исправности </a:t>
            </a:r>
            <a:r>
              <a:rPr lang="ru-RU" sz="3200" b="0" strike="noStrike" spc="-1" dirty="0" smtClean="0">
                <a:solidFill>
                  <a:srgbClr val="FFFFFF"/>
                </a:solidFill>
                <a:latin typeface="Calibri"/>
              </a:rPr>
              <a:t>линий</a:t>
            </a:r>
          </a:p>
          <a:p>
            <a:pPr>
              <a:lnSpc>
                <a:spcPct val="100000"/>
              </a:lnSpc>
            </a:pPr>
            <a:r>
              <a:rPr lang="ru-RU" sz="3200" b="0" strike="noStrike" spc="-1" dirty="0" smtClean="0">
                <a:solidFill>
                  <a:srgbClr val="FFFFFF"/>
                </a:solidFill>
                <a:latin typeface="Calibri"/>
              </a:rPr>
              <a:t>СП 484</a:t>
            </a:r>
            <a:endParaRPr lang="ru-RU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TextShape 2"/>
          <p:cNvSpPr txBox="1"/>
          <p:nvPr/>
        </p:nvSpPr>
        <p:spPr>
          <a:xfrm>
            <a:off x="250825" y="205920"/>
            <a:ext cx="8281175" cy="494168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Контроль </a:t>
            </a:r>
            <a:r>
              <a:rPr lang="ru-RU" sz="3200" spc="-1" dirty="0">
                <a:solidFill>
                  <a:srgbClr val="FFFFFF"/>
                </a:solidFill>
                <a:latin typeface="Calibri"/>
              </a:rPr>
              <a:t>исправности </a:t>
            </a:r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линий</a:t>
            </a:r>
          </a:p>
          <a:p>
            <a:pPr>
              <a:lnSpc>
                <a:spcPct val="100000"/>
              </a:lnSpc>
            </a:pPr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СП </a:t>
            </a:r>
            <a:r>
              <a:rPr lang="ru-RU" sz="3200" spc="-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0824" y="1559570"/>
            <a:ext cx="87136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Calibri" pitchFamily="34" charset="0"/>
                <a:cs typeface="Calibri" pitchFamily="34" charset="0"/>
              </a:rPr>
              <a:t>5.4.1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. Линии связи между техническими средствами СОУЭ необходимо выполнять с условием обеспечения автоматического контроля их исправности.</a:t>
            </a:r>
          </a:p>
          <a:p>
            <a:pPr algn="just"/>
            <a:r>
              <a:rPr lang="ru-RU" sz="1600" b="1" dirty="0">
                <a:latin typeface="Calibri" pitchFamily="34" charset="0"/>
                <a:cs typeface="Calibri" pitchFamily="34" charset="0"/>
              </a:rPr>
              <a:t>5.4.2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. Линии связи должны быть организованы таким образом, чтобы изъятие (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отключение</a:t>
            </a:r>
            <a:br>
              <a:rPr lang="ru-RU" sz="1600" dirty="0" smtClean="0">
                <a:latin typeface="Calibri" pitchFamily="34" charset="0"/>
                <a:cs typeface="Calibri" pitchFamily="34" charset="0"/>
              </a:rPr>
            </a:br>
            <a:r>
              <a:rPr lang="ru-RU" sz="1600" dirty="0" smtClean="0">
                <a:latin typeface="Calibri" pitchFamily="34" charset="0"/>
                <a:cs typeface="Calibri" pitchFamily="34" charset="0"/>
              </a:rPr>
              <a:t>от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линий связи) ОП (в том числе одного) приводило к выдаче сигнала неисправности на ППУ СОУЭ.</a:t>
            </a:r>
          </a:p>
          <a:p>
            <a:pPr algn="just"/>
            <a:r>
              <a:rPr lang="ru-RU" sz="1600" b="1" dirty="0">
                <a:latin typeface="Calibri" pitchFamily="34" charset="0"/>
                <a:cs typeface="Calibri" pitchFamily="34" charset="0"/>
              </a:rPr>
              <a:t>5.4.3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. Автоматический контроль исправности линий связи должен осуществляться на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всем</a:t>
            </a:r>
            <a:br>
              <a:rPr lang="ru-RU" sz="1600" dirty="0" smtClean="0">
                <a:latin typeface="Calibri" pitchFamily="34" charset="0"/>
                <a:cs typeface="Calibri" pitchFamily="34" charset="0"/>
              </a:rPr>
            </a:br>
            <a:r>
              <a:rPr lang="ru-RU" sz="1600" dirty="0" smtClean="0">
                <a:latin typeface="Calibri" pitchFamily="34" charset="0"/>
                <a:cs typeface="Calibri" pitchFamily="34" charset="0"/>
              </a:rPr>
              <a:t>их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протяжении (на всех участках), в том числе в ответвлениях (при наличии), а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также</a:t>
            </a:r>
            <a:br>
              <a:rPr lang="ru-RU" sz="1600" dirty="0" smtClean="0">
                <a:latin typeface="Calibri" pitchFamily="34" charset="0"/>
                <a:cs typeface="Calibri" pitchFamily="34" charset="0"/>
              </a:rPr>
            </a:br>
            <a:r>
              <a:rPr lang="ru-RU" sz="1600" dirty="0" smtClean="0">
                <a:latin typeface="Calibri" pitchFamily="34" charset="0"/>
                <a:cs typeface="Calibri" pitchFamily="34" charset="0"/>
              </a:rPr>
              <a:t>при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передаче сообщений, не связанных с пожаром, трансляции музыкального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сопровождения</a:t>
            </a:r>
            <a:br>
              <a:rPr lang="ru-RU" sz="1600" dirty="0" smtClean="0">
                <a:latin typeface="Calibri" pitchFamily="34" charset="0"/>
                <a:cs typeface="Calibri" pitchFamily="34" charset="0"/>
              </a:rPr>
            </a:br>
            <a:r>
              <a:rPr lang="ru-RU" sz="1600" dirty="0" smtClean="0">
                <a:latin typeface="Calibri" pitchFamily="34" charset="0"/>
                <a:cs typeface="Calibri" pitchFamily="34" charset="0"/>
              </a:rPr>
              <a:t>и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фоновом озвучивании.</a:t>
            </a:r>
          </a:p>
        </p:txBody>
      </p:sp>
    </p:spTree>
    <p:extLst>
      <p:ext uri="{BB962C8B-B14F-4D97-AF65-F5344CB8AC3E}">
        <p14:creationId xmlns:p14="http://schemas.microsoft.com/office/powerpoint/2010/main" val="256722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CustomShape 1"/>
          <p:cNvSpPr/>
          <p:nvPr/>
        </p:nvSpPr>
        <p:spPr>
          <a:xfrm>
            <a:off x="250825" y="195480"/>
            <a:ext cx="8281175" cy="5046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0" strike="noStrike" spc="-1" dirty="0" smtClean="0">
                <a:solidFill>
                  <a:srgbClr val="FFFFFF"/>
                </a:solidFill>
                <a:latin typeface="Calibri"/>
              </a:rPr>
              <a:t>Реализация СОУЭ в ИСО «Орион»</a:t>
            </a:r>
            <a:endParaRPr lang="ru-RU" sz="3200" b="0" strike="noStrike" spc="-1" dirty="0">
              <a:latin typeface="Calibri" pitchFamily="34" charset="0"/>
            </a:endParaRPr>
          </a:p>
        </p:txBody>
      </p:sp>
      <p:pic>
        <p:nvPicPr>
          <p:cNvPr id="3074" name="Picture 2" descr="Q:\РИО\РИО\Yulia\Презентации\Презентация для Горяченкова М. Вебинар. Гарант\Схема СОУЭ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45316"/>
            <a:ext cx="7056784" cy="396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81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4" descr="C:\Users\cvetkova\Desktop\Без имени-1.pn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3347864" y="1957514"/>
            <a:ext cx="5403864" cy="2294859"/>
          </a:xfrm>
          <a:prstGeom prst="rect">
            <a:avLst/>
          </a:prstGeom>
          <a:ln w="0">
            <a:noFill/>
          </a:ln>
        </p:spPr>
      </p:pic>
      <p:sp>
        <p:nvSpPr>
          <p:cNvPr id="129" name="Прямоугольник 1"/>
          <p:cNvSpPr/>
          <p:nvPr/>
        </p:nvSpPr>
        <p:spPr>
          <a:xfrm>
            <a:off x="3456912" y="2305451"/>
            <a:ext cx="5075527" cy="15989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/>
            <a:r>
              <a:rPr lang="ru-RU" sz="1400" dirty="0" smtClean="0">
                <a:latin typeface="Calibri" pitchFamily="34" charset="0"/>
                <a:cs typeface="Calibri" pitchFamily="34" charset="0"/>
              </a:rPr>
              <a:t>«сообщаем, что согласно требованиям п. 5.4 … в отношении </a:t>
            </a:r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недопустимости потери связи с любым релейным модулем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 управления исполнительными устройствами и необходимости сохранения возможности автоматического или ручного управления, </a:t>
            </a:r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распространяются только на данные модули,</a:t>
            </a:r>
            <a:br>
              <a:rPr lang="ru-RU" sz="1400" b="1" dirty="0" smtClean="0">
                <a:latin typeface="Calibri" pitchFamily="34" charset="0"/>
                <a:cs typeface="Calibri" pitchFamily="34" charset="0"/>
              </a:rPr>
            </a:br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а не на сами исполнительные устройства, в том числе, подключенные к адресным линиям связи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»</a:t>
            </a:r>
            <a:endParaRPr lang="ru-RU" sz="1400" spc="-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Заголовок 1"/>
          <p:cNvSpPr/>
          <p:nvPr/>
        </p:nvSpPr>
        <p:spPr>
          <a:xfrm>
            <a:off x="250826" y="128293"/>
            <a:ext cx="8281614" cy="72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r>
              <a:rPr lang="ru-RU" sz="3200" spc="-1" dirty="0">
                <a:solidFill>
                  <a:srgbClr val="FFFFFF"/>
                </a:solidFill>
                <a:latin typeface="Calibri"/>
              </a:rPr>
              <a:t>Разъяснение по линиям связи</a:t>
            </a:r>
            <a:br>
              <a:rPr lang="ru-RU" sz="3200" spc="-1" dirty="0">
                <a:solidFill>
                  <a:srgbClr val="FFFFFF"/>
                </a:solidFill>
                <a:latin typeface="Calibri"/>
              </a:rPr>
            </a:br>
            <a:r>
              <a:rPr lang="ru-RU" sz="3200" spc="-1" dirty="0">
                <a:solidFill>
                  <a:srgbClr val="FFFFFF"/>
                </a:solidFill>
                <a:latin typeface="Calibri"/>
              </a:rPr>
              <a:t>с релейными блоками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180235"/>
              </p:ext>
            </p:extLst>
          </p:nvPr>
        </p:nvGraphicFramePr>
        <p:xfrm>
          <a:off x="323528" y="1117856"/>
          <a:ext cx="2808312" cy="3974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Acrobat Document" r:id="rId8" imgW="5667136" imgH="8019778" progId="Acrobat.Document.11">
                  <p:embed/>
                </p:oleObj>
              </mc:Choice>
              <mc:Fallback>
                <p:oleObj name="Acrobat Document" r:id="rId8" imgW="5667136" imgH="8019778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3528" y="1117856"/>
                        <a:ext cx="2808312" cy="39741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684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/>
          <p:nvPr/>
        </p:nvSpPr>
        <p:spPr>
          <a:xfrm>
            <a:off x="251520" y="195486"/>
            <a:ext cx="8352159" cy="5046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r>
              <a:rPr lang="ru-RU" sz="3200" spc="-1" dirty="0">
                <a:solidFill>
                  <a:srgbClr val="FFFFFF"/>
                </a:solidFill>
                <a:latin typeface="Calibri"/>
              </a:rPr>
              <a:t>Разъяснения разработчика СП 484</a:t>
            </a:r>
          </a:p>
        </p:txBody>
      </p:sp>
      <p:pic>
        <p:nvPicPr>
          <p:cNvPr id="2051" name="Picture 3" descr="C:\Users\Санечка\Downloads\qrcod_eRx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31589"/>
            <a:ext cx="3960440" cy="396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399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Shape 1"/>
          <p:cNvSpPr txBox="1"/>
          <p:nvPr/>
        </p:nvSpPr>
        <p:spPr>
          <a:xfrm>
            <a:off x="250825" y="1851670"/>
            <a:ext cx="8641655" cy="14416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ru-RU" sz="1700" b="1" dirty="0" smtClean="0">
                <a:latin typeface="Calibri" pitchFamily="34" charset="0"/>
                <a:cs typeface="Calibri" pitchFamily="34" charset="0"/>
              </a:rPr>
              <a:t>6.11</a:t>
            </a:r>
            <a:r>
              <a:rPr lang="ru-RU" sz="1700" b="1" dirty="0">
                <a:latin typeface="Calibri" pitchFamily="34" charset="0"/>
                <a:cs typeface="Calibri" pitchFamily="34" charset="0"/>
              </a:rPr>
              <a:t>.</a:t>
            </a:r>
            <a:r>
              <a:rPr lang="ru-RU" sz="17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1700" b="1" dirty="0">
                <a:latin typeface="Calibri" pitchFamily="34" charset="0"/>
                <a:cs typeface="Calibri" pitchFamily="34" charset="0"/>
              </a:rPr>
              <a:t>Допускается использование двух и более пар жил в кабеле для организации линий связи и электропитания</a:t>
            </a:r>
            <a:r>
              <a:rPr lang="ru-RU" sz="1700" dirty="0">
                <a:latin typeface="Calibri" pitchFamily="34" charset="0"/>
                <a:cs typeface="Calibri" pitchFamily="34" charset="0"/>
              </a:rPr>
              <a:t> ППКП, ППКУП, ППУ, в том числе </a:t>
            </a:r>
            <a:r>
              <a:rPr lang="ru-RU" sz="1700" dirty="0" err="1">
                <a:latin typeface="Calibri" pitchFamily="34" charset="0"/>
                <a:cs typeface="Calibri" pitchFamily="34" charset="0"/>
              </a:rPr>
              <a:t>блочно</a:t>
            </a:r>
            <a:r>
              <a:rPr lang="ru-RU" sz="1700" dirty="0">
                <a:latin typeface="Calibri" pitchFamily="34" charset="0"/>
                <a:cs typeface="Calibri" pitchFamily="34" charset="0"/>
              </a:rPr>
              <a:t>-модульных приборов (компонентов), исполнительных устройств СПЗ </a:t>
            </a:r>
            <a:r>
              <a:rPr lang="ru-RU" sz="1700" b="1" dirty="0">
                <a:latin typeface="Calibri" pitchFamily="34" charset="0"/>
                <a:cs typeface="Calibri" pitchFamily="34" charset="0"/>
              </a:rPr>
              <a:t>напряжением не более 36 В переменного или постоянного тока</a:t>
            </a:r>
            <a:r>
              <a:rPr lang="ru-RU" sz="1700" dirty="0">
                <a:latin typeface="Calibri" pitchFamily="34" charset="0"/>
                <a:cs typeface="Calibri" pitchFamily="34" charset="0"/>
              </a:rPr>
              <a:t> и </a:t>
            </a:r>
            <a:r>
              <a:rPr lang="ru-RU" sz="1700" dirty="0" err="1">
                <a:latin typeface="Calibri" pitchFamily="34" charset="0"/>
                <a:cs typeface="Calibri" pitchFamily="34" charset="0"/>
              </a:rPr>
              <a:t>извещателей</a:t>
            </a:r>
            <a:r>
              <a:rPr lang="ru-RU" sz="1700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17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10000"/>
              </a:lnSpc>
            </a:pPr>
            <a:endParaRPr lang="ru-RU" sz="1700" b="0" strike="noStrike" spc="-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Shape 2"/>
          <p:cNvSpPr txBox="1"/>
          <p:nvPr/>
        </p:nvSpPr>
        <p:spPr>
          <a:xfrm>
            <a:off x="250825" y="195486"/>
            <a:ext cx="8281175" cy="50405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defRPr sz="2600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r>
              <a:rPr lang="ru-RU" sz="3200" dirty="0">
                <a:latin typeface="Calibri" pitchFamily="34" charset="0"/>
              </a:rPr>
              <a:t>Изменения в СП 6</a:t>
            </a:r>
          </a:p>
        </p:txBody>
      </p:sp>
    </p:spTree>
    <p:extLst>
      <p:ext uri="{BB962C8B-B14F-4D97-AF65-F5344CB8AC3E}">
        <p14:creationId xmlns:p14="http://schemas.microsoft.com/office/powerpoint/2010/main" val="562672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Shape 1"/>
          <p:cNvSpPr txBox="1"/>
          <p:nvPr/>
        </p:nvSpPr>
        <p:spPr>
          <a:xfrm>
            <a:off x="250825" y="1851670"/>
            <a:ext cx="8497639" cy="194436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just"/>
            <a:r>
              <a:rPr lang="ru-RU" sz="1700" b="1" dirty="0">
                <a:latin typeface="Calibri" pitchFamily="34" charset="0"/>
                <a:ea typeface="Tahoma" pitchFamily="34" charset="0"/>
                <a:cs typeface="Calibri" pitchFamily="34" charset="0"/>
              </a:rPr>
              <a:t>5.16.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 Не допускается подключение к одному аппарату защиты цепей питания </a:t>
            </a:r>
            <a:r>
              <a:rPr lang="ru-RU" sz="17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более</a:t>
            </a:r>
            <a:br>
              <a:rPr lang="ru-RU" sz="17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</a:br>
            <a:r>
              <a:rPr lang="ru-RU" sz="17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чем 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одного ИБЭ, ППУ, ППКП, ППКУП.</a:t>
            </a:r>
          </a:p>
          <a:p>
            <a:pPr algn="just"/>
            <a:endParaRPr lang="ru-RU" sz="1700" dirty="0" smtClean="0">
              <a:latin typeface="Calibri" pitchFamily="34" charset="0"/>
              <a:ea typeface="Tahoma" pitchFamily="34" charset="0"/>
              <a:cs typeface="Calibri" pitchFamily="34" charset="0"/>
            </a:endParaRPr>
          </a:p>
          <a:p>
            <a:pPr algn="just"/>
            <a:r>
              <a:rPr lang="ru-RU" sz="17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Примечание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. Совокупность компонентов </a:t>
            </a:r>
            <a:r>
              <a:rPr lang="ru-RU" sz="1700" dirty="0" err="1">
                <a:latin typeface="Calibri" pitchFamily="34" charset="0"/>
                <a:ea typeface="Tahoma" pitchFamily="34" charset="0"/>
                <a:cs typeface="Calibri" pitchFamily="34" charset="0"/>
              </a:rPr>
              <a:t>блочно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-модульных ППУ, ППКП или </a:t>
            </a:r>
            <a:r>
              <a:rPr lang="ru-RU" sz="17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ППУП</a:t>
            </a:r>
            <a:br>
              <a:rPr lang="ru-RU" sz="17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</a:br>
            <a:r>
              <a:rPr lang="ru-RU" sz="17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в данном 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пункте и далее по тексту настоящего свода правил рассматривается как один ППУ, ППКП или ППКУП соответственно</a:t>
            </a:r>
            <a:r>
              <a:rPr lang="ru-RU" sz="17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.</a:t>
            </a:r>
          </a:p>
          <a:p>
            <a:pPr algn="just"/>
            <a:endParaRPr lang="ru-RU" sz="17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Shape 2"/>
          <p:cNvSpPr txBox="1"/>
          <p:nvPr/>
        </p:nvSpPr>
        <p:spPr>
          <a:xfrm>
            <a:off x="250825" y="195486"/>
            <a:ext cx="8281175" cy="50405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defRPr sz="2600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r>
              <a:rPr lang="ru-RU" sz="3200" dirty="0">
                <a:latin typeface="Calibri" pitchFamily="34" charset="0"/>
              </a:rPr>
              <a:t>Изменения в СП 6</a:t>
            </a:r>
          </a:p>
        </p:txBody>
      </p:sp>
    </p:spTree>
    <p:extLst>
      <p:ext uri="{BB962C8B-B14F-4D97-AF65-F5344CB8AC3E}">
        <p14:creationId xmlns:p14="http://schemas.microsoft.com/office/powerpoint/2010/main" val="240480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goryachenkov\Downloads\Clipboard - 16 апреля 2026 г., 12_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83608"/>
            <a:ext cx="5184576" cy="40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Shape 2"/>
          <p:cNvSpPr txBox="1"/>
          <p:nvPr/>
        </p:nvSpPr>
        <p:spPr>
          <a:xfrm>
            <a:off x="250825" y="195486"/>
            <a:ext cx="8281175" cy="50405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defRPr sz="2600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r>
              <a:rPr lang="ru-RU" sz="3200" dirty="0">
                <a:latin typeface="Calibri" pitchFamily="34" charset="0"/>
              </a:rPr>
              <a:t>Изменения в СП 6</a:t>
            </a:r>
          </a:p>
        </p:txBody>
      </p:sp>
    </p:spTree>
    <p:extLst>
      <p:ext uri="{BB962C8B-B14F-4D97-AF65-F5344CB8AC3E}">
        <p14:creationId xmlns:p14="http://schemas.microsoft.com/office/powerpoint/2010/main" val="373580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>
          <a:xfrm>
            <a:off x="250825" y="195487"/>
            <a:ext cx="8290439" cy="50405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defRPr sz="2600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pPr lvl="0"/>
            <a:r>
              <a:rPr lang="ru-RU" sz="3200" dirty="0" smtClean="0">
                <a:latin typeface="Calibri" pitchFamily="34" charset="0"/>
              </a:rPr>
              <a:t>СП </a:t>
            </a:r>
            <a:r>
              <a:rPr lang="ru-RU" sz="3200" dirty="0">
                <a:latin typeface="Calibri" pitchFamily="34" charset="0"/>
              </a:rPr>
              <a:t>3 – </a:t>
            </a:r>
            <a:r>
              <a:rPr lang="ru-RU" sz="3200" dirty="0" smtClean="0">
                <a:latin typeface="Calibri" pitchFamily="34" charset="0"/>
              </a:rPr>
              <a:t>многоквартирные дома</a:t>
            </a:r>
            <a:endParaRPr lang="ru-RU" sz="3200" dirty="0">
              <a:latin typeface="Calibri" pitchFamily="34" charset="0"/>
            </a:endParaRPr>
          </a:p>
        </p:txBody>
      </p:sp>
      <p:sp>
        <p:nvSpPr>
          <p:cNvPr id="6" name="TextShape 1"/>
          <p:cNvSpPr txBox="1"/>
          <p:nvPr/>
        </p:nvSpPr>
        <p:spPr>
          <a:xfrm>
            <a:off x="254653" y="1488710"/>
            <a:ext cx="8421804" cy="309926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just"/>
            <a:r>
              <a:rPr lang="ru-RU" sz="1700" b="1" dirty="0">
                <a:latin typeface="Calibri" pitchFamily="34" charset="0"/>
                <a:ea typeface="Tahoma" pitchFamily="34" charset="0"/>
                <a:cs typeface="Calibri" pitchFamily="34" charset="0"/>
              </a:rPr>
              <a:t>6.4.4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. В зданиях КФПО Ф1.3 по </a:t>
            </a:r>
            <a:r>
              <a:rPr lang="ru-RU" sz="1700" u="sng" dirty="0">
                <a:latin typeface="Calibri" pitchFamily="34" charset="0"/>
                <a:ea typeface="Tahoma" pitchFamily="34" charset="0"/>
                <a:cs typeface="Calibri" pitchFamily="34" charset="0"/>
              </a:rPr>
              <a:t>[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  <a:hlinkClick r:id="rId4" action="ppaction://hlinkfile"/>
              </a:rPr>
              <a:t>3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] единичная неисправность линий связи не должна </a:t>
            </a:r>
            <a:r>
              <a:rPr lang="ru-RU" sz="1700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приводить к 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отказу оповещения о пожаре более чем на одном этаже одной секции.</a:t>
            </a:r>
          </a:p>
          <a:p>
            <a:pPr algn="just"/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 </a:t>
            </a:r>
          </a:p>
          <a:p>
            <a:pPr algn="just"/>
            <a:r>
              <a:rPr lang="ru-RU" sz="1700" b="1" dirty="0">
                <a:latin typeface="Calibri" pitchFamily="34" charset="0"/>
                <a:ea typeface="Tahoma" pitchFamily="34" charset="0"/>
                <a:cs typeface="Calibri" pitchFamily="34" charset="0"/>
              </a:rPr>
              <a:t>6.5.4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 … В зданиях КФПО Ф1.3 по [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  <a:hlinkClick r:id="rId4" action="ppaction://hlinkfile"/>
              </a:rPr>
              <a:t>3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] при делении на зоны оповещения должны учитываться требования 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  <a:hlinkClick r:id="rId5"/>
              </a:rPr>
              <a:t>пункта Б.9</a:t>
            </a:r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 приложения Б СП 484.1311500.</a:t>
            </a:r>
          </a:p>
          <a:p>
            <a:pPr algn="just"/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 </a:t>
            </a:r>
          </a:p>
          <a:p>
            <a:pPr algn="just"/>
            <a:r>
              <a:rPr lang="ru-RU" sz="1700" b="1" dirty="0">
                <a:latin typeface="Calibri" pitchFamily="34" charset="0"/>
                <a:ea typeface="Tahoma" pitchFamily="34" charset="0"/>
                <a:cs typeface="Calibri" pitchFamily="34" charset="0"/>
              </a:rPr>
              <a:t>Приложение Б (обязательное</a:t>
            </a:r>
            <a:r>
              <a:rPr lang="ru-RU" sz="1700" b="1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)</a:t>
            </a:r>
          </a:p>
          <a:p>
            <a:pPr algn="just"/>
            <a:endParaRPr lang="ru-RU" sz="1700" dirty="0">
              <a:latin typeface="Calibri" pitchFamily="34" charset="0"/>
              <a:ea typeface="Tahoma" pitchFamily="34" charset="0"/>
              <a:cs typeface="Calibri" pitchFamily="34" charset="0"/>
            </a:endParaRPr>
          </a:p>
          <a:p>
            <a:pPr algn="just"/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3. Многоквартирные жилые дома, в том числе общежития квартирного типа (Ф1.3):</a:t>
            </a:r>
          </a:p>
          <a:p>
            <a:pPr algn="just"/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при высоте здания менее 28 м – звуковой</a:t>
            </a:r>
          </a:p>
          <a:p>
            <a:pPr algn="just"/>
            <a:r>
              <a:rPr lang="ru-RU" sz="1700" dirty="0">
                <a:latin typeface="Calibri" pitchFamily="34" charset="0"/>
                <a:ea typeface="Tahoma" pitchFamily="34" charset="0"/>
                <a:cs typeface="Calibri" pitchFamily="34" charset="0"/>
              </a:rPr>
              <a:t>при высоте здания 28 м и более – речевой </a:t>
            </a:r>
          </a:p>
          <a:p>
            <a:pPr algn="just"/>
            <a:endParaRPr lang="ru-RU" sz="1400" dirty="0">
              <a:latin typeface="Calibri" pitchFamily="34" charset="0"/>
              <a:ea typeface="Tahoma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210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TextShape 1"/>
          <p:cNvSpPr txBox="1"/>
          <p:nvPr/>
        </p:nvSpPr>
        <p:spPr>
          <a:xfrm>
            <a:off x="250825" y="195486"/>
            <a:ext cx="8281175" cy="50460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>
            <a:defPPr>
              <a:defRPr lang="ru-RU"/>
            </a:defPPr>
            <a:lvl1pPr>
              <a:defRPr sz="3200" spc="-1">
                <a:solidFill>
                  <a:srgbClr val="FFFFFF"/>
                </a:solidFill>
                <a:latin typeface="Calibri"/>
              </a:defRPr>
            </a:lvl1pPr>
          </a:lstStyle>
          <a:p>
            <a:r>
              <a:rPr lang="ru-RU" dirty="0"/>
              <a:t>Проектирование </a:t>
            </a:r>
            <a:r>
              <a:rPr lang="ru-RU" dirty="0" smtClean="0"/>
              <a:t>СПС жилых </a:t>
            </a:r>
            <a:r>
              <a:rPr lang="ru-RU" dirty="0"/>
              <a:t>зданий</a:t>
            </a:r>
          </a:p>
        </p:txBody>
      </p:sp>
      <p:sp>
        <p:nvSpPr>
          <p:cNvPr id="276" name="TextShape 2"/>
          <p:cNvSpPr txBox="1"/>
          <p:nvPr/>
        </p:nvSpPr>
        <p:spPr>
          <a:xfrm>
            <a:off x="250825" y="1203598"/>
            <a:ext cx="8281175" cy="3240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581"/>
              </a:spcBef>
            </a:pPr>
            <a:endParaRPr lang="ru-RU" sz="1700" b="1" strike="noStrike" spc="-1" dirty="0" smtClean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581"/>
              </a:spcBef>
            </a:pPr>
            <a:r>
              <a:rPr lang="ru-RU" sz="1700" b="1" spc="-1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СП 484.1311500.2020 изм. 1</a:t>
            </a:r>
          </a:p>
          <a:p>
            <a:pPr>
              <a:lnSpc>
                <a:spcPct val="100000"/>
              </a:lnSpc>
              <a:spcBef>
                <a:spcPts val="581"/>
              </a:spcBef>
            </a:pPr>
            <a:r>
              <a:rPr lang="ru-RU" sz="1700" b="1" strike="noStrike" spc="-1" dirty="0" smtClean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Приложение </a:t>
            </a:r>
            <a:r>
              <a:rPr lang="ru-RU" sz="1700" b="1" strike="noStrike" spc="-1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Б (обязательное)</a:t>
            </a:r>
            <a:endParaRPr lang="ru-RU" sz="1700" b="0" strike="noStrike" spc="-1" dirty="0">
              <a:latin typeface="Calibri" pitchFamily="34" charset="0"/>
              <a:ea typeface="Tahoma" pitchFamily="34" charset="0"/>
              <a:cs typeface="Calibri" pitchFamily="34" charset="0"/>
            </a:endParaRPr>
          </a:p>
          <a:p>
            <a:pPr algn="just">
              <a:lnSpc>
                <a:spcPct val="100000"/>
              </a:lnSpc>
              <a:spcBef>
                <a:spcPts val="581"/>
              </a:spcBef>
            </a:pPr>
            <a:endParaRPr lang="en-US" sz="1700" b="1" strike="noStrike" spc="-1" dirty="0" smtClean="0">
              <a:solidFill>
                <a:srgbClr val="000000"/>
              </a:solidFill>
              <a:latin typeface="Calibri" pitchFamily="34" charset="0"/>
              <a:ea typeface="Tahoma" pitchFamily="34" charset="0"/>
              <a:cs typeface="Calibri" pitchFamily="34" charset="0"/>
            </a:endParaRPr>
          </a:p>
          <a:p>
            <a:pPr algn="just">
              <a:lnSpc>
                <a:spcPct val="100000"/>
              </a:lnSpc>
              <a:spcBef>
                <a:spcPts val="581"/>
              </a:spcBef>
            </a:pPr>
            <a:r>
              <a:rPr lang="ru-RU" sz="1700" b="1" strike="noStrike" spc="-1" dirty="0" smtClean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Б.9</a:t>
            </a:r>
            <a:r>
              <a:rPr lang="ru-RU" sz="1700" b="1" strike="noStrike" spc="-1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.</a:t>
            </a:r>
            <a:r>
              <a:rPr lang="ru-RU" sz="1700" b="0" strike="noStrike" spc="-1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 При срабатывании ИП, расположенных в помещениях общего пользования, СПС должна сформировать сигналы на включение СОУЭ секции и СПДВ этажа.</a:t>
            </a:r>
            <a:endParaRPr lang="ru-RU" sz="1700" b="0" strike="noStrike" spc="-1" dirty="0">
              <a:latin typeface="Calibri" pitchFamily="34" charset="0"/>
              <a:ea typeface="Tahoma" pitchFamily="34" charset="0"/>
              <a:cs typeface="Calibri" pitchFamily="34" charset="0"/>
            </a:endParaRPr>
          </a:p>
          <a:p>
            <a:pPr algn="just">
              <a:lnSpc>
                <a:spcPct val="100000"/>
              </a:lnSpc>
              <a:spcBef>
                <a:spcPts val="581"/>
              </a:spcBef>
            </a:pPr>
            <a:r>
              <a:rPr lang="ru-RU" sz="1700" b="0" strike="noStrike" spc="-1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При срабатывании автоматических ИП в помещениях квартиры СПС должна сформировать </a:t>
            </a:r>
            <a:r>
              <a:rPr lang="ru-RU" sz="1700" b="0" strike="noStrike" spc="-1" dirty="0" smtClean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сигналы на </a:t>
            </a:r>
            <a:r>
              <a:rPr lang="ru-RU" sz="1700" b="0" strike="noStrike" spc="-1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включение СОУЭ этажа.</a:t>
            </a:r>
            <a:endParaRPr lang="ru-RU" sz="1700" b="0" strike="noStrike" spc="-1" dirty="0">
              <a:latin typeface="Calibri" pitchFamily="34" charset="0"/>
              <a:ea typeface="Tahoma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581"/>
              </a:spcBef>
            </a:pPr>
            <a:endParaRPr lang="ru-RU" sz="1700" b="0" strike="noStrike" spc="-1" dirty="0">
              <a:latin typeface="Calibri" pitchFamily="34" charset="0"/>
            </a:endParaRPr>
          </a:p>
          <a:p>
            <a:pPr>
              <a:lnSpc>
                <a:spcPct val="100000"/>
              </a:lnSpc>
              <a:spcBef>
                <a:spcPts val="581"/>
              </a:spcBef>
            </a:pPr>
            <a:endParaRPr lang="ru-RU" sz="1700" b="0" strike="noStrike" spc="-1" dirty="0">
              <a:latin typeface="Calibri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ru-RU" sz="1700" b="0" strike="noStrike" spc="-1" dirty="0">
              <a:latin typeface="Calibri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ru-RU" sz="1700" b="0" strike="noStrike" spc="-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ustomShape 2"/>
          <p:cNvSpPr/>
          <p:nvPr/>
        </p:nvSpPr>
        <p:spPr>
          <a:xfrm>
            <a:off x="5796136" y="2275804"/>
            <a:ext cx="3240000" cy="16619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spAutoFit/>
          </a:bodyPr>
          <a:lstStyle/>
          <a:p>
            <a:pPr algn="just"/>
            <a:r>
              <a:rPr lang="ru-RU" sz="1700" b="1" spc="-1" dirty="0" smtClean="0">
                <a:solidFill>
                  <a:srgbClr val="000000"/>
                </a:solidFill>
                <a:latin typeface="Calibri"/>
              </a:rPr>
              <a:t>СП 3.13130</a:t>
            </a:r>
          </a:p>
          <a:p>
            <a:pPr algn="just"/>
            <a:endParaRPr lang="ru-RU" sz="1700" b="1" spc="-1" dirty="0">
              <a:solidFill>
                <a:srgbClr val="000000"/>
              </a:solidFill>
              <a:latin typeface="Calibri"/>
            </a:endParaRPr>
          </a:p>
          <a:p>
            <a:pPr algn="just"/>
            <a:r>
              <a:rPr lang="ru-RU" sz="1700" b="1" spc="-1" dirty="0" smtClean="0">
                <a:solidFill>
                  <a:srgbClr val="000000"/>
                </a:solidFill>
                <a:latin typeface="Calibri"/>
              </a:rPr>
              <a:t>6.4.4</a:t>
            </a:r>
            <a:r>
              <a:rPr lang="ru-RU" sz="1700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700" spc="-1" dirty="0">
                <a:solidFill>
                  <a:srgbClr val="000000"/>
                </a:solidFill>
                <a:latin typeface="Calibri"/>
              </a:rPr>
              <a:t>Один этаж – 30 </a:t>
            </a:r>
            <a:r>
              <a:rPr lang="ru-RU" sz="1700" spc="-1" dirty="0" smtClean="0">
                <a:solidFill>
                  <a:srgbClr val="000000"/>
                </a:solidFill>
                <a:latin typeface="Calibri"/>
              </a:rPr>
              <a:t>Вт. Рупор </a:t>
            </a:r>
            <a:r>
              <a:rPr lang="ru-RU" sz="1700" spc="-1" dirty="0">
                <a:solidFill>
                  <a:srgbClr val="000000"/>
                </a:solidFill>
                <a:latin typeface="Calibri"/>
              </a:rPr>
              <a:t>исп.03 2R485 (40 Вт) и Рупор-75 (75 Вт)</a:t>
            </a:r>
          </a:p>
          <a:p>
            <a:pPr algn="just">
              <a:lnSpc>
                <a:spcPct val="100000"/>
              </a:lnSpc>
            </a:pPr>
            <a:endParaRPr lang="ru-RU" sz="1700" b="0" strike="noStrike" spc="-1" dirty="0">
              <a:latin typeface="Calibri" pitchFamily="34" charset="0"/>
            </a:endParaRPr>
          </a:p>
        </p:txBody>
      </p:sp>
      <p:pic>
        <p:nvPicPr>
          <p:cNvPr id="309" name="Picture 2" descr="Q:\РИО\РИО\Yulia\Презентации\СП484 для семинаров\август 2025\Слайд 43.png"/>
          <p:cNvPicPr/>
          <p:nvPr/>
        </p:nvPicPr>
        <p:blipFill>
          <a:blip r:embed="rId4"/>
          <a:stretch/>
        </p:blipFill>
        <p:spPr>
          <a:xfrm>
            <a:off x="82568" y="1198080"/>
            <a:ext cx="5641560" cy="3817440"/>
          </a:xfrm>
          <a:prstGeom prst="rect">
            <a:avLst/>
          </a:prstGeom>
          <a:ln>
            <a:noFill/>
          </a:ln>
        </p:spPr>
      </p:pic>
      <p:sp>
        <p:nvSpPr>
          <p:cNvPr id="5" name="CustomShape 1"/>
          <p:cNvSpPr/>
          <p:nvPr/>
        </p:nvSpPr>
        <p:spPr>
          <a:xfrm>
            <a:off x="250825" y="195480"/>
            <a:ext cx="8281175" cy="5046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0" strike="noStrike" spc="-1" dirty="0" smtClean="0">
                <a:solidFill>
                  <a:srgbClr val="FFFFFF"/>
                </a:solidFill>
                <a:latin typeface="Calibri"/>
              </a:rPr>
              <a:t>Реализация СОУЭ в ИСО «Орион»</a:t>
            </a:r>
            <a:endParaRPr lang="ru-RU" sz="3200" b="0" strike="noStrike" spc="-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55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/>
          <p:cNvSpPr txBox="1"/>
          <p:nvPr/>
        </p:nvSpPr>
        <p:spPr>
          <a:xfrm>
            <a:off x="250825" y="195486"/>
            <a:ext cx="8290439" cy="50358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defRPr sz="2600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r>
              <a:rPr lang="ru-RU" sz="3200" dirty="0">
                <a:latin typeface="Calibri" pitchFamily="34" charset="0"/>
              </a:rPr>
              <a:t>Блок речевого оповещения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2633882"/>
            <a:ext cx="1552625" cy="4712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320" tIns="34920" rIns="67320" bIns="34920">
            <a:spAutoFit/>
          </a:bodyPr>
          <a:lstStyle/>
          <a:p>
            <a:pPr marL="455760" indent="-452160">
              <a:lnSpc>
                <a:spcPct val="93000"/>
              </a:lnSpc>
            </a:pPr>
            <a:r>
              <a:rPr lang="ru-RU" sz="2800" b="1" spc="-1" dirty="0">
                <a:solidFill>
                  <a:srgbClr val="0070C0"/>
                </a:solidFill>
                <a:latin typeface="Calibri" pitchFamily="34" charset="0"/>
              </a:rPr>
              <a:t>Рупор-75</a:t>
            </a:r>
          </a:p>
        </p:txBody>
      </p:sp>
      <p:pic>
        <p:nvPicPr>
          <p:cNvPr id="4098" name="Picture 2" descr="Q:\РИО\РИО\Yulia\Презентации\Презентация Securika 2026\Картинки\Рупор-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67" y="1275605"/>
            <a:ext cx="1678440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0825" y="3848730"/>
            <a:ext cx="8569647" cy="6140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/>
            <a:r>
              <a:rPr lang="ru-RU" sz="1700" dirty="0">
                <a:latin typeface="Calibri" pitchFamily="34" charset="0"/>
                <a:cs typeface="Calibri" pitchFamily="34" charset="0"/>
              </a:rPr>
              <a:t>Аналог «Рупор-300» с выходной мощностью 75 Вт </a:t>
            </a:r>
            <a:r>
              <a:rPr lang="ru-RU" sz="1700" dirty="0" smtClean="0">
                <a:latin typeface="Calibri" pitchFamily="34" charset="0"/>
                <a:cs typeface="Calibri" pitchFamily="34" charset="0"/>
              </a:rPr>
              <a:t>для организации оповещения</a:t>
            </a:r>
            <a:br>
              <a:rPr lang="ru-RU" sz="1700" dirty="0" smtClean="0">
                <a:latin typeface="Calibri" pitchFamily="34" charset="0"/>
                <a:cs typeface="Calibri" pitchFamily="34" charset="0"/>
              </a:rPr>
            </a:br>
            <a:r>
              <a:rPr lang="ru-RU" sz="1700" dirty="0" smtClean="0">
                <a:latin typeface="Calibri" pitchFamily="34" charset="0"/>
                <a:cs typeface="Calibri" pitchFamily="34" charset="0"/>
              </a:rPr>
              <a:t>в </a:t>
            </a:r>
            <a:r>
              <a:rPr lang="ru-RU" sz="1700" dirty="0">
                <a:latin typeface="Calibri" pitchFamily="34" charset="0"/>
                <a:cs typeface="Calibri" pitchFamily="34" charset="0"/>
              </a:rPr>
              <a:t>жилых </a:t>
            </a:r>
            <a:r>
              <a:rPr lang="ru-RU" sz="1700" dirty="0" smtClean="0">
                <a:latin typeface="Calibri" pitchFamily="34" charset="0"/>
                <a:cs typeface="Calibri" pitchFamily="34" charset="0"/>
              </a:rPr>
              <a:t>домах в </a:t>
            </a:r>
            <a:r>
              <a:rPr lang="ru-RU" sz="1700" dirty="0">
                <a:latin typeface="Calibri" pitchFamily="34" charset="0"/>
                <a:cs typeface="Calibri" pitchFamily="34" charset="0"/>
              </a:rPr>
              <a:t>соответствии с СП 484.1311500.2020, СП 3.13130</a:t>
            </a:r>
          </a:p>
        </p:txBody>
      </p:sp>
    </p:spTree>
    <p:extLst>
      <p:ext uri="{BB962C8B-B14F-4D97-AF65-F5344CB8AC3E}">
        <p14:creationId xmlns:p14="http://schemas.microsoft.com/office/powerpoint/2010/main" val="2606215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/>
          <p:cNvSpPr txBox="1"/>
          <p:nvPr/>
        </p:nvSpPr>
        <p:spPr>
          <a:xfrm>
            <a:off x="250825" y="195486"/>
            <a:ext cx="8290439" cy="50358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defRPr sz="2600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r>
              <a:rPr lang="ru-RU" sz="3200" dirty="0" smtClean="0">
                <a:solidFill>
                  <a:prstClr val="white"/>
                </a:solidFill>
                <a:latin typeface="Calibri" pitchFamily="34" charset="0"/>
              </a:rPr>
              <a:t>Расчет УЗД</a:t>
            </a:r>
            <a:endParaRPr lang="ru-RU" sz="32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0825" y="1406262"/>
            <a:ext cx="83536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latin typeface="Calibri" pitchFamily="34" charset="0"/>
                <a:cs typeface="Calibri" pitchFamily="34" charset="0"/>
              </a:rPr>
              <a:t>6.8.2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. Слышимость звуковых сигналов оповещения о пожаре в помещениях обеспечивается, если УЗД с частотной коррекцией по А сигнала о пожаре при всех закрытых дверях 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превышает эквивалентный УЗД (L</a:t>
            </a:r>
            <a:r>
              <a:rPr lang="ru-RU" sz="1200" b="1" baseline="-25000" dirty="0">
                <a:latin typeface="Calibri" pitchFamily="34" charset="0"/>
                <a:cs typeface="Calibri" pitchFamily="34" charset="0"/>
              </a:rPr>
              <a:t> </a:t>
            </a:r>
            <a:r>
              <a:rPr lang="ru-RU" sz="1200" b="1" baseline="-25000" dirty="0" err="1">
                <a:latin typeface="Calibri" pitchFamily="34" charset="0"/>
                <a:cs typeface="Calibri" pitchFamily="34" charset="0"/>
              </a:rPr>
              <a:t>eq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) постоянного </a:t>
            </a:r>
            <a:r>
              <a:rPr lang="ru-RU" sz="1200" b="1" dirty="0" smtClean="0">
                <a:latin typeface="Calibri" pitchFamily="34" charset="0"/>
                <a:cs typeface="Calibri" pitchFamily="34" charset="0"/>
              </a:rPr>
              <a:t>шума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ru-RU" sz="1200" dirty="0" smtClean="0">
                <a:latin typeface="Calibri" pitchFamily="34" charset="0"/>
                <a:cs typeface="Calibri" pitchFamily="34" charset="0"/>
              </a:rPr>
            </a:br>
            <a:r>
              <a:rPr lang="ru-RU" sz="1200" b="1" dirty="0" smtClean="0">
                <a:latin typeface="Calibri" pitchFamily="34" charset="0"/>
                <a:cs typeface="Calibri" pitchFamily="34" charset="0"/>
              </a:rPr>
              <a:t>не 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менее чем на 10 дБ в помещениях квартир (апартаментов) и не менее чем на 15 дБ во всех других </a:t>
            </a:r>
            <a:r>
              <a:rPr lang="ru-RU" sz="1200" b="1" dirty="0" smtClean="0">
                <a:latin typeface="Calibri" pitchFamily="34" charset="0"/>
                <a:cs typeface="Calibri" pitchFamily="34" charset="0"/>
              </a:rPr>
              <a:t>помещениях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/>
            </a:r>
            <a:br>
              <a:rPr lang="ru-RU" sz="1200" dirty="0">
                <a:latin typeface="Calibri" pitchFamily="34" charset="0"/>
                <a:cs typeface="Calibri" pitchFamily="34" charset="0"/>
              </a:rPr>
            </a:br>
            <a:r>
              <a:rPr lang="ru-RU" sz="1200" dirty="0" smtClean="0">
                <a:latin typeface="Calibri" pitchFamily="34" charset="0"/>
                <a:cs typeface="Calibri" pitchFamily="34" charset="0"/>
              </a:rPr>
              <a:t>на 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высоте 1,5 метра от уровня пола помещения в любой его точке. 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УЗД сигнала оповещения о пожаре должен </a:t>
            </a:r>
            <a:r>
              <a:rPr lang="ru-RU" sz="1200" b="1" dirty="0" smtClean="0">
                <a:latin typeface="Calibri" pitchFamily="34" charset="0"/>
                <a:cs typeface="Calibri" pitchFamily="34" charset="0"/>
              </a:rPr>
              <a:t>быть</a:t>
            </a:r>
            <a:br>
              <a:rPr lang="ru-RU" sz="1200" b="1" dirty="0" smtClean="0">
                <a:latin typeface="Calibri" pitchFamily="34" charset="0"/>
                <a:cs typeface="Calibri" pitchFamily="34" charset="0"/>
              </a:rPr>
            </a:br>
            <a:r>
              <a:rPr lang="ru-RU" sz="1200" b="1" dirty="0" smtClean="0">
                <a:latin typeface="Calibri" pitchFamily="34" charset="0"/>
                <a:cs typeface="Calibri" pitchFamily="34" charset="0"/>
              </a:rPr>
              <a:t>не 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менее 55 </a:t>
            </a:r>
            <a:r>
              <a:rPr lang="ru-RU" sz="1200" b="1" dirty="0" err="1">
                <a:latin typeface="Calibri" pitchFamily="34" charset="0"/>
                <a:cs typeface="Calibri" pitchFamily="34" charset="0"/>
              </a:rPr>
              <a:t>дБА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 в помещениях квартир и 65 </a:t>
            </a:r>
            <a:r>
              <a:rPr lang="ru-RU" sz="1200" b="1" dirty="0" err="1">
                <a:latin typeface="Calibri" pitchFamily="34" charset="0"/>
                <a:cs typeface="Calibri" pitchFamily="34" charset="0"/>
              </a:rPr>
              <a:t>дБА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 во всех других помещениях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 на высоте 1,5 метра от уровня пола помещения в любой его точке.</a:t>
            </a:r>
          </a:p>
          <a:p>
            <a:pPr algn="just"/>
            <a:r>
              <a:rPr lang="ru-RU" sz="1200" dirty="0">
                <a:latin typeface="Calibri" pitchFamily="34" charset="0"/>
                <a:cs typeface="Calibri" pitchFamily="34" charset="0"/>
              </a:rPr>
              <a:t>В помещениях с эквивалентным 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УЗД постоянного шума свыше 85 </a:t>
            </a:r>
            <a:r>
              <a:rPr lang="ru-RU" sz="1200" b="1" dirty="0" err="1">
                <a:latin typeface="Calibri" pitchFamily="34" charset="0"/>
                <a:cs typeface="Calibri" pitchFamily="34" charset="0"/>
              </a:rPr>
              <a:t>дБА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 должен быть обеспечен 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УЗД сигнала </a:t>
            </a:r>
            <a:r>
              <a:rPr lang="ru-RU" sz="1200" b="1" dirty="0" smtClean="0">
                <a:latin typeface="Calibri" pitchFamily="34" charset="0"/>
                <a:cs typeface="Calibri" pitchFamily="34" charset="0"/>
              </a:rPr>
              <a:t>оповещения</a:t>
            </a:r>
            <a:br>
              <a:rPr lang="ru-RU" sz="1200" b="1" dirty="0" smtClean="0">
                <a:latin typeface="Calibri" pitchFamily="34" charset="0"/>
                <a:cs typeface="Calibri" pitchFamily="34" charset="0"/>
              </a:rPr>
            </a:br>
            <a:r>
              <a:rPr lang="ru-RU" sz="1200" b="1" dirty="0" smtClean="0">
                <a:latin typeface="Calibri" pitchFamily="34" charset="0"/>
                <a:cs typeface="Calibri" pitchFamily="34" charset="0"/>
              </a:rPr>
              <a:t>о 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пожаре не менее 105 </a:t>
            </a:r>
            <a:r>
              <a:rPr lang="ru-RU" sz="1200" b="1" dirty="0" err="1">
                <a:latin typeface="Calibri" pitchFamily="34" charset="0"/>
                <a:cs typeface="Calibri" pitchFamily="34" charset="0"/>
              </a:rPr>
              <a:t>дБА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 на высоте 1,5 метра от уровня пола помещения в любой его точке 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с учетом обязательного применения светового и (или) тактильного способов оповещения о пожаре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r>
              <a:rPr lang="ru-RU" sz="1200" dirty="0">
                <a:latin typeface="Calibri" pitchFamily="34" charset="0"/>
                <a:cs typeface="Calibri" pitchFamily="34" charset="0"/>
              </a:rPr>
              <a:t> </a:t>
            </a:r>
          </a:p>
          <a:p>
            <a:pPr algn="just"/>
            <a:r>
              <a:rPr lang="ru-RU" sz="1200" b="1" dirty="0">
                <a:latin typeface="Calibri" pitchFamily="34" charset="0"/>
                <a:cs typeface="Calibri" pitchFamily="34" charset="0"/>
              </a:rPr>
              <a:t>6.8.4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. 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УЗД, создаваемый ОП, не должен превышать 110 </a:t>
            </a:r>
            <a:r>
              <a:rPr lang="ru-RU" sz="1200" b="1" dirty="0" err="1">
                <a:latin typeface="Calibri" pitchFamily="34" charset="0"/>
                <a:cs typeface="Calibri" pitchFamily="34" charset="0"/>
              </a:rPr>
              <a:t>дБА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 на высоте 1,5 метра от уровня пола помещения и не 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более</a:t>
            </a:r>
            <a:br>
              <a:rPr lang="ru-RU" sz="1200" dirty="0" smtClean="0">
                <a:latin typeface="Calibri" pitchFamily="34" charset="0"/>
                <a:cs typeface="Calibri" pitchFamily="34" charset="0"/>
              </a:rPr>
            </a:br>
            <a:r>
              <a:rPr lang="ru-RU" sz="1200" dirty="0" smtClean="0">
                <a:latin typeface="Calibri" pitchFamily="34" charset="0"/>
                <a:cs typeface="Calibri" pitchFamily="34" charset="0"/>
              </a:rPr>
              <a:t>120 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дБ А в других доступных при нормальной эксплуатации местах без применения лестниц и подъемников.</a:t>
            </a:r>
          </a:p>
          <a:p>
            <a:pPr algn="just"/>
            <a:r>
              <a:rPr lang="ru-RU" sz="1200" dirty="0">
                <a:latin typeface="Calibri" pitchFamily="34" charset="0"/>
                <a:cs typeface="Calibri" pitchFamily="34" charset="0"/>
              </a:rPr>
              <a:t>6.8.5. В помещениях зданий КФПО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 Ф1.1 по [</a:t>
            </a:r>
            <a:r>
              <a:rPr lang="ru-RU" sz="1200" b="1" dirty="0">
                <a:latin typeface="Calibri" pitchFamily="34" charset="0"/>
                <a:cs typeface="Calibri" pitchFamily="34" charset="0"/>
                <a:hlinkClick r:id="rId4" action="ppaction://hlinkfile"/>
              </a:rPr>
              <a:t>3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] УЗД сигнала о пожаре не должен превышать 95 </a:t>
            </a:r>
            <a:r>
              <a:rPr lang="ru-RU" sz="1200" b="1" dirty="0" err="1">
                <a:latin typeface="Calibri" pitchFamily="34" charset="0"/>
                <a:cs typeface="Calibri" pitchFamily="34" charset="0"/>
              </a:rPr>
              <a:t>дБА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 на уровне 1,5 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метра</a:t>
            </a:r>
            <a:br>
              <a:rPr lang="ru-RU" sz="1200" dirty="0" smtClean="0">
                <a:latin typeface="Calibri" pitchFamily="34" charset="0"/>
                <a:cs typeface="Calibri" pitchFamily="34" charset="0"/>
              </a:rPr>
            </a:br>
            <a:r>
              <a:rPr lang="ru-RU" sz="1200" dirty="0" smtClean="0">
                <a:latin typeface="Calibri" pitchFamily="34" charset="0"/>
                <a:cs typeface="Calibri" pitchFamily="34" charset="0"/>
              </a:rPr>
              <a:t>от 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уровня пола в любой точке защищаемого помещения …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217547"/>
              </p:ext>
            </p:extLst>
          </p:nvPr>
        </p:nvGraphicFramePr>
        <p:xfrm>
          <a:off x="250825" y="4299942"/>
          <a:ext cx="8353624" cy="630936"/>
        </p:xfrm>
        <a:graphic>
          <a:graphicData uri="http://schemas.openxmlformats.org/drawingml/2006/table">
            <a:tbl>
              <a:tblPr bandRow="1">
                <a:tableStyleId>{22838BEF-8BB2-4498-84A7-C5851F593DF1}</a:tableStyleId>
              </a:tblPr>
              <a:tblGrid>
                <a:gridCol w="2802474"/>
                <a:gridCol w="926158"/>
                <a:gridCol w="922019"/>
                <a:gridCol w="965885"/>
                <a:gridCol w="893878"/>
                <a:gridCol w="878153"/>
                <a:gridCol w="965057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Среднегеометрическая частота октавной полосы, Гц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itchFamily="34" charset="0"/>
                          <a:cs typeface="Calibri" pitchFamily="34" charset="0"/>
                        </a:rPr>
                        <a:t>250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itchFamily="34" charset="0"/>
                          <a:cs typeface="Calibri" pitchFamily="34" charset="0"/>
                        </a:rPr>
                        <a:t>500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itchFamily="34" charset="0"/>
                          <a:cs typeface="Calibri" pitchFamily="34" charset="0"/>
                        </a:rPr>
                        <a:t>1 000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itchFamily="34" charset="0"/>
                          <a:cs typeface="Calibri" pitchFamily="34" charset="0"/>
                        </a:rPr>
                        <a:t>2000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itchFamily="34" charset="0"/>
                          <a:cs typeface="Calibri" pitchFamily="34" charset="0"/>
                        </a:rPr>
                        <a:t>4 000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itchFamily="34" charset="0"/>
                          <a:cs typeface="Calibri" pitchFamily="34" charset="0"/>
                        </a:rPr>
                        <a:t>8000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Частотная коррекция, дБ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itchFamily="34" charset="0"/>
                          <a:cs typeface="Calibri" pitchFamily="34" charset="0"/>
                        </a:rPr>
                        <a:t>-8,6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itchFamily="34" charset="0"/>
                          <a:cs typeface="Calibri" pitchFamily="34" charset="0"/>
                        </a:rPr>
                        <a:t>-3,2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itchFamily="34" charset="0"/>
                          <a:cs typeface="Calibri" pitchFamily="34" charset="0"/>
                        </a:rPr>
                        <a:t>+ 1,2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alibri" pitchFamily="34" charset="0"/>
                          <a:cs typeface="Calibri" pitchFamily="34" charset="0"/>
                        </a:rPr>
                        <a:t>+1,0</a:t>
                      </a:r>
                      <a:endParaRPr lang="ru-RU" sz="12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-1,1</a:t>
                      </a:r>
                      <a:endParaRPr lang="ru-RU" sz="12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620025" y="4011910"/>
            <a:ext cx="9562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Calibri" pitchFamily="34" charset="0"/>
                <a:cs typeface="Calibri" pitchFamily="34" charset="0"/>
              </a:rPr>
              <a:t>Таблица В.2</a:t>
            </a:r>
          </a:p>
        </p:txBody>
      </p:sp>
    </p:spTree>
    <p:extLst>
      <p:ext uri="{BB962C8B-B14F-4D97-AF65-F5344CB8AC3E}">
        <p14:creationId xmlns:p14="http://schemas.microsoft.com/office/powerpoint/2010/main" val="14528500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/>
          <p:cNvSpPr txBox="1"/>
          <p:nvPr/>
        </p:nvSpPr>
        <p:spPr>
          <a:xfrm>
            <a:off x="250825" y="195486"/>
            <a:ext cx="8290439" cy="50358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defRPr sz="2600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pPr lvl="0"/>
            <a:r>
              <a:rPr lang="ru-RU" sz="3200" dirty="0" smtClean="0">
                <a:solidFill>
                  <a:prstClr val="white"/>
                </a:solidFill>
                <a:latin typeface="Calibri" pitchFamily="34" charset="0"/>
              </a:rPr>
              <a:t>Расчет </a:t>
            </a:r>
            <a:r>
              <a:rPr lang="ru-RU" sz="3200" dirty="0">
                <a:solidFill>
                  <a:prstClr val="white"/>
                </a:solidFill>
                <a:latin typeface="Calibri" pitchFamily="34" charset="0"/>
              </a:rPr>
              <a:t>УЗД – уровни шума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0825" y="1059582"/>
            <a:ext cx="8785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Calibri" pitchFamily="34" charset="0"/>
                <a:cs typeface="Calibri" pitchFamily="34" charset="0"/>
              </a:rPr>
              <a:t>В.2.1. УЗД постоянного шума принимается по результатам фактических измерений 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или в соответствии со справочными данными, приведенными в таблице В.1. В соответствии с заданием на проектирование данные по УЗД постоянного шума могут быть скорректированы в большую сторону.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3097"/>
              </p:ext>
            </p:extLst>
          </p:nvPr>
        </p:nvGraphicFramePr>
        <p:xfrm>
          <a:off x="250825" y="1707654"/>
          <a:ext cx="8785671" cy="305142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6697439"/>
                <a:gridCol w="2088232"/>
              </a:tblGrid>
              <a:tr h="411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Назначение помещений</a:t>
                      </a:r>
                      <a:endParaRPr lang="ru-RU" sz="9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Эквивалентный УЗД постоянного шума L</a:t>
                      </a:r>
                      <a:r>
                        <a:rPr lang="ru-RU" sz="900" baseline="-250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  <a:r>
                        <a:rPr lang="ru-RU" sz="900" baseline="-250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Aeq</a:t>
                      </a:r>
                      <a:endParaRPr lang="ru-RU" sz="900" dirty="0"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дБА</a:t>
                      </a:r>
                      <a:endParaRPr lang="ru-RU" sz="9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</a:tr>
              <a:tr h="205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1. Рабочие помещения административно-управленческого персонала производственных предприятий</a:t>
                      </a:r>
                      <a:endParaRPr lang="ru-RU" sz="9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Calibri" pitchFamily="34" charset="0"/>
                          <a:cs typeface="Calibri" pitchFamily="34" charset="0"/>
                        </a:rPr>
                        <a:t>65</a:t>
                      </a:r>
                      <a:endParaRPr lang="ru-RU" sz="9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</a:tr>
              <a:tr h="3085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2. Рабочие помещения диспетчерских служб, кабины наблюдения и дистанционного управления с речевой связью по телефону, участки точной сборки, телефонные и телеграфные станции</a:t>
                      </a:r>
                      <a:endParaRPr lang="ru-RU" sz="9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Calibri" pitchFamily="34" charset="0"/>
                          <a:cs typeface="Calibri" pitchFamily="34" charset="0"/>
                        </a:rPr>
                        <a:t>70</a:t>
                      </a:r>
                      <a:endParaRPr lang="ru-RU" sz="9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</a:tr>
              <a:tr h="3085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3. Помещения лабораторий для проведения экспериментальных работ, помещения для измерительных и аналитических работ, кабины наблюдения и дистанционного управления без речевой связи по телефону</a:t>
                      </a:r>
                      <a:endParaRPr lang="ru-RU" sz="9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Calibri" pitchFamily="34" charset="0"/>
                          <a:cs typeface="Calibri" pitchFamily="34" charset="0"/>
                        </a:rPr>
                        <a:t>75</a:t>
                      </a:r>
                      <a:endParaRPr lang="ru-RU" sz="9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</a:tr>
              <a:tr h="3085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Calibri" pitchFamily="34" charset="0"/>
                          <a:cs typeface="Calibri" pitchFamily="34" charset="0"/>
                        </a:rPr>
                        <a:t>4. Помещения с постоянными рабочими местами производственных предприятий, территории предприятий с постоянными рабочими местами (за исключением работ, перечисленных в позициях 1-3)</a:t>
                      </a:r>
                      <a:endParaRPr lang="ru-RU" sz="9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Calibri" pitchFamily="34" charset="0"/>
                          <a:cs typeface="Calibri" pitchFamily="34" charset="0"/>
                        </a:rPr>
                        <a:t>80</a:t>
                      </a:r>
                      <a:endParaRPr lang="ru-RU" sz="9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</a:tr>
              <a:tr h="3085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5. Кабинеты врачей медицинских организаций со стационаром, амбулаторно-поликлинических организаций, санаторно-курортных учреждений</a:t>
                      </a:r>
                      <a:endParaRPr lang="ru-RU" sz="9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50</a:t>
                      </a:r>
                      <a:endParaRPr lang="ru-RU" sz="9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</a:tr>
              <a:tr h="3219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6. Классные помещения, учебные кабинеты, учительские комнаты, аудитории образовательных организаций, конференц-залы, читальные залы библиотек, зрительные залы клубов, залы судебных заседаний, залы религиозно-культовых зданий</a:t>
                      </a:r>
                      <a:endParaRPr lang="ru-RU" sz="9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Calibri" pitchFamily="34" charset="0"/>
                          <a:cs typeface="Calibri" pitchFamily="34" charset="0"/>
                        </a:rPr>
                        <a:t>60</a:t>
                      </a:r>
                      <a:endParaRPr lang="ru-RU" sz="9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</a:tr>
              <a:tr h="10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Calibri" pitchFamily="34" charset="0"/>
                          <a:cs typeface="Calibri" pitchFamily="34" charset="0"/>
                        </a:rPr>
                        <a:t>7. Музыкальные классы</a:t>
                      </a:r>
                      <a:endParaRPr lang="ru-RU" sz="9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Calibri" pitchFamily="34" charset="0"/>
                          <a:cs typeface="Calibri" pitchFamily="34" charset="0"/>
                        </a:rPr>
                        <a:t>70</a:t>
                      </a:r>
                      <a:endParaRPr lang="ru-RU" sz="9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</a:tr>
              <a:tr h="10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8. Жилые комнаты квартир</a:t>
                      </a:r>
                      <a:endParaRPr lang="ru-RU" sz="9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Calibri" pitchFamily="34" charset="0"/>
                          <a:cs typeface="Calibri" pitchFamily="34" charset="0"/>
                        </a:rPr>
                        <a:t>40</a:t>
                      </a:r>
                      <a:endParaRPr lang="ru-RU" sz="9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</a:tr>
              <a:tr h="2854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9. Жилые помещения общежитий, домов отдыха, пансионатов, организаций социального обслуживания, палаты медицинских организаций и </a:t>
                      </a:r>
                      <a:r>
                        <a:rPr lang="ru-RU" sz="9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санаторнокурортных</a:t>
                      </a: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учреждений и иные спальные помещения, кроме спальных помещений квартир</a:t>
                      </a:r>
                      <a:endParaRPr lang="ru-RU" sz="9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50</a:t>
                      </a:r>
                      <a:endParaRPr lang="ru-RU" sz="9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</a:tr>
              <a:tr h="102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10. Номера гостиниц</a:t>
                      </a:r>
                      <a:endParaRPr lang="ru-RU" sz="9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50</a:t>
                      </a:r>
                      <a:endParaRPr lang="ru-RU" sz="9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3541" marR="33541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51520" y="4671015"/>
            <a:ext cx="2936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Calibri" pitchFamily="34" charset="0"/>
                <a:cs typeface="Calibri" pitchFamily="34" charset="0"/>
              </a:rPr>
              <a:t>…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825" y="4815031"/>
            <a:ext cx="87856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Calibri" pitchFamily="34" charset="0"/>
                <a:cs typeface="Calibri" pitchFamily="34" charset="0"/>
              </a:rPr>
              <a:t>В.3, В.4 и В.6 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сдержат формулы расчета УЗД и дистанции оповещения с учетом направленности 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ОП.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574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/>
          <p:cNvSpPr txBox="1"/>
          <p:nvPr/>
        </p:nvSpPr>
        <p:spPr>
          <a:xfrm>
            <a:off x="250825" y="195486"/>
            <a:ext cx="8290439" cy="50358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defRPr sz="2600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pPr lvl="0"/>
            <a:r>
              <a:rPr lang="ru-RU" sz="3200" dirty="0" smtClean="0">
                <a:solidFill>
                  <a:prstClr val="white"/>
                </a:solidFill>
                <a:latin typeface="Calibri" pitchFamily="34" charset="0"/>
              </a:rPr>
              <a:t>Разборчивость </a:t>
            </a:r>
            <a:r>
              <a:rPr lang="ru-RU" sz="3200" dirty="0">
                <a:solidFill>
                  <a:prstClr val="white"/>
                </a:solidFill>
                <a:latin typeface="Calibri" pitchFamily="34" charset="0"/>
              </a:rPr>
              <a:t>речи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0825" y="1131590"/>
            <a:ext cx="864165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Calibri" pitchFamily="34" charset="0"/>
                <a:cs typeface="Calibri" pitchFamily="34" charset="0"/>
              </a:rPr>
              <a:t>6.11.3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. Разборчивость речи принимается удовлетворительной, если одновременно выполняются следующие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требования: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эквивалентный 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УЗД постоянного шума не превышает 65 </a:t>
            </a:r>
            <a:r>
              <a:rPr lang="ru-RU" sz="1400" b="1" dirty="0" err="1" smtClean="0">
                <a:latin typeface="Calibri" pitchFamily="34" charset="0"/>
                <a:cs typeface="Calibri" pitchFamily="34" charset="0"/>
              </a:rPr>
              <a:t>дБА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Calibri" pitchFamily="34" charset="0"/>
                <a:cs typeface="Calibri" pitchFamily="34" charset="0"/>
              </a:rPr>
              <a:t>УЗД </a:t>
            </a:r>
            <a:r>
              <a:rPr lang="ru-RU" sz="1400" i="1" dirty="0">
                <a:latin typeface="Calibri" pitchFamily="34" charset="0"/>
                <a:cs typeface="Calibri" pitchFamily="34" charset="0"/>
              </a:rPr>
              <a:t>L</a:t>
            </a:r>
            <a:r>
              <a:rPr lang="ru-RU" sz="1400" baseline="-25000" dirty="0">
                <a:latin typeface="Calibri" pitchFamily="34" charset="0"/>
                <a:cs typeface="Calibri" pitchFamily="34" charset="0"/>
              </a:rPr>
              <a:t> </a:t>
            </a:r>
            <a:r>
              <a:rPr lang="ru-RU" sz="1400" baseline="-25000" dirty="0" err="1">
                <a:latin typeface="Calibri" pitchFamily="34" charset="0"/>
                <a:cs typeface="Calibri" pitchFamily="34" charset="0"/>
              </a:rPr>
              <a:t>Aeq.T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на высоте 1,5 метра от уровня пола (покрытия) по всей площади помещения (эксплуатируемой кровли) при речевых сообщениях превышает эквивалентный УЗД постоянного шума не менее чем на 10 дБ, где Т время трансляции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сообщения или 10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секунд, смотря что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больше;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latin typeface="Calibri" pitchFamily="34" charset="0"/>
                <a:cs typeface="Calibri" pitchFamily="34" charset="0"/>
              </a:rPr>
              <a:t>расстояние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между ОП не превышает: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ru-RU" sz="1400" dirty="0">
                <a:latin typeface="Calibri" pitchFamily="34" charset="0"/>
                <a:cs typeface="Calibri" pitchFamily="34" charset="0"/>
              </a:rPr>
              <a:t>6 метров - для однонаправленных ОП;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ru-RU" sz="1400" dirty="0">
                <a:latin typeface="Calibri" pitchFamily="34" charset="0"/>
                <a:cs typeface="Calibri" pitchFamily="34" charset="0"/>
              </a:rPr>
              <a:t>12 метров - для двунаправленных ОП.</a:t>
            </a:r>
          </a:p>
          <a:p>
            <a:r>
              <a:rPr lang="ru-RU" sz="1400" dirty="0">
                <a:latin typeface="Calibri" pitchFamily="34" charset="0"/>
                <a:cs typeface="Calibri" pitchFamily="34" charset="0"/>
              </a:rPr>
              <a:t> </a:t>
            </a:r>
          </a:p>
          <a:p>
            <a:r>
              <a:rPr lang="ru-RU" sz="1400" dirty="0">
                <a:latin typeface="Calibri" pitchFamily="34" charset="0"/>
                <a:cs typeface="Calibri" pitchFamily="34" charset="0"/>
              </a:rPr>
              <a:t>Таблица 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Б.1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, Примечания:</a:t>
            </a:r>
          </a:p>
          <a:p>
            <a:r>
              <a:rPr lang="ru-RU" sz="1400" dirty="0">
                <a:latin typeface="Calibri" pitchFamily="34" charset="0"/>
                <a:cs typeface="Calibri" pitchFamily="34" charset="0"/>
              </a:rPr>
              <a:t>3. Речевой способ может быть заменен на звуковой в следующих помещениях зданий и сооружений КФПО 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Ф1 - Ф4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:</a:t>
            </a:r>
          </a:p>
          <a:p>
            <a:pPr lvl="0"/>
            <a:r>
              <a:rPr lang="ru-RU" sz="1400" dirty="0" smtClean="0">
                <a:latin typeface="Calibri" pitchFamily="34" charset="0"/>
                <a:cs typeface="Calibri" pitchFamily="34" charset="0"/>
              </a:rPr>
              <a:t>…</a:t>
            </a:r>
          </a:p>
          <a:p>
            <a:r>
              <a:rPr lang="ru-RU" sz="1400" dirty="0" err="1"/>
              <a:t>венткамеры</a:t>
            </a:r>
            <a:r>
              <a:rPr lang="ru-RU" sz="1400" dirty="0" smtClean="0"/>
              <a:t>; </a:t>
            </a:r>
            <a:r>
              <a:rPr lang="ru-RU" sz="1400" dirty="0" err="1"/>
              <a:t>электрощитовые</a:t>
            </a:r>
            <a:r>
              <a:rPr lang="ru-RU" sz="1400" dirty="0" smtClean="0"/>
              <a:t>; </a:t>
            </a:r>
            <a:r>
              <a:rPr lang="ru-RU" sz="1400" dirty="0"/>
              <a:t>помещения машинных отделений </a:t>
            </a:r>
            <a:r>
              <a:rPr lang="ru-RU" sz="1400" dirty="0" smtClean="0"/>
              <a:t>лифтов…</a:t>
            </a:r>
            <a:endParaRPr lang="ru-RU" sz="1400" dirty="0"/>
          </a:p>
          <a:p>
            <a:pPr lvl="0"/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помещения 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с УЗД постоянного шума более 85 </a:t>
            </a:r>
            <a:r>
              <a:rPr lang="ru-RU" sz="1400" b="1" dirty="0" err="1">
                <a:latin typeface="Calibri" pitchFamily="34" charset="0"/>
                <a:cs typeface="Calibri" pitchFamily="34" charset="0"/>
              </a:rPr>
              <a:t>дБА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;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  <a:p>
            <a:pPr lvl="0"/>
            <a:r>
              <a:rPr lang="ru-RU" sz="1400" dirty="0">
                <a:latin typeface="Calibri" pitchFamily="34" charset="0"/>
                <a:cs typeface="Calibri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08743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/>
          <p:cNvSpPr txBox="1"/>
          <p:nvPr/>
        </p:nvSpPr>
        <p:spPr>
          <a:xfrm>
            <a:off x="250825" y="195486"/>
            <a:ext cx="8290439" cy="50358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defRPr sz="2600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pPr lvl="0"/>
            <a:r>
              <a:rPr lang="ru-RU" sz="3200" dirty="0" smtClean="0">
                <a:solidFill>
                  <a:prstClr val="white"/>
                </a:solidFill>
                <a:latin typeface="Calibri" pitchFamily="34" charset="0"/>
              </a:rPr>
              <a:t>Разборчивость </a:t>
            </a:r>
            <a:r>
              <a:rPr lang="ru-RU" sz="3200" dirty="0">
                <a:solidFill>
                  <a:prstClr val="white"/>
                </a:solidFill>
                <a:latin typeface="Calibri" pitchFamily="34" charset="0"/>
              </a:rPr>
              <a:t>речи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825" y="1059582"/>
            <a:ext cx="10869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Calibri" pitchFamily="34" charset="0"/>
                <a:cs typeface="Calibri" pitchFamily="34" charset="0"/>
              </a:rPr>
              <a:t>Таблица В.1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232029"/>
              </p:ext>
            </p:extLst>
          </p:nvPr>
        </p:nvGraphicFramePr>
        <p:xfrm>
          <a:off x="250826" y="1444098"/>
          <a:ext cx="8290438" cy="3071868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6448119"/>
                <a:gridCol w="1842319"/>
              </a:tblGrid>
              <a:tr h="5592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2. Рабочие помещения диспетчерских служб, кабины наблюдения и дистанционного управления с речевой связью по телефону, участки точной сборки, телефонные и телеграфные станции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70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</a:tr>
              <a:tr h="5592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3. Помещения лабораторий для проведения экспериментальных работ, помещения для измерительных и аналитических работ, кабины наблюдения и дистанционного управления без речевой связи по телефону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75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</a:tr>
              <a:tr h="186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7. Музыкальные классы</a:t>
                      </a:r>
                    </a:p>
                  </a:txBody>
                  <a:tcPr marL="60793" marR="607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0793" marR="60793" marT="0" marB="0"/>
                </a:tc>
              </a:tr>
              <a:tr h="186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15. </a:t>
                      </a:r>
                      <a:r>
                        <a:rPr lang="ru-RU" sz="1100" dirty="0">
                          <a:effectLst/>
                          <a:highlight>
                            <a:srgbClr val="FFFF00"/>
                          </a:highlight>
                        </a:rPr>
                        <a:t>Выставочные залы музеев, галерей</a:t>
                      </a:r>
                      <a:r>
                        <a:rPr lang="ru-RU" sz="1100" dirty="0">
                          <a:effectLst/>
                        </a:rPr>
                        <a:t>, </a:t>
                      </a:r>
                      <a:r>
                        <a:rPr lang="ru-RU" sz="1100" dirty="0">
                          <a:effectLst/>
                          <a:highlight>
                            <a:srgbClr val="00FFFF"/>
                          </a:highlight>
                        </a:rPr>
                        <a:t>многопрофильных выставок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70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</a:tr>
              <a:tr h="186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highlight>
                            <a:srgbClr val="00FFFF"/>
                          </a:highlight>
                        </a:rPr>
                        <a:t>16. Многоцелевые залы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highlight>
                            <a:srgbClr val="00FFFF"/>
                          </a:highlight>
                        </a:rPr>
                        <a:t>70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</a:tr>
              <a:tr h="186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highlight>
                            <a:srgbClr val="00FFFF"/>
                          </a:highlight>
                        </a:rPr>
                        <a:t>17. Кинотеатры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highlight>
                            <a:srgbClr val="00FFFF"/>
                          </a:highlight>
                        </a:rPr>
                        <a:t>70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</a:tr>
              <a:tr h="186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highlight>
                            <a:srgbClr val="FFFF00"/>
                          </a:highlight>
                        </a:rPr>
                        <a:t>22. Автостоянки (речевое для 50 а/м и более)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highlight>
                            <a:srgbClr val="FFFF00"/>
                          </a:highlight>
                        </a:rPr>
                        <a:t>70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</a:tr>
              <a:tr h="3728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24. Помещения компрессорных и насосных (постоянно или попеременно работающих)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</a:tr>
              <a:tr h="186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highlight>
                            <a:srgbClr val="FFFF00"/>
                          </a:highlight>
                        </a:rPr>
                        <a:t>26. Кухни ресторанов и кафе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highlight>
                            <a:srgbClr val="FFFF00"/>
                          </a:highlight>
                        </a:rPr>
                        <a:t>70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</a:tr>
              <a:tr h="186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highlight>
                            <a:srgbClr val="00FFFF"/>
                          </a:highlight>
                        </a:rPr>
                        <a:t>27. Стадионы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highlight>
                            <a:srgbClr val="00FFFF"/>
                          </a:highlight>
                        </a:rPr>
                        <a:t>80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</a:tr>
              <a:tr h="186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0793" marR="6079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3785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/>
          <p:cNvSpPr txBox="1"/>
          <p:nvPr/>
        </p:nvSpPr>
        <p:spPr>
          <a:xfrm>
            <a:off x="250825" y="195486"/>
            <a:ext cx="8290439" cy="50358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defRPr sz="2600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pPr lvl="0"/>
            <a:r>
              <a:rPr lang="ru-RU" sz="3200" dirty="0" smtClean="0">
                <a:solidFill>
                  <a:prstClr val="white"/>
                </a:solidFill>
                <a:latin typeface="Calibri" pitchFamily="34" charset="0"/>
              </a:rPr>
              <a:t>Разборчивость </a:t>
            </a:r>
            <a:r>
              <a:rPr lang="ru-RU" sz="3200" dirty="0">
                <a:solidFill>
                  <a:prstClr val="white"/>
                </a:solidFill>
                <a:latin typeface="Calibri" pitchFamily="34" charset="0"/>
              </a:rPr>
              <a:t>речи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0824" y="1203598"/>
            <a:ext cx="86416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Calibri" pitchFamily="34" charset="0"/>
                <a:cs typeface="Calibri" pitchFamily="34" charset="0"/>
              </a:rPr>
              <a:t>6.11.2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. Размещение речевых ОП с учетом необходимости обеспечения необходимого уровня разборчивости речи производится на основании 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критериев оценки и методов прогнозирования разборчивости речи, приведенных в ТД изготовителей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, в </a:t>
            </a:r>
            <a:r>
              <a:rPr lang="ru-RU" sz="1400" dirty="0">
                <a:latin typeface="Calibri" pitchFamily="34" charset="0"/>
                <a:cs typeface="Calibri" pitchFamily="34" charset="0"/>
                <a:hlinkClick r:id="rId4" action="ppaction://hlinkfile"/>
              </a:rPr>
              <a:t>пункте 6.11.3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и (или) в </a:t>
            </a:r>
            <a:r>
              <a:rPr lang="ru-RU" sz="1400" dirty="0">
                <a:latin typeface="Calibri" pitchFamily="34" charset="0"/>
                <a:cs typeface="Calibri" pitchFamily="34" charset="0"/>
                <a:hlinkClick r:id="rId5" action="ppaction://hlinkfile"/>
              </a:rPr>
              <a:t>приложении В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к настоящему своду правил.</a:t>
            </a:r>
          </a:p>
          <a:p>
            <a:pPr algn="just"/>
            <a:r>
              <a:rPr lang="ru-RU" sz="1400" dirty="0">
                <a:latin typeface="Calibri" pitchFamily="34" charset="0"/>
                <a:cs typeface="Calibri" pitchFamily="34" charset="0"/>
              </a:rPr>
              <a:t> </a:t>
            </a:r>
          </a:p>
          <a:p>
            <a:pPr algn="just"/>
            <a:r>
              <a:rPr lang="ru-RU" sz="1400" b="1" dirty="0">
                <a:latin typeface="Calibri" pitchFamily="34" charset="0"/>
                <a:cs typeface="Calibri" pitchFamily="34" charset="0"/>
              </a:rPr>
              <a:t>В.7.1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. Для оценки разборчивости речи применяются методики, содержащиеся в национальных, межгосударственных и международных стандартах, основные из которых приведены в </a:t>
            </a:r>
            <a:r>
              <a:rPr lang="ru-RU" sz="1400" dirty="0">
                <a:latin typeface="Calibri" pitchFamily="34" charset="0"/>
                <a:cs typeface="Calibri" pitchFamily="34" charset="0"/>
                <a:hlinkClick r:id="rId6"/>
              </a:rPr>
              <a:t>ГОСТ Р ИСО 9921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r>
              <a:rPr lang="ru-RU" sz="1400" b="1" dirty="0">
                <a:latin typeface="Calibri" pitchFamily="34" charset="0"/>
                <a:cs typeface="Calibri" pitchFamily="34" charset="0"/>
              </a:rPr>
              <a:t>В.7.2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. При проектировании для прогнозирования разборчивости речи, передаваемой речевыми ОП, 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предпочтительно использование компьютерных программ, автоматизирующих проведение соответствующих расчетов.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ru-RU" sz="1400" dirty="0">
                <a:latin typeface="Calibri" pitchFamily="34" charset="0"/>
                <a:cs typeface="Calibri" pitchFamily="34" charset="0"/>
              </a:rPr>
              <a:t> </a:t>
            </a:r>
          </a:p>
          <a:p>
            <a:pPr algn="just"/>
            <a:r>
              <a:rPr lang="ru-RU" sz="1400" b="1" dirty="0">
                <a:latin typeface="Calibri" pitchFamily="34" charset="0"/>
                <a:cs typeface="Calibri" pitchFamily="34" charset="0"/>
              </a:rPr>
              <a:t>7.2.8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. По заданию на проектирование для доведения необходимой дополнительной информации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людям</a:t>
            </a:r>
            <a:br>
              <a:rPr lang="ru-RU" sz="1400" dirty="0" smtClean="0">
                <a:latin typeface="Calibri" pitchFamily="34" charset="0"/>
                <a:cs typeface="Calibri" pitchFamily="34" charset="0"/>
              </a:rPr>
            </a:br>
            <a:r>
              <a:rPr lang="ru-RU" sz="1400" dirty="0" smtClean="0">
                <a:latin typeface="Calibri" pitchFamily="34" charset="0"/>
                <a:cs typeface="Calibri" pitchFamily="34" charset="0"/>
              </a:rPr>
              <a:t>с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нарушением слуха, а также в случаях, 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когда разборчивость передаваемой речевой информации не может быть обеспечена (например, в помещениях с высоким эквивалентным УЗД постоянного шума), дополнительная информация может быть представлена ОП, отображающими текст и (или) пиктограммы (символы). Отображение текста допускается в виде "бегущей строки".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Дистанция распознавания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текста</a:t>
            </a:r>
            <a:br>
              <a:rPr lang="ru-RU" sz="1400" dirty="0" smtClean="0">
                <a:latin typeface="Calibri" pitchFamily="34" charset="0"/>
                <a:cs typeface="Calibri" pitchFamily="34" charset="0"/>
              </a:rPr>
            </a:br>
            <a:r>
              <a:rPr lang="ru-RU" sz="1400" dirty="0" smtClean="0">
                <a:latin typeface="Calibri" pitchFamily="34" charset="0"/>
                <a:cs typeface="Calibri" pitchFamily="34" charset="0"/>
              </a:rPr>
              <a:t>при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этом определяется в соответствии с </a:t>
            </a:r>
            <a:r>
              <a:rPr lang="ru-RU" sz="1400" dirty="0">
                <a:latin typeface="Calibri" pitchFamily="34" charset="0"/>
                <a:cs typeface="Calibri" pitchFamily="34" charset="0"/>
                <a:hlinkClick r:id="rId7"/>
              </a:rPr>
              <a:t>ГОСТ 12.4.026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83903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/>
          <p:cNvSpPr txBox="1"/>
          <p:nvPr/>
        </p:nvSpPr>
        <p:spPr>
          <a:xfrm>
            <a:off x="250825" y="195486"/>
            <a:ext cx="8290439" cy="50358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defRPr sz="2600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pPr lvl="0"/>
            <a:r>
              <a:rPr lang="ru-RU" sz="3200" dirty="0" smtClean="0">
                <a:solidFill>
                  <a:prstClr val="white"/>
                </a:solidFill>
                <a:latin typeface="Calibri" pitchFamily="34" charset="0"/>
              </a:rPr>
              <a:t>ГОСТ </a:t>
            </a:r>
            <a:r>
              <a:rPr lang="ru-RU" sz="3200" dirty="0">
                <a:solidFill>
                  <a:prstClr val="white"/>
                </a:solidFill>
                <a:latin typeface="Calibri" pitchFamily="34" charset="0"/>
              </a:rPr>
              <a:t>Р 59639-2021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824" y="1275606"/>
            <a:ext cx="86416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Calibri" pitchFamily="34" charset="0"/>
                <a:cs typeface="Calibri" pitchFamily="34" charset="0"/>
              </a:rPr>
              <a:t>4.4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Проектирование СОУЭ необходимо осуществлять на основе чертежей архитектурных решений, переданных проектировщику заказчиком, если иное не предусмотрено договором на проектирование. Помимо чертежей архитектурных решений заказчик должен передать информацию о других инженерных системах, категориях помещений по взрывопожарной и пожарной опасности, пределах огнестойкости конструкций, сведения о проектном количестве людей, объеме и характеристиках горючей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нагрузки.</a:t>
            </a:r>
            <a:br>
              <a:rPr lang="ru-RU" sz="1400" dirty="0" smtClean="0">
                <a:latin typeface="Calibri" pitchFamily="34" charset="0"/>
                <a:cs typeface="Calibri" pitchFamily="34" charset="0"/>
              </a:rPr>
            </a:br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Для 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расчета звукового покрытия также необходимы чертежи расстановки мебели и технологического оборудования.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ru-RU" sz="1400" dirty="0">
                <a:latin typeface="Calibri" pitchFamily="34" charset="0"/>
                <a:cs typeface="Calibri" pitchFamily="34" charset="0"/>
              </a:rPr>
              <a:t> </a:t>
            </a:r>
          </a:p>
          <a:p>
            <a:pPr algn="just"/>
            <a:r>
              <a:rPr lang="ru-RU" sz="1400" b="1" dirty="0">
                <a:latin typeface="Calibri" pitchFamily="34" charset="0"/>
                <a:cs typeface="Calibri" pitchFamily="34" charset="0"/>
              </a:rPr>
              <a:t>4.7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При проектировании СОУЭ необходимо учитывать распространение звуковых волн в защищаемом(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ых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) помещении(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ях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) с учетом: </a:t>
            </a:r>
          </a:p>
          <a:p>
            <a:pPr lvl="0" algn="just"/>
            <a:r>
              <a:rPr lang="ru-RU" sz="1400" dirty="0">
                <a:latin typeface="Calibri" pitchFamily="34" charset="0"/>
                <a:cs typeface="Calibri" pitchFamily="34" charset="0"/>
              </a:rPr>
              <a:t>- уровня (мощности) звукового давления, применяемого пожарного звукового или речевого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оповещателя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, измеряемого в </a:t>
            </a:r>
            <a:r>
              <a:rPr lang="ru-RU" sz="1400" dirty="0" err="1">
                <a:latin typeface="Calibri" pitchFamily="34" charset="0"/>
                <a:cs typeface="Calibri" pitchFamily="34" charset="0"/>
              </a:rPr>
              <a:t>дБА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; </a:t>
            </a:r>
          </a:p>
          <a:p>
            <a:pPr lvl="0" algn="just"/>
            <a:r>
              <a:rPr lang="ru-RU" sz="1400" dirty="0">
                <a:latin typeface="Calibri" pitchFamily="34" charset="0"/>
                <a:cs typeface="Calibri" pitchFamily="34" charset="0"/>
              </a:rPr>
              <a:t>- уровня звука постоянного (фонового) шума в помещении; </a:t>
            </a:r>
          </a:p>
          <a:p>
            <a:pPr lvl="0" algn="just"/>
            <a:r>
              <a:rPr lang="ru-RU" sz="1400" b="1" dirty="0">
                <a:latin typeface="Calibri" pitchFamily="34" charset="0"/>
                <a:cs typeface="Calibri" pitchFamily="34" charset="0"/>
              </a:rPr>
              <a:t>- наличия препятствий для распространения звуковых волн между абонентом и пожарным </a:t>
            </a:r>
            <a:r>
              <a:rPr lang="ru-RU" sz="1400" b="1" dirty="0" err="1">
                <a:latin typeface="Calibri" pitchFamily="34" charset="0"/>
                <a:cs typeface="Calibri" pitchFamily="34" charset="0"/>
              </a:rPr>
              <a:t>оповещателем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 (двери, стеллажи, оборудование, предметы мебели и т.д.); 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  <a:p>
            <a:pPr lvl="0" algn="just"/>
            <a:r>
              <a:rPr lang="ru-RU" sz="1400" dirty="0">
                <a:latin typeface="Calibri" pitchFamily="34" charset="0"/>
                <a:cs typeface="Calibri" pitchFamily="34" charset="0"/>
              </a:rPr>
              <a:t>- объемно-планировочных решений помещения.</a:t>
            </a:r>
          </a:p>
        </p:txBody>
      </p:sp>
    </p:spTree>
    <p:extLst>
      <p:ext uri="{BB962C8B-B14F-4D97-AF65-F5344CB8AC3E}">
        <p14:creationId xmlns:p14="http://schemas.microsoft.com/office/powerpoint/2010/main" val="3888946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/>
          <p:cNvSpPr txBox="1"/>
          <p:nvPr/>
        </p:nvSpPr>
        <p:spPr>
          <a:xfrm>
            <a:off x="250825" y="195486"/>
            <a:ext cx="8290439" cy="50358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defRPr sz="2600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pPr lvl="0"/>
            <a:r>
              <a:rPr lang="ru-RU" sz="3200" dirty="0" smtClean="0">
                <a:solidFill>
                  <a:prstClr val="white"/>
                </a:solidFill>
                <a:latin typeface="Calibri" pitchFamily="34" charset="0"/>
              </a:rPr>
              <a:t>Экстренная связь</a:t>
            </a:r>
            <a:endParaRPr lang="ru-RU" sz="3200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0825" y="1173182"/>
            <a:ext cx="8425631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Calibri" pitchFamily="34" charset="0"/>
                <a:cs typeface="Calibri" pitchFamily="34" charset="0"/>
              </a:rPr>
              <a:t>8.2.1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. Системная ошибка диспетчерского пульта не должна приводить к отказу связи более чем с 256 АУ.</a:t>
            </a:r>
          </a:p>
          <a:p>
            <a:pPr algn="just"/>
            <a:r>
              <a:rPr lang="ru-RU" sz="1600" b="1" dirty="0">
                <a:latin typeface="Calibri" pitchFamily="34" charset="0"/>
                <a:cs typeface="Calibri" pitchFamily="34" charset="0"/>
              </a:rPr>
              <a:t>8.4.1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. На пожарном посту должен быть предусмотрен диспетчерский пульт, обеспечивающий возможность приема вызовов со всех АУ, установленных в здании или сооружении. 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Допускается предусматривать несколько диспетчерских пультов на пожарном посту.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Размещение диспетчерского пульта (пультов) должно осуществляться в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соответствии</a:t>
            </a:r>
            <a:br>
              <a:rPr lang="ru-RU" sz="1600" dirty="0" smtClean="0">
                <a:latin typeface="Calibri" pitchFamily="34" charset="0"/>
                <a:cs typeface="Calibri" pitchFamily="34" charset="0"/>
              </a:rPr>
            </a:br>
            <a:r>
              <a:rPr lang="ru-RU" sz="1600" dirty="0" smtClean="0">
                <a:latin typeface="Calibri" pitchFamily="34" charset="0"/>
                <a:cs typeface="Calibri" pitchFamily="34" charset="0"/>
              </a:rPr>
              <a:t>с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требованиями, предъявляемыми как к размещению ППКП и ППУ.</a:t>
            </a:r>
          </a:p>
          <a:p>
            <a:pPr algn="just"/>
            <a:r>
              <a:rPr lang="ru-RU" sz="1600" b="1" dirty="0">
                <a:latin typeface="Calibri" pitchFamily="34" charset="0"/>
                <a:cs typeface="Calibri" pitchFamily="34" charset="0"/>
              </a:rPr>
              <a:t>8.1.3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. 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Рекомендуемые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 конструктивные и функциональные исполнения технических средств экстренной связи и особенности их применения изложены в приложении Д к настоящему своду правил.</a:t>
            </a:r>
          </a:p>
          <a:p>
            <a:pPr algn="just"/>
            <a:r>
              <a:rPr lang="ru-RU" sz="1600" b="1" dirty="0">
                <a:latin typeface="Calibri" pitchFamily="34" charset="0"/>
                <a:cs typeface="Calibri" pitchFamily="34" charset="0"/>
              </a:rPr>
              <a:t>8.4.6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. При поступлении вызова на диспетчерском пульте должна отображаться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информация,</a:t>
            </a:r>
            <a:br>
              <a:rPr lang="ru-RU" sz="1600" dirty="0" smtClean="0">
                <a:latin typeface="Calibri" pitchFamily="34" charset="0"/>
                <a:cs typeface="Calibri" pitchFamily="34" charset="0"/>
              </a:rPr>
            </a:br>
            <a:r>
              <a:rPr lang="ru-RU" sz="1600" dirty="0" smtClean="0">
                <a:latin typeface="Calibri" pitchFamily="34" charset="0"/>
                <a:cs typeface="Calibri" pitchFamily="34" charset="0"/>
              </a:rPr>
              <a:t>с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какого АУ он поступил, а также информация о непринятых вызовах с указанием АУ, с которых данные вызовы поступали.</a:t>
            </a:r>
          </a:p>
        </p:txBody>
      </p:sp>
    </p:spTree>
    <p:extLst>
      <p:ext uri="{BB962C8B-B14F-4D97-AF65-F5344CB8AC3E}">
        <p14:creationId xmlns:p14="http://schemas.microsoft.com/office/powerpoint/2010/main" val="776606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/>
          <p:cNvSpPr txBox="1"/>
          <p:nvPr/>
        </p:nvSpPr>
        <p:spPr>
          <a:xfrm>
            <a:off x="250825" y="51470"/>
            <a:ext cx="8290439" cy="8640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>
            <a:defPPr>
              <a:defRPr lang="ru-RU"/>
            </a:defPPr>
            <a:lvl1pPr>
              <a:defRPr sz="3200" spc="-1">
                <a:solidFill>
                  <a:srgbClr val="FFFFFF"/>
                </a:solidFill>
                <a:latin typeface="Calibri"/>
              </a:defRPr>
            </a:lvl1pPr>
          </a:lstStyle>
          <a:p>
            <a:r>
              <a:rPr lang="ru-RU" altLang="ru-RU" dirty="0"/>
              <a:t>Комплекс технических средств</a:t>
            </a:r>
            <a:br>
              <a:rPr lang="ru-RU" altLang="ru-RU" dirty="0"/>
            </a:br>
            <a:r>
              <a:rPr lang="ru-RU" altLang="ru-RU" dirty="0"/>
              <a:t>обеспечения двухсторонней связи</a:t>
            </a:r>
            <a:endParaRPr lang="ru-RU" dirty="0"/>
          </a:p>
        </p:txBody>
      </p:sp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5436096" y="1826317"/>
            <a:ext cx="3528392" cy="2708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18" rIns="91412" bIns="45718">
            <a:spAutoFit/>
          </a:bodyPr>
          <a:lstStyle>
            <a:lvl1pPr marL="171450" indent="-171450"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buFont typeface="Arial" pitchFamily="34" charset="0"/>
              <a:buChar char="•"/>
            </a:pPr>
            <a:r>
              <a:rPr lang="ru-RU" altLang="ru-RU" sz="1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Комплекс предназначен для организации двухсторонней связи между зонами пожарного </a:t>
            </a:r>
            <a: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оповещения</a:t>
            </a:r>
            <a:b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ru-RU" altLang="ru-RU" sz="1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помещением пожарного </a:t>
            </a:r>
            <a: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поста-диспетчерской</a:t>
            </a:r>
            <a:b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с </a:t>
            </a:r>
            <a:r>
              <a:rPr lang="ru-RU" altLang="ru-RU" sz="1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контролем линий связи в системах </a:t>
            </a:r>
            <a: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оповещения</a:t>
            </a:r>
            <a:b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ru-RU" altLang="ru-RU" sz="1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управления эвакуацией (СОУЭ) </a:t>
            </a:r>
            <a: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4-го и </a:t>
            </a:r>
            <a:r>
              <a:rPr lang="ru-RU" altLang="ru-RU" sz="1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5-го типов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ru-RU" altLang="ru-RU" sz="1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До 5 блоков коммутации «Рупор-ДК исп.02» на один диспетчерский блок «Рупор-ДБ исп.02»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ru-RU" altLang="ru-RU" sz="1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До 4 антивандальных абонентских переговорных устройств на один блок коммутации «Рупор-ДК исп.02»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ru-RU" altLang="ru-RU" sz="1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Интерфейс связи между блоками </a:t>
            </a:r>
            <a: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коммутации</a:t>
            </a:r>
            <a:b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ru-RU" altLang="ru-RU" sz="1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диспетчерским блоком – RS-485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ru-RU" altLang="ru-RU" sz="1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Максимальная длина интерфейса между «Рупор-ДК исп.02» и «Рупор-ДБ исп.02» – 1000 м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ru-RU" altLang="ru-RU" sz="1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Возможность адресной или общей </a:t>
            </a:r>
            <a: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трансляции</a:t>
            </a:r>
            <a:b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ru-RU" sz="1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с </a:t>
            </a:r>
            <a:r>
              <a:rPr lang="ru-RU" altLang="ru-RU" sz="1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диспетчерского блока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ru-RU" altLang="ru-RU" sz="1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Напряжение питания «Рупор-ДК исп.02» и «Рупор-ДБ исп.02» – 12-24 В</a:t>
            </a:r>
          </a:p>
        </p:txBody>
      </p:sp>
      <p:pic>
        <p:nvPicPr>
          <p:cNvPr id="3074" name="Picture 2" descr="Q:\РИО\РИО\Yulia\Презентации\Презентация для Горяченкова М. Вебинар. Гарант\Схема СОУЭ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35772"/>
            <a:ext cx="4961857" cy="324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552174" y="1122363"/>
            <a:ext cx="4216532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18" rIns="91412" bIns="45718"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РУПОР-ДИСПЕТЧЕР исп.</a:t>
            </a:r>
            <a:r>
              <a:rPr lang="en-US" altLang="ru-RU" sz="28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02</a:t>
            </a:r>
            <a:r>
              <a:rPr lang="ru-RU" altLang="ru-RU" sz="28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5443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/>
          <p:cNvSpPr txBox="1"/>
          <p:nvPr/>
        </p:nvSpPr>
        <p:spPr>
          <a:xfrm>
            <a:off x="250825" y="51470"/>
            <a:ext cx="8290439" cy="8640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>
            <a:defPPr>
              <a:defRPr lang="ru-RU"/>
            </a:defPPr>
            <a:lvl1pPr>
              <a:defRPr sz="3200" spc="-1">
                <a:solidFill>
                  <a:srgbClr val="FFFFFF"/>
                </a:solidFill>
                <a:latin typeface="Calibri"/>
              </a:defRPr>
            </a:lvl1pPr>
          </a:lstStyle>
          <a:p>
            <a:pPr lvl="0"/>
            <a:r>
              <a:rPr lang="ru-RU" dirty="0" smtClean="0"/>
              <a:t>Световое оповещение,</a:t>
            </a:r>
            <a:br>
              <a:rPr lang="ru-RU" dirty="0" smtClean="0"/>
            </a:br>
            <a:r>
              <a:rPr lang="ru-RU" dirty="0" smtClean="0"/>
              <a:t>индивидуальное </a:t>
            </a:r>
            <a:r>
              <a:rPr lang="ru-RU" dirty="0"/>
              <a:t>оповещение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226243"/>
              </p:ext>
            </p:extLst>
          </p:nvPr>
        </p:nvGraphicFramePr>
        <p:xfrm>
          <a:off x="179512" y="1141897"/>
          <a:ext cx="8856986" cy="3985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8601"/>
                <a:gridCol w="632642"/>
                <a:gridCol w="632642"/>
                <a:gridCol w="780842"/>
                <a:gridCol w="2689102"/>
                <a:gridCol w="2933157"/>
              </a:tblGrid>
              <a:tr h="1646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Условие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 dirty="0">
                          <a:effectLst/>
                        </a:rPr>
                        <a:t>Вид защиты и тактика применения</a:t>
                      </a:r>
                      <a:endParaRPr lang="ru-RU" sz="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Комментарий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Места применения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</a:tr>
              <a:tr h="2429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Способ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Тактика применения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Способ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5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Для людей с нарушениями слуха (с НС)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Световой, кроме Ф1.3, Ф1.4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и (или)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Тактильный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>
                          <a:effectLst/>
                        </a:rPr>
                        <a:t>Согласно п. 6.15.2, в дополнение к звуковому или речевому, световой и (или) тактильный, носимыми или стационарно размещаемыми на спальном месте с учетом требований пунктов 6.17.5 и 6.17.6 (6.2.11).</a:t>
                      </a:r>
                      <a:br>
                        <a:rPr lang="ru-RU" sz="600" u="none" strike="noStrike">
                          <a:effectLst/>
                        </a:rPr>
                      </a:br>
                      <a:r>
                        <a:rPr lang="ru-RU" sz="600" u="none" strike="noStrike">
                          <a:effectLst/>
                        </a:rPr>
                        <a:t>Зоны, в которых предусматривается оповещение людей с НС, а также способы оповещения, должны быть указаны в ЗнП и проекте 6.15.3.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>
                          <a:effectLst/>
                        </a:rPr>
                        <a:t>1. пом., с рабочими и (или) учебными местами с НС;</a:t>
                      </a:r>
                      <a:br>
                        <a:rPr lang="ru-RU" sz="600" u="none" strike="noStrike">
                          <a:effectLst/>
                        </a:rPr>
                      </a:br>
                      <a:r>
                        <a:rPr lang="ru-RU" sz="600" u="none" strike="noStrike">
                          <a:effectLst/>
                        </a:rPr>
                        <a:t>2. спальные помещения зданий и сооружений Ф1.1 и Ф1.2 для сна и отдыха с НС;</a:t>
                      </a:r>
                      <a:br>
                        <a:rPr lang="ru-RU" sz="600" u="none" strike="noStrike">
                          <a:effectLst/>
                        </a:rPr>
                      </a:br>
                      <a:r>
                        <a:rPr lang="ru-RU" sz="600" u="none" strike="noStrike">
                          <a:effectLst/>
                        </a:rPr>
                        <a:t>3. пом. где человек с НС может оказаться один;</a:t>
                      </a:r>
                      <a:br>
                        <a:rPr lang="ru-RU" sz="600" u="none" strike="noStrike">
                          <a:effectLst/>
                        </a:rPr>
                      </a:br>
                      <a:r>
                        <a:rPr lang="ru-RU" sz="600" u="none" strike="noStrike">
                          <a:effectLst/>
                        </a:rPr>
                        <a:t>4. общедоступные помещения;</a:t>
                      </a:r>
                      <a:br>
                        <a:rPr lang="ru-RU" sz="600" u="none" strike="noStrike">
                          <a:effectLst/>
                        </a:rPr>
                      </a:br>
                      <a:r>
                        <a:rPr lang="ru-RU" sz="600" u="none" strike="noStrike">
                          <a:effectLst/>
                        </a:rPr>
                        <a:t>5. коридоры, холлы, вестибюли, галереи и другие коммуникационные пространства, которые используются людьми с НС.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</a:tr>
              <a:tr h="4032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При обязательном применении СИЗ органов слуха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Световой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и (или)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Тактильный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>
                          <a:effectLst/>
                        </a:rPr>
                        <a:t>Применяют в зоне оповещения, если не обеспечивается слышимость звуковых сигналов о пожаре в соотв. с п. 6.7, где требуется немедленная эвакуация (6.2.12).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>
                          <a:effectLst/>
                        </a:rPr>
                        <a:t>При поэтапной эвакуации, только в тех зонах, где эвакуация необходима немедленно (6.7.1). В случае, не связанном с пожаром, если требуется немедленная эвакуация людей (6.7.2).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</a:tr>
              <a:tr h="3212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В помещениях, где недопустимы громкие звуки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Световой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—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>
                          <a:effectLst/>
                        </a:rPr>
                        <a:t>Согласно п. 6.2.14, в помещениях, где недопустимы громкие звуки, по </a:t>
                      </a:r>
                      <a:r>
                        <a:rPr lang="ru-RU" sz="600" u="none" strike="noStrike" dirty="0" err="1">
                          <a:effectLst/>
                        </a:rPr>
                        <a:t>ЗнП</a:t>
                      </a:r>
                      <a:r>
                        <a:rPr lang="ru-RU" sz="600" u="none" strike="noStrike" dirty="0">
                          <a:effectLst/>
                        </a:rPr>
                        <a:t>).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>
                          <a:effectLst/>
                        </a:rPr>
                        <a:t>Примечание: к таким помещениям могут быть отнесены хирургические операционные и процедурные кабинеты в медицинских организациях.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</a:tr>
              <a:tr h="4436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В помещениях с шумом &gt; 85 дБА.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Световой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и (или)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Тактильный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>
                          <a:effectLst/>
                        </a:rPr>
                        <a:t>Если уровень шума не может быть автоматически снижен в случае пожара или иным образом не обеспечивается слышимость сигналов о пожаре в соответствии с п. 6.7, где требуется немедленная эвакуация (6.2.13).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>
                          <a:effectLst/>
                        </a:rPr>
                        <a:t>Выбор способа по в проекте и (или)  по ЗнП с учетом необходимости, при этом световой и тактильный способы рассматриваются как дополнительные к звуковому или речевому способам оповещения (6.2.13).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</a:tr>
              <a:tr h="7097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Для оповещения персонала.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Закодир. сообщение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или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Инд ОП / Тактильный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>
                          <a:effectLst/>
                        </a:rPr>
                        <a:t>В случае если оповещается только персонал, допускается передавать закодированное сообщение (6.10.6).</a:t>
                      </a:r>
                      <a:br>
                        <a:rPr lang="ru-RU" sz="600" u="none" strike="noStrike" dirty="0">
                          <a:effectLst/>
                        </a:rPr>
                      </a:br>
                      <a:r>
                        <a:rPr lang="ru-RU" sz="600" u="none" strike="noStrike" dirty="0">
                          <a:effectLst/>
                        </a:rPr>
                        <a:t>Допускается исключение звукового и (или) речевого сигнала у индивидуального ОП (при наличии технической возможности), если он может воздействовать на другие органы чувств оповещаемого (6.14.6).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>
                          <a:effectLst/>
                        </a:rPr>
                        <a:t>1. в частях зданий или сооружений Ф1.1 (6.14.1);</a:t>
                      </a:r>
                      <a:br>
                        <a:rPr lang="ru-RU" sz="600" u="none" strike="noStrike" dirty="0">
                          <a:effectLst/>
                        </a:rPr>
                      </a:br>
                      <a:r>
                        <a:rPr lang="ru-RU" sz="600" u="none" strike="noStrike" dirty="0">
                          <a:effectLst/>
                        </a:rPr>
                        <a:t>2. в частях зданий и сооружений Ф2, Ф4.1 и Ф4.2;</a:t>
                      </a:r>
                      <a:br>
                        <a:rPr lang="ru-RU" sz="600" u="none" strike="noStrike" dirty="0">
                          <a:effectLst/>
                        </a:rPr>
                      </a:br>
                      <a:r>
                        <a:rPr lang="ru-RU" sz="600" u="none" strike="noStrike" dirty="0">
                          <a:effectLst/>
                        </a:rPr>
                        <a:t>3. в зданиях и сооружениях Ф1 - Ф4 и многофункциональных зданиях для предварительного оповещения персонала при поэтапной эвакуации (6.14.4).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/>
                </a:tc>
              </a:tr>
              <a:tr h="8630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Для </a:t>
                      </a:r>
                      <a:r>
                        <a:rPr lang="ru-RU" sz="90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лиц в соответствии со ст</a:t>
                      </a:r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. </a:t>
                      </a:r>
                      <a:r>
                        <a:rPr lang="ru-RU" sz="900" u="none" strike="noStrike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84, 123-ФЗ</a:t>
                      </a:r>
                    </a:p>
                    <a:p>
                      <a:pPr algn="l" fontAlgn="ctr"/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Calibri" pitchFamily="34" charset="0"/>
                          <a:cs typeface="Calibri" pitchFamily="34" charset="0"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—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Инд ОП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280" marR="6280" marT="628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>
                          <a:effectLst/>
                        </a:rPr>
                        <a:t>Для информирования соответствующих работников организации. Для оповещения людей.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>
                          <a:effectLst/>
                        </a:rPr>
                        <a:t>В зданиях организаций социального обслуживания, предоставляющих социальные услуги в стационарной форме, медицинских организаций, оказывающих медицинскую помощь в стационарных условиях  (ст. 84, п. 6.17.1), для лиц с нарушением слуха (п. 6.17.5);</a:t>
                      </a:r>
                      <a:br>
                        <a:rPr lang="ru-RU" sz="600" u="none" strike="noStrike" dirty="0">
                          <a:effectLst/>
                        </a:rPr>
                      </a:b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80" marR="6280" marT="628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3195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Shape 2"/>
          <p:cNvSpPr txBox="1"/>
          <p:nvPr/>
        </p:nvSpPr>
        <p:spPr>
          <a:xfrm>
            <a:off x="250824" y="123478"/>
            <a:ext cx="8281615" cy="576064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>
              <a:lnSpc>
                <a:spcPct val="100000"/>
              </a:lnSpc>
              <a:defRPr sz="2800" b="0" strike="noStrike" spc="-1">
                <a:solidFill>
                  <a:srgbClr val="FFFFFF"/>
                </a:solidFill>
                <a:latin typeface="Tahoma" pitchFamily="34" charset="0"/>
              </a:defRPr>
            </a:lvl1pPr>
          </a:lstStyle>
          <a:p>
            <a:r>
              <a:rPr lang="ru-RU" sz="3200" dirty="0" smtClean="0">
                <a:latin typeface="Calibri" pitchFamily="34" charset="0"/>
              </a:rPr>
              <a:t>Вывод</a:t>
            </a:r>
            <a:endParaRPr lang="ru-RU" sz="3200" dirty="0"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8897" y="1835988"/>
            <a:ext cx="67694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Calibri" pitchFamily="34" charset="0"/>
              </a:rPr>
              <a:t>Оборудование ИСО «Орион» позволяет эффективно строить СОУЭ с различными способами оповещения в соответствии с </a:t>
            </a:r>
            <a:r>
              <a:rPr lang="ru-RU" sz="2800" dirty="0">
                <a:latin typeface="Calibri" pitchFamily="34" charset="0"/>
              </a:rPr>
              <a:t>актуальной редакцией СП </a:t>
            </a:r>
            <a:r>
              <a:rPr lang="ru-RU" sz="2800" dirty="0" smtClean="0">
                <a:latin typeface="Calibri" pitchFamily="34" charset="0"/>
              </a:rPr>
              <a:t>3.13130 </a:t>
            </a:r>
            <a:r>
              <a:rPr lang="ru-RU" sz="2800" dirty="0" smtClean="0">
                <a:latin typeface="Calibri" pitchFamily="34" charset="0"/>
                <a:sym typeface="Wingdings" pitchFamily="2" charset="2"/>
              </a:rPr>
              <a:t></a:t>
            </a:r>
            <a:endParaRPr lang="ru-RU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386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/>
          <p:nvPr/>
        </p:nvSpPr>
        <p:spPr>
          <a:xfrm>
            <a:off x="251520" y="195486"/>
            <a:ext cx="8352159" cy="5046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r>
              <a:rPr lang="ru-RU" sz="3200" spc="-1" dirty="0" smtClean="0">
                <a:solidFill>
                  <a:srgbClr val="FFFFFF"/>
                </a:solidFill>
                <a:latin typeface="Calibri"/>
              </a:rPr>
              <a:t>Скачать презентацию:</a:t>
            </a:r>
            <a:endParaRPr lang="ru-RU" sz="3200" spc="-1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050" name="Picture 2" descr="C:\Users\goryachenkov\Downloads\qr-code (4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20070"/>
            <a:ext cx="396044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954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113614</TotalTime>
  <Words>2151</Words>
  <Application>Microsoft Office PowerPoint</Application>
  <PresentationFormat>Экран (16:9)</PresentationFormat>
  <Paragraphs>357</Paragraphs>
  <Slides>42</Slides>
  <Notes>15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5" baseType="lpstr">
      <vt:lpstr>Office Theme</vt:lpstr>
      <vt:lpstr>Office Theme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Егорова Яна Валерьевна</dc:creator>
  <cp:lastModifiedBy>Горяченков Максим Сергеевич</cp:lastModifiedBy>
  <cp:revision>352</cp:revision>
  <cp:lastPrinted>2025-08-18T09:44:34Z</cp:lastPrinted>
  <dcterms:created xsi:type="dcterms:W3CDTF">2020-12-09T07:59:06Z</dcterms:created>
  <dcterms:modified xsi:type="dcterms:W3CDTF">2026-06-22T16:26:29Z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39</vt:i4>
  </property>
  <property fmtid="{D5CDD505-2E9C-101B-9397-08002B2CF9AE}" pid="8" name="PresentationFormat">
    <vt:lpwstr>Экран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53</vt:i4>
  </property>
</Properties>
</file>